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0" r:id="rId5"/>
    <p:sldId id="261" r:id="rId6"/>
    <p:sldId id="273" r:id="rId7"/>
    <p:sldId id="274" r:id="rId8"/>
    <p:sldId id="275" r:id="rId9"/>
    <p:sldId id="276" r:id="rId10"/>
    <p:sldId id="263" r:id="rId11"/>
    <p:sldId id="265" r:id="rId12"/>
    <p:sldId id="262" r:id="rId13"/>
    <p:sldId id="266" r:id="rId14"/>
    <p:sldId id="267" r:id="rId15"/>
    <p:sldId id="268" r:id="rId16"/>
    <p:sldId id="269" r:id="rId17"/>
    <p:sldId id="270" r:id="rId18"/>
    <p:sldId id="271" r:id="rId19"/>
    <p:sldId id="272" r:id="rId20"/>
    <p:sldId id="279" r:id="rId21"/>
    <p:sldId id="280" r:id="rId22"/>
    <p:sldId id="281"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C02E"/>
    <a:srgbClr val="66BCC8"/>
    <a:srgbClr val="AB4791"/>
    <a:srgbClr val="33CC33"/>
    <a:srgbClr val="6EA92D"/>
    <a:srgbClr val="EB7A67"/>
    <a:srgbClr val="461E64"/>
    <a:srgbClr val="FC081F"/>
  </p:clrMru>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a:t>Satisfacción con la Eficacia de la </a:t>
            </a:r>
            <a:r>
              <a:rPr lang="es-ES" dirty="0" smtClean="0"/>
              <a:t>Policía (Todas las Zonas).</a:t>
            </a:r>
            <a:endParaRPr lang="es-ES" dirty="0"/>
          </a:p>
        </c:rich>
      </c:tx>
      <c:layout/>
    </c:title>
    <c:plotArea>
      <c:layout/>
      <c:pieChart>
        <c:varyColors val="1"/>
        <c:ser>
          <c:idx val="0"/>
          <c:order val="0"/>
          <c:explosion val="11"/>
          <c:dLbls>
            <c:dLbl>
              <c:idx val="0"/>
              <c:layout>
                <c:manualLayout>
                  <c:x val="-0.14706977197528445"/>
                  <c:y val="9.2605571519104965E-2"/>
                </c:manualLayout>
              </c:layout>
              <c:tx>
                <c:rich>
                  <a:bodyPr/>
                  <a:lstStyle/>
                  <a:p>
                    <a:r>
                      <a:rPr lang="en-US" dirty="0" smtClean="0"/>
                      <a:t>38.3%</a:t>
                    </a:r>
                    <a:endParaRPr lang="en-US" dirty="0"/>
                  </a:p>
                </c:rich>
              </c:tx>
              <c:showPercent val="1"/>
            </c:dLbl>
            <c:dLbl>
              <c:idx val="1"/>
              <c:layout>
                <c:manualLayout>
                  <c:x val="0.15304166887007958"/>
                  <c:y val="-0.16773969926878743"/>
                </c:manualLayout>
              </c:layout>
              <c:tx>
                <c:rich>
                  <a:bodyPr/>
                  <a:lstStyle/>
                  <a:p>
                    <a:r>
                      <a:rPr lang="en-US" sz="1800" b="1" dirty="0" smtClean="0">
                        <a:effectLst/>
                      </a:rPr>
                      <a:t>57.7%</a:t>
                    </a:r>
                    <a:endParaRPr lang="en-US" sz="1800" b="1" dirty="0">
                      <a:effectLst/>
                    </a:endParaRPr>
                  </a:p>
                </c:rich>
              </c:tx>
              <c:showPercent val="1"/>
            </c:dLbl>
            <c:dLbl>
              <c:idx val="2"/>
              <c:layout>
                <c:manualLayout>
                  <c:x val="6.6809097865748443E-2"/>
                  <c:y val="0.12270987047891502"/>
                </c:manualLayout>
              </c:layout>
              <c:tx>
                <c:rich>
                  <a:bodyPr/>
                  <a:lstStyle/>
                  <a:p>
                    <a:r>
                      <a:rPr lang="en-US" sz="1800" b="1" dirty="0" smtClean="0"/>
                      <a:t>4%</a:t>
                    </a:r>
                    <a:endParaRPr lang="en-US" sz="1800" b="1" dirty="0"/>
                  </a:p>
                </c:rich>
              </c:tx>
              <c:showPercent val="1"/>
            </c:dLbl>
            <c:dLbl>
              <c:idx val="3"/>
              <c:layout/>
              <c:tx>
                <c:rich>
                  <a:bodyPr/>
                  <a:lstStyle/>
                  <a:p>
                    <a:r>
                      <a:rPr lang="en-US" sz="1800" b="1"/>
                      <a:t>0%</a:t>
                    </a:r>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0.32700000000000057</c:v>
                </c:pt>
                <c:pt idx="1">
                  <c:v>0.57099999999999995</c:v>
                </c:pt>
                <c:pt idx="2">
                  <c:v>9.7000000000000045E-2</c:v>
                </c:pt>
                <c:pt idx="3">
                  <c:v>5.0000000000000079E-3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a:t>Satisfacción con la </a:t>
            </a:r>
            <a:r>
              <a:rPr lang="es-ES" dirty="0" smtClean="0"/>
              <a:t>Presencia </a:t>
            </a:r>
            <a:r>
              <a:rPr lang="es-ES" dirty="0"/>
              <a:t>de la </a:t>
            </a:r>
            <a:r>
              <a:rPr lang="es-ES" dirty="0" smtClean="0"/>
              <a:t>Policía en el</a:t>
            </a:r>
            <a:r>
              <a:rPr lang="es-ES" baseline="0" dirty="0" smtClean="0"/>
              <a:t> lugar de Trabajo (Todas las Zonas)</a:t>
            </a:r>
            <a:r>
              <a:rPr lang="es-ES" dirty="0" smtClean="0"/>
              <a:t>.</a:t>
            </a:r>
            <a:endParaRPr lang="es-ES" dirty="0"/>
          </a:p>
        </c:rich>
      </c:tx>
      <c:layout/>
    </c:title>
    <c:plotArea>
      <c:layout/>
      <c:pieChart>
        <c:varyColors val="1"/>
        <c:ser>
          <c:idx val="0"/>
          <c:order val="0"/>
          <c:explosion val="11"/>
          <c:dLbls>
            <c:dLbl>
              <c:idx val="0"/>
              <c:layout>
                <c:manualLayout>
                  <c:x val="-0.14706977197528445"/>
                  <c:y val="9.2605571519104965E-2"/>
                </c:manualLayout>
              </c:layout>
              <c:tx>
                <c:rich>
                  <a:bodyPr/>
                  <a:lstStyle/>
                  <a:p>
                    <a:r>
                      <a:rPr lang="en-US" dirty="0" smtClean="0"/>
                      <a:t>49.1%</a:t>
                    </a:r>
                    <a:endParaRPr lang="en-US" dirty="0"/>
                  </a:p>
                </c:rich>
              </c:tx>
              <c:showPercent val="1"/>
            </c:dLbl>
            <c:dLbl>
              <c:idx val="1"/>
              <c:layout>
                <c:manualLayout>
                  <c:x val="0.15304166887007964"/>
                  <c:y val="-0.16773969926878737"/>
                </c:manualLayout>
              </c:layout>
              <c:tx>
                <c:rich>
                  <a:bodyPr/>
                  <a:lstStyle/>
                  <a:p>
                    <a:r>
                      <a:rPr lang="en-US" sz="1800" b="1" dirty="0" smtClean="0">
                        <a:effectLst/>
                      </a:rPr>
                      <a:t>42.9%</a:t>
                    </a:r>
                    <a:endParaRPr lang="en-US" sz="1800" b="1" dirty="0">
                      <a:effectLst/>
                    </a:endParaRPr>
                  </a:p>
                </c:rich>
              </c:tx>
              <c:showPercent val="1"/>
            </c:dLbl>
            <c:dLbl>
              <c:idx val="2"/>
              <c:layout>
                <c:manualLayout>
                  <c:x val="6.6809097865748443E-2"/>
                  <c:y val="0.12270987047891509"/>
                </c:manualLayout>
              </c:layout>
              <c:tx>
                <c:rich>
                  <a:bodyPr/>
                  <a:lstStyle/>
                  <a:p>
                    <a:r>
                      <a:rPr lang="en-US" sz="1800" b="1" dirty="0" smtClean="0"/>
                      <a:t>8%</a:t>
                    </a:r>
                    <a:endParaRPr lang="en-US" sz="1800" b="1" dirty="0"/>
                  </a:p>
                </c:rich>
              </c:tx>
              <c:showPercent val="1"/>
            </c:dLbl>
            <c:dLbl>
              <c:idx val="3"/>
              <c:layout/>
              <c:tx>
                <c:rich>
                  <a:bodyPr/>
                  <a:lstStyle/>
                  <a:p>
                    <a:r>
                      <a:rPr lang="en-US" sz="1800" b="1"/>
                      <a:t>0%</a:t>
                    </a:r>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0.32700000000000068</c:v>
                </c:pt>
                <c:pt idx="1">
                  <c:v>0.57099999999999995</c:v>
                </c:pt>
                <c:pt idx="2">
                  <c:v>9.7000000000000045E-2</c:v>
                </c:pt>
                <c:pt idx="3">
                  <c:v>5.0000000000000096E-3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Cumplimiento por parte de la Policía de los Deberes Asignados (Todas las Zonas).</a:t>
            </a:r>
            <a:endParaRPr lang="es-ES" dirty="0"/>
          </a:p>
        </c:rich>
      </c:tx>
      <c:layout/>
    </c:title>
    <c:plotArea>
      <c:layout/>
      <c:pieChart>
        <c:varyColors val="1"/>
        <c:ser>
          <c:idx val="0"/>
          <c:order val="0"/>
          <c:explosion val="11"/>
          <c:dLbls>
            <c:dLbl>
              <c:idx val="0"/>
              <c:layout>
                <c:manualLayout>
                  <c:x val="-0.14706977197528445"/>
                  <c:y val="9.2605571519104965E-2"/>
                </c:manualLayout>
              </c:layout>
              <c:tx>
                <c:rich>
                  <a:bodyPr/>
                  <a:lstStyle/>
                  <a:p>
                    <a:r>
                      <a:rPr lang="en-US" dirty="0" smtClean="0"/>
                      <a:t>25.2%</a:t>
                    </a:r>
                    <a:endParaRPr lang="en-US" dirty="0"/>
                  </a:p>
                </c:rich>
              </c:tx>
              <c:showPercent val="1"/>
            </c:dLbl>
            <c:dLbl>
              <c:idx val="1"/>
              <c:layout>
                <c:manualLayout>
                  <c:x val="0.15304166887007964"/>
                  <c:y val="-0.16773969926878737"/>
                </c:manualLayout>
              </c:layout>
              <c:tx>
                <c:rich>
                  <a:bodyPr/>
                  <a:lstStyle/>
                  <a:p>
                    <a:r>
                      <a:rPr lang="en-US" sz="1800" b="1" dirty="0" smtClean="0">
                        <a:effectLst/>
                      </a:rPr>
                      <a:t>65.1%</a:t>
                    </a:r>
                    <a:endParaRPr lang="en-US" sz="1800" b="1" dirty="0">
                      <a:effectLst/>
                    </a:endParaRPr>
                  </a:p>
                </c:rich>
              </c:tx>
              <c:showPercent val="1"/>
            </c:dLbl>
            <c:dLbl>
              <c:idx val="2"/>
              <c:layout>
                <c:manualLayout>
                  <c:x val="6.6809097865748443E-2"/>
                  <c:y val="0.12270987047891509"/>
                </c:manualLayout>
              </c:layout>
              <c:tx>
                <c:rich>
                  <a:bodyPr/>
                  <a:lstStyle/>
                  <a:p>
                    <a:r>
                      <a:rPr lang="en-US" sz="1800" b="1" dirty="0" smtClean="0"/>
                      <a:t>9.7%</a:t>
                    </a:r>
                    <a:endParaRPr lang="en-US" sz="1800" b="1" dirty="0"/>
                  </a:p>
                </c:rich>
              </c:tx>
              <c:showPercent val="1"/>
            </c:dLbl>
            <c:dLbl>
              <c:idx val="3"/>
              <c:layout/>
              <c:tx>
                <c:rich>
                  <a:bodyPr/>
                  <a:lstStyle/>
                  <a:p>
                    <a:r>
                      <a:rPr lang="en-US" sz="1800" b="1"/>
                      <a:t>0%</a:t>
                    </a:r>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0.32700000000000068</c:v>
                </c:pt>
                <c:pt idx="1">
                  <c:v>0.57099999999999995</c:v>
                </c:pt>
                <c:pt idx="2">
                  <c:v>9.7000000000000045E-2</c:v>
                </c:pt>
                <c:pt idx="3">
                  <c:v>5.0000000000000096E-3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Adecuación</a:t>
            </a:r>
            <a:r>
              <a:rPr lang="es-ES" baseline="0" dirty="0" smtClean="0"/>
              <a:t> de la Velocidad</a:t>
            </a:r>
            <a:r>
              <a:rPr lang="es-ES" dirty="0" smtClean="0"/>
              <a:t> </a:t>
            </a:r>
            <a:r>
              <a:rPr lang="es-ES" dirty="0"/>
              <a:t>de la </a:t>
            </a:r>
            <a:r>
              <a:rPr lang="es-ES" dirty="0" smtClean="0"/>
              <a:t>Policía Cuando se requiere</a:t>
            </a:r>
            <a:r>
              <a:rPr lang="es-ES" baseline="0" dirty="0" smtClean="0"/>
              <a:t> su Presencia Inmediata</a:t>
            </a:r>
            <a:r>
              <a:rPr lang="es-ES" dirty="0" smtClean="0"/>
              <a:t> (Todas las Zonas).</a:t>
            </a:r>
            <a:endParaRPr lang="es-ES" dirty="0"/>
          </a:p>
        </c:rich>
      </c:tx>
      <c:layout/>
    </c:title>
    <c:plotArea>
      <c:layout/>
      <c:pieChart>
        <c:varyColors val="1"/>
        <c:ser>
          <c:idx val="0"/>
          <c:order val="0"/>
          <c:explosion val="11"/>
          <c:dLbls>
            <c:dLbl>
              <c:idx val="0"/>
              <c:layout>
                <c:manualLayout>
                  <c:x val="-0.14706977197528445"/>
                  <c:y val="9.2605571519104965E-2"/>
                </c:manualLayout>
              </c:layout>
              <c:tx>
                <c:rich>
                  <a:bodyPr/>
                  <a:lstStyle/>
                  <a:p>
                    <a:r>
                      <a:rPr lang="en-US" dirty="0" smtClean="0"/>
                      <a:t>37.2%</a:t>
                    </a:r>
                    <a:endParaRPr lang="en-US" dirty="0"/>
                  </a:p>
                </c:rich>
              </c:tx>
              <c:showPercent val="1"/>
            </c:dLbl>
            <c:dLbl>
              <c:idx val="1"/>
              <c:layout>
                <c:manualLayout>
                  <c:x val="0.1201200885927502"/>
                  <c:y val="-0.16167913562682454"/>
                </c:manualLayout>
              </c:layout>
              <c:tx>
                <c:rich>
                  <a:bodyPr/>
                  <a:lstStyle/>
                  <a:p>
                    <a:r>
                      <a:rPr lang="en-US" sz="1800" b="1" dirty="0" smtClean="0">
                        <a:effectLst/>
                      </a:rPr>
                      <a:t>48%</a:t>
                    </a:r>
                    <a:endParaRPr lang="en-US" sz="1800" b="1" dirty="0">
                      <a:effectLst/>
                    </a:endParaRPr>
                  </a:p>
                </c:rich>
              </c:tx>
              <c:showPercent val="1"/>
            </c:dLbl>
            <c:dLbl>
              <c:idx val="2"/>
              <c:layout>
                <c:manualLayout>
                  <c:x val="7.0101320699741704E-2"/>
                  <c:y val="9.4427240149754774E-2"/>
                </c:manualLayout>
              </c:layout>
              <c:tx>
                <c:rich>
                  <a:bodyPr/>
                  <a:lstStyle/>
                  <a:p>
                    <a:r>
                      <a:rPr lang="en-US" sz="1800" b="1" dirty="0" smtClean="0"/>
                      <a:t>13.1%</a:t>
                    </a:r>
                    <a:endParaRPr lang="en-US" sz="1800" b="1" dirty="0"/>
                  </a:p>
                </c:rich>
              </c:tx>
              <c:showPercent val="1"/>
            </c:dLbl>
            <c:dLbl>
              <c:idx val="3"/>
              <c:layout/>
              <c:tx>
                <c:rich>
                  <a:bodyPr/>
                  <a:lstStyle/>
                  <a:p>
                    <a:r>
                      <a:rPr lang="en-US" sz="1800" b="1" dirty="0" smtClean="0"/>
                      <a:t>1.7%</a:t>
                    </a:r>
                    <a:endParaRPr lang="en-US" sz="1800" b="1" dirty="0"/>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0.32700000000000068</c:v>
                </c:pt>
                <c:pt idx="1">
                  <c:v>0.57099999999999995</c:v>
                </c:pt>
                <c:pt idx="2">
                  <c:v>9.7000000000000045E-2</c:v>
                </c:pt>
                <c:pt idx="3">
                  <c:v>5.0000000000000096E-3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Preocupación </a:t>
            </a:r>
            <a:r>
              <a:rPr lang="es-ES" dirty="0"/>
              <a:t>de la </a:t>
            </a:r>
            <a:r>
              <a:rPr lang="es-ES" dirty="0" smtClean="0"/>
              <a:t>Policía</a:t>
            </a:r>
            <a:r>
              <a:rPr lang="es-ES" baseline="0" dirty="0" smtClean="0"/>
              <a:t> </a:t>
            </a:r>
            <a:r>
              <a:rPr lang="es-ES" dirty="0" smtClean="0"/>
              <a:t>por</a:t>
            </a:r>
            <a:r>
              <a:rPr lang="es-ES" baseline="0" dirty="0" smtClean="0"/>
              <a:t> el Bien Común</a:t>
            </a:r>
            <a:r>
              <a:rPr lang="es-ES" dirty="0" smtClean="0"/>
              <a:t> (Todas las Zonas).</a:t>
            </a:r>
            <a:endParaRPr lang="es-ES" dirty="0"/>
          </a:p>
        </c:rich>
      </c:tx>
      <c:layout/>
    </c:title>
    <c:plotArea>
      <c:layout/>
      <c:pieChart>
        <c:varyColors val="1"/>
        <c:ser>
          <c:idx val="0"/>
          <c:order val="0"/>
          <c:explosion val="11"/>
          <c:dLbls>
            <c:dLbl>
              <c:idx val="0"/>
              <c:layout>
                <c:manualLayout>
                  <c:x val="-0.14706977197528445"/>
                  <c:y val="9.2605571519104965E-2"/>
                </c:manualLayout>
              </c:layout>
              <c:tx>
                <c:rich>
                  <a:bodyPr/>
                  <a:lstStyle/>
                  <a:p>
                    <a:r>
                      <a:rPr lang="en-US" dirty="0" smtClean="0"/>
                      <a:t>25.7%</a:t>
                    </a:r>
                    <a:endParaRPr lang="en-US" dirty="0"/>
                  </a:p>
                </c:rich>
              </c:tx>
              <c:showPercent val="1"/>
            </c:dLbl>
            <c:dLbl>
              <c:idx val="1"/>
              <c:layout>
                <c:manualLayout>
                  <c:x val="0.15304166887007964"/>
                  <c:y val="-0.16773969926878737"/>
                </c:manualLayout>
              </c:layout>
              <c:tx>
                <c:rich>
                  <a:bodyPr/>
                  <a:lstStyle/>
                  <a:p>
                    <a:r>
                      <a:rPr lang="en-US" sz="1800" b="1" dirty="0" smtClean="0">
                        <a:effectLst/>
                      </a:rPr>
                      <a:t>65.1%</a:t>
                    </a:r>
                    <a:endParaRPr lang="en-US" sz="1800" b="1" dirty="0">
                      <a:effectLst/>
                    </a:endParaRPr>
                  </a:p>
                </c:rich>
              </c:tx>
              <c:showPercent val="1"/>
            </c:dLbl>
            <c:dLbl>
              <c:idx val="2"/>
              <c:layout>
                <c:manualLayout>
                  <c:x val="6.6809097865748457E-2"/>
                  <c:y val="0.12270987047891509"/>
                </c:manualLayout>
              </c:layout>
              <c:tx>
                <c:rich>
                  <a:bodyPr/>
                  <a:lstStyle/>
                  <a:p>
                    <a:r>
                      <a:rPr lang="en-US" sz="1800" b="1" dirty="0" smtClean="0"/>
                      <a:t>9.2%</a:t>
                    </a:r>
                    <a:endParaRPr lang="en-US" sz="1800" b="1" dirty="0"/>
                  </a:p>
                </c:rich>
              </c:tx>
              <c:showPercent val="1"/>
            </c:dLbl>
            <c:dLbl>
              <c:idx val="3"/>
              <c:layout/>
              <c:tx>
                <c:rich>
                  <a:bodyPr/>
                  <a:lstStyle/>
                  <a:p>
                    <a:r>
                      <a:rPr lang="en-US" sz="1800" b="1"/>
                      <a:t>0%</a:t>
                    </a:r>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0.32700000000000068</c:v>
                </c:pt>
                <c:pt idx="1">
                  <c:v>0.57099999999999995</c:v>
                </c:pt>
                <c:pt idx="2">
                  <c:v>9.7000000000000045E-2</c:v>
                </c:pt>
                <c:pt idx="3">
                  <c:v>5.0000000000000096E-3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Adecuación</a:t>
            </a:r>
            <a:r>
              <a:rPr lang="es-ES" baseline="0" dirty="0" smtClean="0"/>
              <a:t> del Nivel de Conocimientos</a:t>
            </a:r>
            <a:r>
              <a:rPr lang="es-ES" dirty="0" smtClean="0"/>
              <a:t> de</a:t>
            </a:r>
            <a:r>
              <a:rPr lang="es-ES" baseline="0" dirty="0" smtClean="0"/>
              <a:t> su Labor</a:t>
            </a:r>
            <a:r>
              <a:rPr lang="es-ES" dirty="0" smtClean="0"/>
              <a:t> (Todas las Zonas).</a:t>
            </a:r>
            <a:endParaRPr lang="es-ES" dirty="0"/>
          </a:p>
        </c:rich>
      </c:tx>
      <c:layout/>
    </c:title>
    <c:plotArea>
      <c:layout>
        <c:manualLayout>
          <c:layoutTarget val="inner"/>
          <c:xMode val="edge"/>
          <c:yMode val="edge"/>
          <c:x val="0.22298356616926568"/>
          <c:y val="0.26138177033358884"/>
          <c:w val="0.54086436516305758"/>
          <c:h val="0.6637880845182984"/>
        </c:manualLayout>
      </c:layout>
      <c:pieChart>
        <c:varyColors val="1"/>
        <c:ser>
          <c:idx val="0"/>
          <c:order val="0"/>
          <c:explosion val="11"/>
          <c:dLbls>
            <c:dLbl>
              <c:idx val="0"/>
              <c:layout>
                <c:manualLayout>
                  <c:x val="-0.14706977197528445"/>
                  <c:y val="9.2605571519104965E-2"/>
                </c:manualLayout>
              </c:layout>
              <c:tx>
                <c:rich>
                  <a:bodyPr/>
                  <a:lstStyle/>
                  <a:p>
                    <a:r>
                      <a:rPr lang="en-US" dirty="0" smtClean="0"/>
                      <a:t>32.7%</a:t>
                    </a:r>
                    <a:endParaRPr lang="en-US" dirty="0"/>
                  </a:p>
                </c:rich>
              </c:tx>
              <c:showPercent val="1"/>
            </c:dLbl>
            <c:dLbl>
              <c:idx val="1"/>
              <c:layout>
                <c:manualLayout>
                  <c:x val="0.15304166887007964"/>
                  <c:y val="-0.16773969926878737"/>
                </c:manualLayout>
              </c:layout>
              <c:tx>
                <c:rich>
                  <a:bodyPr/>
                  <a:lstStyle/>
                  <a:p>
                    <a:r>
                      <a:rPr lang="en-US" sz="1800" b="1" dirty="0" smtClean="0">
                        <a:effectLst/>
                      </a:rPr>
                      <a:t>57.1%</a:t>
                    </a:r>
                    <a:endParaRPr lang="en-US" sz="1800" b="1" dirty="0">
                      <a:effectLst/>
                    </a:endParaRPr>
                  </a:p>
                </c:rich>
              </c:tx>
              <c:showPercent val="1"/>
            </c:dLbl>
            <c:dLbl>
              <c:idx val="2"/>
              <c:layout>
                <c:manualLayout>
                  <c:x val="6.6809097865748457E-2"/>
                  <c:y val="0.12270987047891509"/>
                </c:manualLayout>
              </c:layout>
              <c:tx>
                <c:rich>
                  <a:bodyPr/>
                  <a:lstStyle/>
                  <a:p>
                    <a:r>
                      <a:rPr lang="en-US" sz="1800" b="1" dirty="0" smtClean="0"/>
                      <a:t>9.7%</a:t>
                    </a:r>
                    <a:endParaRPr lang="en-US" sz="1800" b="1" dirty="0"/>
                  </a:p>
                </c:rich>
              </c:tx>
              <c:showPercent val="1"/>
            </c:dLbl>
            <c:dLbl>
              <c:idx val="3"/>
              <c:layout>
                <c:manualLayout>
                  <c:x val="1.1506351531968158E-3"/>
                  <c:y val="6.8775467092889193E-3"/>
                </c:manualLayout>
              </c:layout>
              <c:tx>
                <c:rich>
                  <a:bodyPr/>
                  <a:lstStyle/>
                  <a:p>
                    <a:r>
                      <a:rPr lang="en-US" sz="1800" b="1" dirty="0" smtClean="0"/>
                      <a:t>0.5%</a:t>
                    </a:r>
                    <a:endParaRPr lang="en-US" sz="1800" b="1" dirty="0"/>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0.32700000000000068</c:v>
                </c:pt>
                <c:pt idx="1">
                  <c:v>0.57099999999999995</c:v>
                </c:pt>
                <c:pt idx="2">
                  <c:v>9.7000000000000045E-2</c:v>
                </c:pt>
                <c:pt idx="3">
                  <c:v>5.0000000000000096E-3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Adecuación</a:t>
            </a:r>
            <a:r>
              <a:rPr lang="es-ES" baseline="0" dirty="0" smtClean="0"/>
              <a:t> del Nivel de Equipamiento</a:t>
            </a:r>
            <a:r>
              <a:rPr lang="es-ES" dirty="0" smtClean="0"/>
              <a:t> de</a:t>
            </a:r>
            <a:r>
              <a:rPr lang="es-ES" baseline="0" dirty="0" smtClean="0"/>
              <a:t> la Policía</a:t>
            </a:r>
            <a:r>
              <a:rPr lang="es-ES" dirty="0" smtClean="0"/>
              <a:t> (Todas las Zonas).</a:t>
            </a:r>
            <a:endParaRPr lang="es-ES" dirty="0"/>
          </a:p>
        </c:rich>
      </c:tx>
      <c:layout/>
    </c:title>
    <c:plotArea>
      <c:layout>
        <c:manualLayout>
          <c:layoutTarget val="inner"/>
          <c:xMode val="edge"/>
          <c:yMode val="edge"/>
          <c:x val="0.22298356616926571"/>
          <c:y val="0.26138177033358895"/>
          <c:w val="0.54086436516305758"/>
          <c:h val="0.66378808451829874"/>
        </c:manualLayout>
      </c:layout>
      <c:pieChart>
        <c:varyColors val="1"/>
        <c:ser>
          <c:idx val="0"/>
          <c:order val="0"/>
          <c:explosion val="11"/>
          <c:dLbls>
            <c:dLbl>
              <c:idx val="0"/>
              <c:layout>
                <c:manualLayout>
                  <c:x val="-0.14706977197528445"/>
                  <c:y val="9.2605571519104965E-2"/>
                </c:manualLayout>
              </c:layout>
              <c:tx>
                <c:rich>
                  <a:bodyPr/>
                  <a:lstStyle/>
                  <a:p>
                    <a:r>
                      <a:rPr lang="en-US" dirty="0" smtClean="0"/>
                      <a:t>36%</a:t>
                    </a:r>
                    <a:endParaRPr lang="en-US" dirty="0"/>
                  </a:p>
                </c:rich>
              </c:tx>
              <c:showPercent val="1"/>
            </c:dLbl>
            <c:dLbl>
              <c:idx val="1"/>
              <c:layout>
                <c:manualLayout>
                  <c:x val="0.15304166887007972"/>
                  <c:y val="-0.16773969926878737"/>
                </c:manualLayout>
              </c:layout>
              <c:tx>
                <c:rich>
                  <a:bodyPr/>
                  <a:lstStyle/>
                  <a:p>
                    <a:r>
                      <a:rPr lang="en-US" sz="1800" b="1" dirty="0" smtClean="0">
                        <a:effectLst/>
                      </a:rPr>
                      <a:t>52.6%</a:t>
                    </a:r>
                    <a:endParaRPr lang="en-US" sz="1800" b="1" dirty="0">
                      <a:effectLst/>
                    </a:endParaRPr>
                  </a:p>
                </c:rich>
              </c:tx>
              <c:showPercent val="1"/>
            </c:dLbl>
            <c:dLbl>
              <c:idx val="2"/>
              <c:layout>
                <c:manualLayout>
                  <c:x val="6.6809097865748485E-2"/>
                  <c:y val="0.12270987047891514"/>
                </c:manualLayout>
              </c:layout>
              <c:tx>
                <c:rich>
                  <a:bodyPr/>
                  <a:lstStyle/>
                  <a:p>
                    <a:r>
                      <a:rPr lang="en-US" sz="1800" b="1" dirty="0" smtClean="0"/>
                      <a:t>10.9%</a:t>
                    </a:r>
                    <a:endParaRPr lang="en-US" sz="1800" b="1" dirty="0"/>
                  </a:p>
                </c:rich>
              </c:tx>
              <c:showPercent val="1"/>
            </c:dLbl>
            <c:dLbl>
              <c:idx val="3"/>
              <c:layout>
                <c:manualLayout>
                  <c:x val="1.1506351531968169E-3"/>
                  <c:y val="6.8775467092889193E-3"/>
                </c:manualLayout>
              </c:layout>
              <c:tx>
                <c:rich>
                  <a:bodyPr/>
                  <a:lstStyle/>
                  <a:p>
                    <a:r>
                      <a:rPr lang="en-US" sz="1800" b="1" dirty="0" smtClean="0"/>
                      <a:t>0.5%</a:t>
                    </a:r>
                    <a:endParaRPr lang="en-US" sz="1800" b="1" dirty="0"/>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0.32700000000000085</c:v>
                </c:pt>
                <c:pt idx="1">
                  <c:v>0.57099999999999995</c:v>
                </c:pt>
                <c:pt idx="2">
                  <c:v>9.7000000000000045E-2</c:v>
                </c:pt>
                <c:pt idx="3">
                  <c:v>5.0000000000000114E-3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style val="18"/>
  <c:chart>
    <c:title>
      <c:tx>
        <c:rich>
          <a:bodyPr/>
          <a:lstStyle/>
          <a:p>
            <a:pPr>
              <a:defRPr/>
            </a:pPr>
            <a:r>
              <a:rPr lang="es-ES" dirty="0" smtClean="0"/>
              <a:t>Honestidad</a:t>
            </a:r>
            <a:r>
              <a:rPr lang="es-ES" baseline="0" dirty="0" smtClean="0"/>
              <a:t> </a:t>
            </a:r>
            <a:r>
              <a:rPr lang="es-ES" dirty="0" smtClean="0"/>
              <a:t>de</a:t>
            </a:r>
            <a:r>
              <a:rPr lang="es-ES" baseline="0" dirty="0" smtClean="0"/>
              <a:t> </a:t>
            </a:r>
            <a:r>
              <a:rPr lang="es-ES" baseline="0" dirty="0" smtClean="0"/>
              <a:t>la Policía</a:t>
            </a:r>
            <a:r>
              <a:rPr lang="es-ES" dirty="0" smtClean="0"/>
              <a:t> (Todas las Zonas).</a:t>
            </a:r>
            <a:endParaRPr lang="es-ES" dirty="0"/>
          </a:p>
        </c:rich>
      </c:tx>
      <c:layout/>
    </c:title>
    <c:plotArea>
      <c:layout>
        <c:manualLayout>
          <c:layoutTarget val="inner"/>
          <c:xMode val="edge"/>
          <c:yMode val="edge"/>
          <c:x val="0.22298356616926571"/>
          <c:y val="0.26138177033358906"/>
          <c:w val="0.54086436516305758"/>
          <c:h val="0.66378808451829896"/>
        </c:manualLayout>
      </c:layout>
      <c:pieChart>
        <c:varyColors val="1"/>
        <c:ser>
          <c:idx val="0"/>
          <c:order val="0"/>
          <c:explosion val="11"/>
          <c:dLbls>
            <c:dLbl>
              <c:idx val="0"/>
              <c:layout>
                <c:manualLayout>
                  <c:x val="-0.14706977197528445"/>
                  <c:y val="9.2605571519104965E-2"/>
                </c:manualLayout>
              </c:layout>
              <c:tx>
                <c:rich>
                  <a:bodyPr/>
                  <a:lstStyle/>
                  <a:p>
                    <a:r>
                      <a:rPr lang="en-US" dirty="0" smtClean="0"/>
                      <a:t>31.4%</a:t>
                    </a:r>
                    <a:endParaRPr lang="en-US" dirty="0"/>
                  </a:p>
                </c:rich>
              </c:tx>
              <c:showPercent val="1"/>
            </c:dLbl>
            <c:dLbl>
              <c:idx val="1"/>
              <c:layout>
                <c:manualLayout>
                  <c:x val="0.15304166887007978"/>
                  <c:y val="-0.16773969926878737"/>
                </c:manualLayout>
              </c:layout>
              <c:tx>
                <c:rich>
                  <a:bodyPr/>
                  <a:lstStyle/>
                  <a:p>
                    <a:r>
                      <a:rPr lang="en-US" sz="1800" b="1" dirty="0" smtClean="0">
                        <a:effectLst/>
                      </a:rPr>
                      <a:t>60.6%</a:t>
                    </a:r>
                    <a:endParaRPr lang="en-US" sz="1800" b="1" dirty="0">
                      <a:effectLst/>
                    </a:endParaRPr>
                  </a:p>
                </c:rich>
              </c:tx>
              <c:showPercent val="1"/>
            </c:dLbl>
            <c:dLbl>
              <c:idx val="2"/>
              <c:layout>
                <c:manualLayout>
                  <c:x val="6.6809097865748512E-2"/>
                  <c:y val="0.1227098704789152"/>
                </c:manualLayout>
              </c:layout>
              <c:tx>
                <c:rich>
                  <a:bodyPr/>
                  <a:lstStyle/>
                  <a:p>
                    <a:r>
                      <a:rPr lang="en-US" sz="1800" b="1" dirty="0" smtClean="0"/>
                      <a:t>8%</a:t>
                    </a:r>
                    <a:endParaRPr lang="en-US" sz="1800" b="1" dirty="0"/>
                  </a:p>
                </c:rich>
              </c:tx>
              <c:showPercent val="1"/>
            </c:dLbl>
            <c:dLbl>
              <c:idx val="3"/>
              <c:layout>
                <c:manualLayout>
                  <c:x val="1.1506351531968178E-3"/>
                  <c:y val="6.8775467092889193E-3"/>
                </c:manualLayout>
              </c:layout>
              <c:tx>
                <c:rich>
                  <a:bodyPr/>
                  <a:lstStyle/>
                  <a:p>
                    <a:r>
                      <a:rPr lang="en-US" sz="1800" b="1" dirty="0" smtClean="0"/>
                      <a:t>0%</a:t>
                    </a:r>
                    <a:endParaRPr lang="en-US" sz="1800" b="1" dirty="0"/>
                  </a:p>
                </c:rich>
              </c:tx>
              <c:showPercent val="1"/>
            </c:dLbl>
            <c:txPr>
              <a:bodyPr/>
              <a:lstStyle/>
              <a:p>
                <a:pPr>
                  <a:defRPr b="1"/>
                </a:pPr>
                <a:endParaRPr lang="es-ES"/>
              </a:p>
            </c:txPr>
            <c:showPercent val="1"/>
            <c:showLeaderLines val="1"/>
          </c:dLbls>
          <c:cat>
            <c:strRef>
              <c:f>Hoja1!$B$3:$B$6</c:f>
              <c:strCache>
                <c:ptCount val="4"/>
                <c:pt idx="0">
                  <c:v>Nada</c:v>
                </c:pt>
                <c:pt idx="1">
                  <c:v>Algo</c:v>
                </c:pt>
                <c:pt idx="2">
                  <c:v>Bastante</c:v>
                </c:pt>
                <c:pt idx="3">
                  <c:v>Totalmente</c:v>
                </c:pt>
              </c:strCache>
            </c:strRef>
          </c:cat>
          <c:val>
            <c:numRef>
              <c:f>Hoja1!$C$3:$C$6</c:f>
              <c:numCache>
                <c:formatCode>0.0%</c:formatCode>
                <c:ptCount val="4"/>
                <c:pt idx="0">
                  <c:v>0.32700000000000096</c:v>
                </c:pt>
                <c:pt idx="1">
                  <c:v>0.57099999999999995</c:v>
                </c:pt>
                <c:pt idx="2">
                  <c:v>9.7000000000000045E-2</c:v>
                </c:pt>
                <c:pt idx="3">
                  <c:v>5.0000000000000114E-3</c:v>
                </c:pt>
              </c:numCache>
            </c:numRef>
          </c:val>
        </c:ser>
        <c:dLbls>
          <c:showPercent val="1"/>
        </c:dLbls>
        <c:firstSliceAng val="0"/>
      </c:pieChart>
    </c:plotArea>
    <c:legend>
      <c:legendPos val="t"/>
      <c:layout/>
    </c:legend>
    <c:plotVisOnly val="1"/>
  </c:chart>
  <c:txPr>
    <a:bodyPr/>
    <a:lstStyle/>
    <a:p>
      <a:pPr>
        <a:defRPr sz="1800"/>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79168FE-D5B7-4E5F-88D1-A110CA9D3D81}" type="datetimeFigureOut">
              <a:rPr lang="es-ES" smtClean="0"/>
              <a:pPr/>
              <a:t>09/07/2014</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D5DAE5E-0062-446F-BEBA-F1AB33A9FC86}"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79168FE-D5B7-4E5F-88D1-A110CA9D3D81}" type="datetimeFigureOut">
              <a:rPr lang="es-ES" smtClean="0"/>
              <a:pPr/>
              <a:t>09/07/2014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5DAE5E-0062-446F-BEBA-F1AB33A9FC8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79168FE-D5B7-4E5F-88D1-A110CA9D3D81}" type="datetimeFigureOut">
              <a:rPr lang="es-ES" smtClean="0"/>
              <a:pPr/>
              <a:t>09/07/2014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D5DAE5E-0062-446F-BEBA-F1AB33A9FC8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79168FE-D5B7-4E5F-88D1-A110CA9D3D81}" type="datetimeFigureOut">
              <a:rPr lang="es-ES" smtClean="0"/>
              <a:pPr/>
              <a:t>09/07/2014</a:t>
            </a:fld>
            <a:endParaRPr lang="es-ES"/>
          </a:p>
        </p:txBody>
      </p:sp>
      <p:sp>
        <p:nvSpPr>
          <p:cNvPr id="9" name="8 Marcador de número de diapositiva"/>
          <p:cNvSpPr>
            <a:spLocks noGrp="1"/>
          </p:cNvSpPr>
          <p:nvPr>
            <p:ph type="sldNum" sz="quarter" idx="15"/>
          </p:nvPr>
        </p:nvSpPr>
        <p:spPr/>
        <p:txBody>
          <a:bodyPr rtlCol="0"/>
          <a:lstStyle/>
          <a:p>
            <a:fld id="{2D5DAE5E-0062-446F-BEBA-F1AB33A9FC86}"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79168FE-D5B7-4E5F-88D1-A110CA9D3D81}" type="datetimeFigureOut">
              <a:rPr lang="es-ES" smtClean="0"/>
              <a:pPr/>
              <a:t>09/07/2014</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D5DAE5E-0062-446F-BEBA-F1AB33A9FC8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79168FE-D5B7-4E5F-88D1-A110CA9D3D81}" type="datetimeFigureOut">
              <a:rPr lang="es-ES" smtClean="0"/>
              <a:pPr/>
              <a:t>09/07/2014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D5DAE5E-0062-446F-BEBA-F1AB33A9FC86}"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79168FE-D5B7-4E5F-88D1-A110CA9D3D81}" type="datetimeFigureOut">
              <a:rPr lang="es-ES" smtClean="0"/>
              <a:pPr/>
              <a:t>09/07/2014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D5DAE5E-0062-446F-BEBA-F1AB33A9FC86}"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79168FE-D5B7-4E5F-88D1-A110CA9D3D81}" type="datetimeFigureOut">
              <a:rPr lang="es-ES" smtClean="0"/>
              <a:pPr/>
              <a:t>09/07/2014</a:t>
            </a:fld>
            <a:endParaRPr lang="es-ES"/>
          </a:p>
        </p:txBody>
      </p:sp>
      <p:sp>
        <p:nvSpPr>
          <p:cNvPr id="7" name="6 Marcador de número de diapositiva"/>
          <p:cNvSpPr>
            <a:spLocks noGrp="1"/>
          </p:cNvSpPr>
          <p:nvPr>
            <p:ph type="sldNum" sz="quarter" idx="11"/>
          </p:nvPr>
        </p:nvSpPr>
        <p:spPr/>
        <p:txBody>
          <a:bodyPr rtlCol="0"/>
          <a:lstStyle/>
          <a:p>
            <a:fld id="{2D5DAE5E-0062-446F-BEBA-F1AB33A9FC86}"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9168FE-D5B7-4E5F-88D1-A110CA9D3D81}" type="datetimeFigureOut">
              <a:rPr lang="es-ES" smtClean="0"/>
              <a:pPr/>
              <a:t>09/07/2014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D5DAE5E-0062-446F-BEBA-F1AB33A9FC8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79168FE-D5B7-4E5F-88D1-A110CA9D3D81}" type="datetimeFigureOut">
              <a:rPr lang="es-ES" smtClean="0"/>
              <a:pPr/>
              <a:t>09/07/2014</a:t>
            </a:fld>
            <a:endParaRPr lang="es-ES"/>
          </a:p>
        </p:txBody>
      </p:sp>
      <p:sp>
        <p:nvSpPr>
          <p:cNvPr id="22" name="21 Marcador de número de diapositiva"/>
          <p:cNvSpPr>
            <a:spLocks noGrp="1"/>
          </p:cNvSpPr>
          <p:nvPr>
            <p:ph type="sldNum" sz="quarter" idx="15"/>
          </p:nvPr>
        </p:nvSpPr>
        <p:spPr/>
        <p:txBody>
          <a:bodyPr rtlCol="0"/>
          <a:lstStyle/>
          <a:p>
            <a:fld id="{2D5DAE5E-0062-446F-BEBA-F1AB33A9FC86}"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79168FE-D5B7-4E5F-88D1-A110CA9D3D81}" type="datetimeFigureOut">
              <a:rPr lang="es-ES" smtClean="0"/>
              <a:pPr/>
              <a:t>09/07/2014</a:t>
            </a:fld>
            <a:endParaRPr lang="es-ES"/>
          </a:p>
        </p:txBody>
      </p:sp>
      <p:sp>
        <p:nvSpPr>
          <p:cNvPr id="18" name="17 Marcador de número de diapositiva"/>
          <p:cNvSpPr>
            <a:spLocks noGrp="1"/>
          </p:cNvSpPr>
          <p:nvPr>
            <p:ph type="sldNum" sz="quarter" idx="11"/>
          </p:nvPr>
        </p:nvSpPr>
        <p:spPr/>
        <p:txBody>
          <a:bodyPr rtlCol="0"/>
          <a:lstStyle/>
          <a:p>
            <a:fld id="{2D5DAE5E-0062-446F-BEBA-F1AB33A9FC86}"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79168FE-D5B7-4E5F-88D1-A110CA9D3D81}" type="datetimeFigureOut">
              <a:rPr lang="es-ES" smtClean="0"/>
              <a:pPr/>
              <a:t>09/07/2014</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5DAE5E-0062-446F-BEBA-F1AB33A9FC8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28756" y="500042"/>
            <a:ext cx="7772400" cy="1428760"/>
          </a:xfrm>
        </p:spPr>
        <p:txBody>
          <a:bodyPr>
            <a:normAutofit fontScale="90000"/>
          </a:bodyPr>
          <a:lstStyle/>
          <a:p>
            <a:pPr algn="ctr"/>
            <a:r>
              <a:rPr lang="es-ES" sz="3200" dirty="0" smtClean="0"/>
              <a:t>Facultad de Psicología.</a:t>
            </a:r>
            <a:br>
              <a:rPr lang="es-ES" sz="3200" dirty="0" smtClean="0"/>
            </a:br>
            <a:r>
              <a:rPr lang="es-ES" sz="3200" dirty="0" smtClean="0"/>
              <a:t>Universidad Nacional de Mar del Plata.</a:t>
            </a:r>
            <a:br>
              <a:rPr lang="es-ES" sz="3200" dirty="0" smtClean="0"/>
            </a:br>
            <a:r>
              <a:rPr lang="es-ES" sz="3200" dirty="0" smtClean="0"/>
              <a:t>Tesis de Grado.</a:t>
            </a:r>
            <a:endParaRPr lang="es-ES" sz="3200" dirty="0"/>
          </a:p>
        </p:txBody>
      </p:sp>
      <p:sp>
        <p:nvSpPr>
          <p:cNvPr id="3" name="2 Subtítulo"/>
          <p:cNvSpPr>
            <a:spLocks noGrp="1"/>
          </p:cNvSpPr>
          <p:nvPr>
            <p:ph type="subTitle" idx="1"/>
          </p:nvPr>
        </p:nvSpPr>
        <p:spPr>
          <a:xfrm>
            <a:off x="2071670" y="2428868"/>
            <a:ext cx="6643734" cy="3143272"/>
          </a:xfrm>
        </p:spPr>
        <p:txBody>
          <a:bodyPr>
            <a:normAutofit fontScale="25000" lnSpcReduction="20000"/>
          </a:bodyPr>
          <a:lstStyle/>
          <a:p>
            <a:pPr algn="ctr"/>
            <a:r>
              <a:rPr lang="es-AR" sz="12800" b="1" i="1" dirty="0" smtClean="0">
                <a:solidFill>
                  <a:schemeClr val="tx1"/>
                </a:solidFill>
                <a:latin typeface="Arial Rounded MT Bold" pitchFamily="34" charset="0"/>
              </a:rPr>
              <a:t>“ </a:t>
            </a:r>
            <a:r>
              <a:rPr lang="es-ES" sz="12800" b="1" dirty="0" smtClean="0">
                <a:solidFill>
                  <a:schemeClr val="tx1"/>
                </a:solidFill>
                <a:latin typeface="Arial Rounded MT Bold" pitchFamily="34" charset="0"/>
              </a:rPr>
              <a:t>Los </a:t>
            </a:r>
            <a:r>
              <a:rPr lang="es-ES" sz="12800" b="1" dirty="0">
                <a:solidFill>
                  <a:schemeClr val="tx1"/>
                </a:solidFill>
                <a:latin typeface="Arial Rounded MT Bold" pitchFamily="34" charset="0"/>
              </a:rPr>
              <a:t>sentimientos de miedo al delito en concreto y miedo al delito en abstracto vivenciados por los comerciantes de la ciudad de Mar del Plata, y su relación con el grado de satisfacción con la Policía.</a:t>
            </a:r>
            <a:r>
              <a:rPr lang="es-AR" sz="12800" b="1" i="1" dirty="0">
                <a:solidFill>
                  <a:schemeClr val="tx1"/>
                </a:solidFill>
                <a:latin typeface="Arial Rounded MT Bold" pitchFamily="34" charset="0"/>
              </a:rPr>
              <a:t>”</a:t>
            </a:r>
            <a:endParaRPr lang="es-ES" sz="12800" b="1" dirty="0">
              <a:solidFill>
                <a:schemeClr val="tx1"/>
              </a:solidFill>
              <a:latin typeface="Arial Rounded MT Bold" pitchFamily="34" charset="0"/>
            </a:endParaRPr>
          </a:p>
          <a:p>
            <a:endParaRPr lang="es-ES" dirty="0"/>
          </a:p>
        </p:txBody>
      </p:sp>
      <p:sp>
        <p:nvSpPr>
          <p:cNvPr id="5" name="1 Título"/>
          <p:cNvSpPr txBox="1">
            <a:spLocks/>
          </p:cNvSpPr>
          <p:nvPr/>
        </p:nvSpPr>
        <p:spPr>
          <a:xfrm>
            <a:off x="3657648" y="5786454"/>
            <a:ext cx="5915012" cy="107157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400" b="1" i="0" u="sng" strike="noStrike" kern="1200" cap="none" spc="0" normalizeH="0" baseline="0" noProof="0" dirty="0" smtClean="0">
                <a:ln>
                  <a:noFill/>
                </a:ln>
                <a:solidFill>
                  <a:schemeClr val="tx1"/>
                </a:solidFill>
                <a:effectLst/>
                <a:uLnTx/>
                <a:uFillTx/>
                <a:latin typeface="Arial" pitchFamily="34" charset="0"/>
                <a:ea typeface="+mj-ea"/>
                <a:cs typeface="Arial" pitchFamily="34" charset="0"/>
              </a:rPr>
              <a:t>Alumna:</a:t>
            </a:r>
            <a:r>
              <a:rPr kumimoji="0" lang="es-ES"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Cerezo, Samanta Giselle.</a:t>
            </a: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928662" y="1785926"/>
            <a:ext cx="7467600" cy="358299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8800" cap="small" dirty="0" smtClean="0">
                <a:solidFill>
                  <a:schemeClr val="tx2"/>
                </a:solidFill>
                <a:effectLst>
                  <a:outerShdw blurRad="38100" dist="38100" dir="2700000" algn="tl">
                    <a:srgbClr val="000000">
                      <a:alpha val="43137"/>
                    </a:srgbClr>
                  </a:outerShdw>
                </a:effectLst>
                <a:latin typeface="Arial Rounded MT Bold" pitchFamily="34" charset="0"/>
                <a:ea typeface="+mj-ea"/>
                <a:cs typeface="+mj-cs"/>
              </a:rPr>
              <a:t>ANÁLISIS DE LOS DATOS.</a:t>
            </a:r>
            <a:endParaRPr kumimoji="0" lang="es-ES" sz="8800" b="0" i="0" u="none" strike="noStrike" kern="1200" cap="small" spc="0" normalizeH="0" baseline="0" noProof="0" dirty="0">
              <a:ln>
                <a:noFill/>
              </a:ln>
              <a:solidFill>
                <a:schemeClr val="tx2"/>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000232" y="214290"/>
            <a:ext cx="4714908" cy="500066"/>
          </a:xfrm>
          <a:prstGeom prst="rect">
            <a:avLst/>
          </a:prstGeom>
          <a:ln>
            <a:solidFill>
              <a:srgbClr val="461E64"/>
            </a:solidFill>
          </a:ln>
        </p:spPr>
        <p:txBody>
          <a:bodyPr vert="horz" anchor="ctr">
            <a:noAutofit/>
          </a:bodyPr>
          <a:lstStyle/>
          <a:p>
            <a:pPr marL="274320" marR="0" lvl="0" indent="-274320" algn="ctr"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lang="es-ES_tradnl" sz="2800" b="1" dirty="0" smtClean="0">
                <a:latin typeface="+mj-lt"/>
              </a:rPr>
              <a:t>Muestra Seleccionada.</a:t>
            </a:r>
            <a:endParaRPr kumimoji="0" lang="es-ES_tradnl" sz="2800" b="1" i="0" u="none" strike="noStrike" kern="1200" cap="none" spc="0" normalizeH="0" baseline="0" noProof="0" dirty="0" smtClean="0">
              <a:ln>
                <a:noFill/>
              </a:ln>
              <a:solidFill>
                <a:schemeClr val="tx1"/>
              </a:solidFill>
              <a:uLnTx/>
              <a:uFillTx/>
              <a:latin typeface="+mj-lt"/>
              <a:ea typeface="+mn-ea"/>
              <a:cs typeface="+mn-cs"/>
            </a:endParaRPr>
          </a:p>
        </p:txBody>
      </p:sp>
      <p:cxnSp>
        <p:nvCxnSpPr>
          <p:cNvPr id="3" name="2 Conector recto de flecha"/>
          <p:cNvCxnSpPr/>
          <p:nvPr/>
        </p:nvCxnSpPr>
        <p:spPr>
          <a:xfrm rot="10800000" flipV="1">
            <a:off x="3214678" y="714356"/>
            <a:ext cx="930282" cy="64294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 name="3 Conector recto de flecha"/>
          <p:cNvCxnSpPr/>
          <p:nvPr/>
        </p:nvCxnSpPr>
        <p:spPr>
          <a:xfrm>
            <a:off x="4143372" y="714356"/>
            <a:ext cx="1500198"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4 Conector recto de flecha"/>
          <p:cNvCxnSpPr/>
          <p:nvPr/>
        </p:nvCxnSpPr>
        <p:spPr>
          <a:xfrm rot="16200000" flipH="1">
            <a:off x="2362183" y="2505069"/>
            <a:ext cx="4286282" cy="7048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214282" y="1214422"/>
            <a:ext cx="2786082" cy="892552"/>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Zona del Centro.</a:t>
            </a:r>
            <a:endParaRPr lang="es-AR" sz="1600" b="1" dirty="0" smtClean="0"/>
          </a:p>
          <a:p>
            <a:endParaRPr lang="es-ES" sz="1600" dirty="0"/>
          </a:p>
        </p:txBody>
      </p:sp>
      <p:sp>
        <p:nvSpPr>
          <p:cNvPr id="8" name="7 CuadroTexto"/>
          <p:cNvSpPr txBox="1"/>
          <p:nvPr/>
        </p:nvSpPr>
        <p:spPr>
          <a:xfrm>
            <a:off x="285720" y="2714620"/>
            <a:ext cx="2786082" cy="1169551"/>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Zona Juan B. Justo y el Puerto.</a:t>
            </a:r>
            <a:endParaRPr lang="es-AR" sz="1600" b="1" dirty="0" smtClean="0"/>
          </a:p>
          <a:p>
            <a:endParaRPr lang="es-ES" sz="1600" dirty="0"/>
          </a:p>
        </p:txBody>
      </p:sp>
      <p:sp>
        <p:nvSpPr>
          <p:cNvPr id="9" name="8 CuadroTexto"/>
          <p:cNvSpPr txBox="1"/>
          <p:nvPr/>
        </p:nvSpPr>
        <p:spPr>
          <a:xfrm>
            <a:off x="500034" y="4411342"/>
            <a:ext cx="2786082" cy="1446550"/>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Feria Comunitaria Avenida Independencia.</a:t>
            </a:r>
            <a:endParaRPr lang="es-AR" sz="1600" b="1" dirty="0" smtClean="0"/>
          </a:p>
          <a:p>
            <a:endParaRPr lang="es-ES" sz="1600" dirty="0"/>
          </a:p>
        </p:txBody>
      </p:sp>
      <p:sp>
        <p:nvSpPr>
          <p:cNvPr id="10" name="9 CuadroTexto"/>
          <p:cNvSpPr txBox="1"/>
          <p:nvPr/>
        </p:nvSpPr>
        <p:spPr>
          <a:xfrm>
            <a:off x="3571868" y="5080828"/>
            <a:ext cx="2786082" cy="1446550"/>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Feria Comunitaria Calle San Luis (Centro).</a:t>
            </a:r>
            <a:endParaRPr lang="es-AR" sz="1600" b="1" dirty="0" smtClean="0"/>
          </a:p>
          <a:p>
            <a:endParaRPr lang="es-ES" sz="1600" dirty="0"/>
          </a:p>
        </p:txBody>
      </p:sp>
      <p:sp>
        <p:nvSpPr>
          <p:cNvPr id="11" name="10 CuadroTexto"/>
          <p:cNvSpPr txBox="1"/>
          <p:nvPr/>
        </p:nvSpPr>
        <p:spPr>
          <a:xfrm>
            <a:off x="5857884" y="3714752"/>
            <a:ext cx="2786082" cy="1169551"/>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Feria Comunitaria Regional.</a:t>
            </a:r>
            <a:endParaRPr lang="es-AR" sz="1600" b="1" dirty="0" smtClean="0"/>
          </a:p>
          <a:p>
            <a:endParaRPr lang="es-ES" sz="1600" dirty="0"/>
          </a:p>
        </p:txBody>
      </p:sp>
      <p:sp>
        <p:nvSpPr>
          <p:cNvPr id="12" name="11 CuadroTexto"/>
          <p:cNvSpPr txBox="1"/>
          <p:nvPr/>
        </p:nvSpPr>
        <p:spPr>
          <a:xfrm>
            <a:off x="5786446" y="2147493"/>
            <a:ext cx="2786082" cy="1169551"/>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Zona de Calle San Juan.</a:t>
            </a:r>
            <a:endParaRPr lang="es-AR" sz="1600" b="1" dirty="0" smtClean="0"/>
          </a:p>
          <a:p>
            <a:endParaRPr lang="es-ES" sz="1600" dirty="0"/>
          </a:p>
        </p:txBody>
      </p:sp>
      <p:sp>
        <p:nvSpPr>
          <p:cNvPr id="13" name="12 CuadroTexto"/>
          <p:cNvSpPr txBox="1"/>
          <p:nvPr/>
        </p:nvSpPr>
        <p:spPr>
          <a:xfrm>
            <a:off x="5786446" y="928670"/>
            <a:ext cx="2786082" cy="892552"/>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es-AR" b="1" dirty="0" smtClean="0"/>
              <a:t>25 Comercios de la Zona de Güemes.</a:t>
            </a:r>
            <a:endParaRPr lang="es-AR" sz="1600" b="1" dirty="0" smtClean="0"/>
          </a:p>
          <a:p>
            <a:endParaRPr lang="es-ES" sz="1600" dirty="0"/>
          </a:p>
        </p:txBody>
      </p:sp>
      <p:cxnSp>
        <p:nvCxnSpPr>
          <p:cNvPr id="16" name="15 Conector recto de flecha"/>
          <p:cNvCxnSpPr/>
          <p:nvPr/>
        </p:nvCxnSpPr>
        <p:spPr>
          <a:xfrm rot="5400000">
            <a:off x="2678893" y="1178704"/>
            <a:ext cx="1928826" cy="100013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19 Conector recto de flecha"/>
          <p:cNvCxnSpPr/>
          <p:nvPr/>
        </p:nvCxnSpPr>
        <p:spPr>
          <a:xfrm rot="5400000">
            <a:off x="1893075" y="2035960"/>
            <a:ext cx="3571902" cy="9286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22 Conector recto de flecha"/>
          <p:cNvCxnSpPr/>
          <p:nvPr/>
        </p:nvCxnSpPr>
        <p:spPr>
          <a:xfrm rot="16200000" flipH="1">
            <a:off x="3321835" y="1535893"/>
            <a:ext cx="3214710" cy="15716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25 Conector recto de flecha"/>
          <p:cNvCxnSpPr/>
          <p:nvPr/>
        </p:nvCxnSpPr>
        <p:spPr>
          <a:xfrm rot="16200000" flipH="1">
            <a:off x="4107653" y="750075"/>
            <a:ext cx="1571636" cy="15001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fmla="#ppt_w*sin(2.5*pi*$)">
                                          <p:val>
                                            <p:fltVal val="0"/>
                                          </p:val>
                                        </p:tav>
                                        <p:tav tm="100000">
                                          <p:val>
                                            <p:fltVal val="1"/>
                                          </p:val>
                                        </p:tav>
                                      </p:tavLst>
                                    </p:anim>
                                    <p:anim calcmode="lin" valueType="num">
                                      <p:cBhvr>
                                        <p:cTn id="13" dur="3000" fill="hold"/>
                                        <p:tgtEl>
                                          <p:spTgt spid="3"/>
                                        </p:tgtEl>
                                        <p:attrNameLst>
                                          <p:attrName>ppt_h</p:attrName>
                                        </p:attrNameLst>
                                      </p:cBhvr>
                                      <p:tavLst>
                                        <p:tav tm="0">
                                          <p:val>
                                            <p:strVal val="#ppt_h"/>
                                          </p:val>
                                        </p:tav>
                                        <p:tav tm="100000">
                                          <p:val>
                                            <p:strVal val="#ppt_h"/>
                                          </p:val>
                                        </p:tav>
                                      </p:tavLst>
                                    </p:anim>
                                  </p:childTnLst>
                                </p:cTn>
                              </p:par>
                              <p:par>
                                <p:cTn id="14" presetID="19"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3000" fill="hold"/>
                                        <p:tgtEl>
                                          <p:spTgt spid="7"/>
                                        </p:tgtEl>
                                        <p:attrNameLst>
                                          <p:attrName>ppt_w</p:attrName>
                                        </p:attrNameLst>
                                      </p:cBhvr>
                                      <p:tavLst>
                                        <p:tav tm="0" fmla="#ppt_w*sin(2.5*pi*$)">
                                          <p:val>
                                            <p:fltVal val="0"/>
                                          </p:val>
                                        </p:tav>
                                        <p:tav tm="100000">
                                          <p:val>
                                            <p:fltVal val="1"/>
                                          </p:val>
                                        </p:tav>
                                      </p:tavLst>
                                    </p:anim>
                                    <p:anim calcmode="lin" valueType="num">
                                      <p:cBhvr>
                                        <p:cTn id="17" dur="3000" fill="hold"/>
                                        <p:tgtEl>
                                          <p:spTgt spid="7"/>
                                        </p:tgtEl>
                                        <p:attrNameLst>
                                          <p:attrName>ppt_h</p:attrName>
                                        </p:attrNameLst>
                                      </p:cBhvr>
                                      <p:tavLst>
                                        <p:tav tm="0">
                                          <p:val>
                                            <p:strVal val="#ppt_h"/>
                                          </p:val>
                                        </p:tav>
                                        <p:tav tm="100000">
                                          <p:val>
                                            <p:strVal val="#ppt_h"/>
                                          </p:val>
                                        </p:tav>
                                      </p:tavLst>
                                    </p:anim>
                                  </p:childTnLst>
                                </p:cTn>
                              </p:par>
                              <p:par>
                                <p:cTn id="18" presetID="19" presetClass="entr" presetSubtype="1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3000" fill="hold"/>
                                        <p:tgtEl>
                                          <p:spTgt spid="16"/>
                                        </p:tgtEl>
                                        <p:attrNameLst>
                                          <p:attrName>ppt_w</p:attrName>
                                        </p:attrNameLst>
                                      </p:cBhvr>
                                      <p:tavLst>
                                        <p:tav tm="0" fmla="#ppt_w*sin(2.5*pi*$)">
                                          <p:val>
                                            <p:fltVal val="0"/>
                                          </p:val>
                                        </p:tav>
                                        <p:tav tm="100000">
                                          <p:val>
                                            <p:fltVal val="1"/>
                                          </p:val>
                                        </p:tav>
                                      </p:tavLst>
                                    </p:anim>
                                    <p:anim calcmode="lin" valueType="num">
                                      <p:cBhvr>
                                        <p:cTn id="21" dur="3000" fill="hold"/>
                                        <p:tgtEl>
                                          <p:spTgt spid="16"/>
                                        </p:tgtEl>
                                        <p:attrNameLst>
                                          <p:attrName>ppt_h</p:attrName>
                                        </p:attrNameLst>
                                      </p:cBhvr>
                                      <p:tavLst>
                                        <p:tav tm="0">
                                          <p:val>
                                            <p:strVal val="#ppt_h"/>
                                          </p:val>
                                        </p:tav>
                                        <p:tav tm="100000">
                                          <p:val>
                                            <p:strVal val="#ppt_h"/>
                                          </p:val>
                                        </p:tav>
                                      </p:tavLst>
                                    </p:anim>
                                  </p:childTnLst>
                                </p:cTn>
                              </p:par>
                              <p:par>
                                <p:cTn id="22" presetID="19"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3000" fill="hold"/>
                                        <p:tgtEl>
                                          <p:spTgt spid="8"/>
                                        </p:tgtEl>
                                        <p:attrNameLst>
                                          <p:attrName>ppt_w</p:attrName>
                                        </p:attrNameLst>
                                      </p:cBhvr>
                                      <p:tavLst>
                                        <p:tav tm="0" fmla="#ppt_w*sin(2.5*pi*$)">
                                          <p:val>
                                            <p:fltVal val="0"/>
                                          </p:val>
                                        </p:tav>
                                        <p:tav tm="100000">
                                          <p:val>
                                            <p:fltVal val="1"/>
                                          </p:val>
                                        </p:tav>
                                      </p:tavLst>
                                    </p:anim>
                                    <p:anim calcmode="lin" valueType="num">
                                      <p:cBhvr>
                                        <p:cTn id="25" dur="3000" fill="hold"/>
                                        <p:tgtEl>
                                          <p:spTgt spid="8"/>
                                        </p:tgtEl>
                                        <p:attrNameLst>
                                          <p:attrName>ppt_h</p:attrName>
                                        </p:attrNameLst>
                                      </p:cBhvr>
                                      <p:tavLst>
                                        <p:tav tm="0">
                                          <p:val>
                                            <p:strVal val="#ppt_h"/>
                                          </p:val>
                                        </p:tav>
                                        <p:tav tm="100000">
                                          <p:val>
                                            <p:strVal val="#ppt_h"/>
                                          </p:val>
                                        </p:tav>
                                      </p:tavLst>
                                    </p:anim>
                                  </p:childTnLst>
                                </p:cTn>
                              </p:par>
                              <p:par>
                                <p:cTn id="26" presetID="19" presetClass="entr" presetSubtype="1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3000" fill="hold"/>
                                        <p:tgtEl>
                                          <p:spTgt spid="20"/>
                                        </p:tgtEl>
                                        <p:attrNameLst>
                                          <p:attrName>ppt_w</p:attrName>
                                        </p:attrNameLst>
                                      </p:cBhvr>
                                      <p:tavLst>
                                        <p:tav tm="0" fmla="#ppt_w*sin(2.5*pi*$)">
                                          <p:val>
                                            <p:fltVal val="0"/>
                                          </p:val>
                                        </p:tav>
                                        <p:tav tm="100000">
                                          <p:val>
                                            <p:fltVal val="1"/>
                                          </p:val>
                                        </p:tav>
                                      </p:tavLst>
                                    </p:anim>
                                    <p:anim calcmode="lin" valueType="num">
                                      <p:cBhvr>
                                        <p:cTn id="29" dur="3000" fill="hold"/>
                                        <p:tgtEl>
                                          <p:spTgt spid="20"/>
                                        </p:tgtEl>
                                        <p:attrNameLst>
                                          <p:attrName>ppt_h</p:attrName>
                                        </p:attrNameLst>
                                      </p:cBhvr>
                                      <p:tavLst>
                                        <p:tav tm="0">
                                          <p:val>
                                            <p:strVal val="#ppt_h"/>
                                          </p:val>
                                        </p:tav>
                                        <p:tav tm="100000">
                                          <p:val>
                                            <p:strVal val="#ppt_h"/>
                                          </p:val>
                                        </p:tav>
                                      </p:tavLst>
                                    </p:anim>
                                  </p:childTnLst>
                                </p:cTn>
                              </p:par>
                              <p:par>
                                <p:cTn id="30" presetID="19"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3000" fill="hold"/>
                                        <p:tgtEl>
                                          <p:spTgt spid="9"/>
                                        </p:tgtEl>
                                        <p:attrNameLst>
                                          <p:attrName>ppt_w</p:attrName>
                                        </p:attrNameLst>
                                      </p:cBhvr>
                                      <p:tavLst>
                                        <p:tav tm="0" fmla="#ppt_w*sin(2.5*pi*$)">
                                          <p:val>
                                            <p:fltVal val="0"/>
                                          </p:val>
                                        </p:tav>
                                        <p:tav tm="100000">
                                          <p:val>
                                            <p:fltVal val="1"/>
                                          </p:val>
                                        </p:tav>
                                      </p:tavLst>
                                    </p:anim>
                                    <p:anim calcmode="lin" valueType="num">
                                      <p:cBhvr>
                                        <p:cTn id="33" dur="3000" fill="hold"/>
                                        <p:tgtEl>
                                          <p:spTgt spid="9"/>
                                        </p:tgtEl>
                                        <p:attrNameLst>
                                          <p:attrName>ppt_h</p:attrName>
                                        </p:attrNameLst>
                                      </p:cBhvr>
                                      <p:tavLst>
                                        <p:tav tm="0">
                                          <p:val>
                                            <p:strVal val="#ppt_h"/>
                                          </p:val>
                                        </p:tav>
                                        <p:tav tm="100000">
                                          <p:val>
                                            <p:strVal val="#ppt_h"/>
                                          </p:val>
                                        </p:tav>
                                      </p:tavLst>
                                    </p:anim>
                                  </p:childTnLst>
                                </p:cTn>
                              </p:par>
                              <p:par>
                                <p:cTn id="34" presetID="19" presetClass="entr" presetSubtype="1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3000" fill="hold"/>
                                        <p:tgtEl>
                                          <p:spTgt spid="5"/>
                                        </p:tgtEl>
                                        <p:attrNameLst>
                                          <p:attrName>ppt_w</p:attrName>
                                        </p:attrNameLst>
                                      </p:cBhvr>
                                      <p:tavLst>
                                        <p:tav tm="0" fmla="#ppt_w*sin(2.5*pi*$)">
                                          <p:val>
                                            <p:fltVal val="0"/>
                                          </p:val>
                                        </p:tav>
                                        <p:tav tm="100000">
                                          <p:val>
                                            <p:fltVal val="1"/>
                                          </p:val>
                                        </p:tav>
                                      </p:tavLst>
                                    </p:anim>
                                    <p:anim calcmode="lin" valueType="num">
                                      <p:cBhvr>
                                        <p:cTn id="37" dur="3000" fill="hold"/>
                                        <p:tgtEl>
                                          <p:spTgt spid="5"/>
                                        </p:tgtEl>
                                        <p:attrNameLst>
                                          <p:attrName>ppt_h</p:attrName>
                                        </p:attrNameLst>
                                      </p:cBhvr>
                                      <p:tavLst>
                                        <p:tav tm="0">
                                          <p:val>
                                            <p:strVal val="#ppt_h"/>
                                          </p:val>
                                        </p:tav>
                                        <p:tav tm="100000">
                                          <p:val>
                                            <p:strVal val="#ppt_h"/>
                                          </p:val>
                                        </p:tav>
                                      </p:tavLst>
                                    </p:anim>
                                  </p:childTnLst>
                                </p:cTn>
                              </p:par>
                              <p:par>
                                <p:cTn id="38" presetID="19" presetClass="entr" presetSubtype="1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3000" fill="hold"/>
                                        <p:tgtEl>
                                          <p:spTgt spid="10"/>
                                        </p:tgtEl>
                                        <p:attrNameLst>
                                          <p:attrName>ppt_w</p:attrName>
                                        </p:attrNameLst>
                                      </p:cBhvr>
                                      <p:tavLst>
                                        <p:tav tm="0" fmla="#ppt_w*sin(2.5*pi*$)">
                                          <p:val>
                                            <p:fltVal val="0"/>
                                          </p:val>
                                        </p:tav>
                                        <p:tav tm="100000">
                                          <p:val>
                                            <p:fltVal val="1"/>
                                          </p:val>
                                        </p:tav>
                                      </p:tavLst>
                                    </p:anim>
                                    <p:anim calcmode="lin" valueType="num">
                                      <p:cBhvr>
                                        <p:cTn id="41" dur="3000" fill="hold"/>
                                        <p:tgtEl>
                                          <p:spTgt spid="10"/>
                                        </p:tgtEl>
                                        <p:attrNameLst>
                                          <p:attrName>ppt_h</p:attrName>
                                        </p:attrNameLst>
                                      </p:cBhvr>
                                      <p:tavLst>
                                        <p:tav tm="0">
                                          <p:val>
                                            <p:strVal val="#ppt_h"/>
                                          </p:val>
                                        </p:tav>
                                        <p:tav tm="100000">
                                          <p:val>
                                            <p:strVal val="#ppt_h"/>
                                          </p:val>
                                        </p:tav>
                                      </p:tavLst>
                                    </p:anim>
                                  </p:childTnLst>
                                </p:cTn>
                              </p:par>
                              <p:par>
                                <p:cTn id="42" presetID="19" presetClass="entr" presetSubtype="1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p:cTn id="44" dur="3000" fill="hold"/>
                                        <p:tgtEl>
                                          <p:spTgt spid="23"/>
                                        </p:tgtEl>
                                        <p:attrNameLst>
                                          <p:attrName>ppt_w</p:attrName>
                                        </p:attrNameLst>
                                      </p:cBhvr>
                                      <p:tavLst>
                                        <p:tav tm="0" fmla="#ppt_w*sin(2.5*pi*$)">
                                          <p:val>
                                            <p:fltVal val="0"/>
                                          </p:val>
                                        </p:tav>
                                        <p:tav tm="100000">
                                          <p:val>
                                            <p:fltVal val="1"/>
                                          </p:val>
                                        </p:tav>
                                      </p:tavLst>
                                    </p:anim>
                                    <p:anim calcmode="lin" valueType="num">
                                      <p:cBhvr>
                                        <p:cTn id="45" dur="3000" fill="hold"/>
                                        <p:tgtEl>
                                          <p:spTgt spid="23"/>
                                        </p:tgtEl>
                                        <p:attrNameLst>
                                          <p:attrName>ppt_h</p:attrName>
                                        </p:attrNameLst>
                                      </p:cBhvr>
                                      <p:tavLst>
                                        <p:tav tm="0">
                                          <p:val>
                                            <p:strVal val="#ppt_h"/>
                                          </p:val>
                                        </p:tav>
                                        <p:tav tm="100000">
                                          <p:val>
                                            <p:strVal val="#ppt_h"/>
                                          </p:val>
                                        </p:tav>
                                      </p:tavLst>
                                    </p:anim>
                                  </p:childTnLst>
                                </p:cTn>
                              </p:par>
                              <p:par>
                                <p:cTn id="46" presetID="19" presetClass="entr" presetSubtype="10"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3000" fill="hold"/>
                                        <p:tgtEl>
                                          <p:spTgt spid="11"/>
                                        </p:tgtEl>
                                        <p:attrNameLst>
                                          <p:attrName>ppt_w</p:attrName>
                                        </p:attrNameLst>
                                      </p:cBhvr>
                                      <p:tavLst>
                                        <p:tav tm="0" fmla="#ppt_w*sin(2.5*pi*$)">
                                          <p:val>
                                            <p:fltVal val="0"/>
                                          </p:val>
                                        </p:tav>
                                        <p:tav tm="100000">
                                          <p:val>
                                            <p:fltVal val="1"/>
                                          </p:val>
                                        </p:tav>
                                      </p:tavLst>
                                    </p:anim>
                                    <p:anim calcmode="lin" valueType="num">
                                      <p:cBhvr>
                                        <p:cTn id="49" dur="3000" fill="hold"/>
                                        <p:tgtEl>
                                          <p:spTgt spid="11"/>
                                        </p:tgtEl>
                                        <p:attrNameLst>
                                          <p:attrName>ppt_h</p:attrName>
                                        </p:attrNameLst>
                                      </p:cBhvr>
                                      <p:tavLst>
                                        <p:tav tm="0">
                                          <p:val>
                                            <p:strVal val="#ppt_h"/>
                                          </p:val>
                                        </p:tav>
                                        <p:tav tm="100000">
                                          <p:val>
                                            <p:strVal val="#ppt_h"/>
                                          </p:val>
                                        </p:tav>
                                      </p:tavLst>
                                    </p:anim>
                                  </p:childTnLst>
                                </p:cTn>
                              </p:par>
                              <p:par>
                                <p:cTn id="50" presetID="19" presetClass="entr" presetSubtype="10" fill="hold" nodeType="with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p:cTn id="52" dur="3000" fill="hold"/>
                                        <p:tgtEl>
                                          <p:spTgt spid="26"/>
                                        </p:tgtEl>
                                        <p:attrNameLst>
                                          <p:attrName>ppt_w</p:attrName>
                                        </p:attrNameLst>
                                      </p:cBhvr>
                                      <p:tavLst>
                                        <p:tav tm="0" fmla="#ppt_w*sin(2.5*pi*$)">
                                          <p:val>
                                            <p:fltVal val="0"/>
                                          </p:val>
                                        </p:tav>
                                        <p:tav tm="100000">
                                          <p:val>
                                            <p:fltVal val="1"/>
                                          </p:val>
                                        </p:tav>
                                      </p:tavLst>
                                    </p:anim>
                                    <p:anim calcmode="lin" valueType="num">
                                      <p:cBhvr>
                                        <p:cTn id="53" dur="3000" fill="hold"/>
                                        <p:tgtEl>
                                          <p:spTgt spid="26"/>
                                        </p:tgtEl>
                                        <p:attrNameLst>
                                          <p:attrName>ppt_h</p:attrName>
                                        </p:attrNameLst>
                                      </p:cBhvr>
                                      <p:tavLst>
                                        <p:tav tm="0">
                                          <p:val>
                                            <p:strVal val="#ppt_h"/>
                                          </p:val>
                                        </p:tav>
                                        <p:tav tm="100000">
                                          <p:val>
                                            <p:strVal val="#ppt_h"/>
                                          </p:val>
                                        </p:tav>
                                      </p:tavLst>
                                    </p:anim>
                                  </p:childTnLst>
                                </p:cTn>
                              </p:par>
                              <p:par>
                                <p:cTn id="54" presetID="19" presetClass="entr" presetSubtype="1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3000" fill="hold"/>
                                        <p:tgtEl>
                                          <p:spTgt spid="12"/>
                                        </p:tgtEl>
                                        <p:attrNameLst>
                                          <p:attrName>ppt_w</p:attrName>
                                        </p:attrNameLst>
                                      </p:cBhvr>
                                      <p:tavLst>
                                        <p:tav tm="0" fmla="#ppt_w*sin(2.5*pi*$)">
                                          <p:val>
                                            <p:fltVal val="0"/>
                                          </p:val>
                                        </p:tav>
                                        <p:tav tm="100000">
                                          <p:val>
                                            <p:fltVal val="1"/>
                                          </p:val>
                                        </p:tav>
                                      </p:tavLst>
                                    </p:anim>
                                    <p:anim calcmode="lin" valueType="num">
                                      <p:cBhvr>
                                        <p:cTn id="57" dur="3000" fill="hold"/>
                                        <p:tgtEl>
                                          <p:spTgt spid="12"/>
                                        </p:tgtEl>
                                        <p:attrNameLst>
                                          <p:attrName>ppt_h</p:attrName>
                                        </p:attrNameLst>
                                      </p:cBhvr>
                                      <p:tavLst>
                                        <p:tav tm="0">
                                          <p:val>
                                            <p:strVal val="#ppt_h"/>
                                          </p:val>
                                        </p:tav>
                                        <p:tav tm="100000">
                                          <p:val>
                                            <p:strVal val="#ppt_h"/>
                                          </p:val>
                                        </p:tav>
                                      </p:tavLst>
                                    </p:anim>
                                  </p:childTnLst>
                                </p:cTn>
                              </p:par>
                              <p:par>
                                <p:cTn id="58" presetID="19" presetClass="entr" presetSubtype="10" fill="hold" nodeType="with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p:cTn id="60" dur="3000" fill="hold"/>
                                        <p:tgtEl>
                                          <p:spTgt spid="4"/>
                                        </p:tgtEl>
                                        <p:attrNameLst>
                                          <p:attrName>ppt_w</p:attrName>
                                        </p:attrNameLst>
                                      </p:cBhvr>
                                      <p:tavLst>
                                        <p:tav tm="0" fmla="#ppt_w*sin(2.5*pi*$)">
                                          <p:val>
                                            <p:fltVal val="0"/>
                                          </p:val>
                                        </p:tav>
                                        <p:tav tm="100000">
                                          <p:val>
                                            <p:fltVal val="1"/>
                                          </p:val>
                                        </p:tav>
                                      </p:tavLst>
                                    </p:anim>
                                    <p:anim calcmode="lin" valueType="num">
                                      <p:cBhvr>
                                        <p:cTn id="61" dur="3000" fill="hold"/>
                                        <p:tgtEl>
                                          <p:spTgt spid="4"/>
                                        </p:tgtEl>
                                        <p:attrNameLst>
                                          <p:attrName>ppt_h</p:attrName>
                                        </p:attrNameLst>
                                      </p:cBhvr>
                                      <p:tavLst>
                                        <p:tav tm="0">
                                          <p:val>
                                            <p:strVal val="#ppt_h"/>
                                          </p:val>
                                        </p:tav>
                                        <p:tav tm="100000">
                                          <p:val>
                                            <p:strVal val="#ppt_h"/>
                                          </p:val>
                                        </p:tav>
                                      </p:tavLst>
                                    </p:anim>
                                  </p:childTnLst>
                                </p:cTn>
                              </p:par>
                              <p:par>
                                <p:cTn id="62" presetID="19" presetClass="entr" presetSubtype="1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3000" fill="hold"/>
                                        <p:tgtEl>
                                          <p:spTgt spid="13"/>
                                        </p:tgtEl>
                                        <p:attrNameLst>
                                          <p:attrName>ppt_w</p:attrName>
                                        </p:attrNameLst>
                                      </p:cBhvr>
                                      <p:tavLst>
                                        <p:tav tm="0" fmla="#ppt_w*sin(2.5*pi*$)">
                                          <p:val>
                                            <p:fltVal val="0"/>
                                          </p:val>
                                        </p:tav>
                                        <p:tav tm="100000">
                                          <p:val>
                                            <p:fltVal val="1"/>
                                          </p:val>
                                        </p:tav>
                                      </p:tavLst>
                                    </p:anim>
                                    <p:anim calcmode="lin" valueType="num">
                                      <p:cBhvr>
                                        <p:cTn id="65"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85728"/>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357158" y="214290"/>
          <a:ext cx="7715304" cy="628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928662" y="1785926"/>
            <a:ext cx="7467600" cy="358299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8800" cap="small" dirty="0" smtClean="0">
                <a:solidFill>
                  <a:schemeClr val="tx2"/>
                </a:solidFill>
                <a:effectLst>
                  <a:outerShdw blurRad="38100" dist="38100" dir="2700000" algn="tl">
                    <a:srgbClr val="000000">
                      <a:alpha val="43137"/>
                    </a:srgbClr>
                  </a:outerShdw>
                </a:effectLst>
                <a:latin typeface="Arial Rounded MT Bold" pitchFamily="34" charset="0"/>
                <a:ea typeface="+mj-ea"/>
                <a:cs typeface="+mj-cs"/>
              </a:rPr>
              <a:t>MARCO TEÓRICO.</a:t>
            </a:r>
            <a:endParaRPr kumimoji="0" lang="es-ES" sz="8800" b="0" i="0" u="none" strike="noStrike" kern="1200" cap="small" spc="0" normalizeH="0" baseline="0" noProof="0" dirty="0">
              <a:ln>
                <a:noFill/>
              </a:ln>
              <a:solidFill>
                <a:schemeClr val="tx2"/>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Tree>
  </p:cSld>
  <p:clrMapOvr>
    <a:masterClrMapping/>
  </p:clrMapOvr>
  <p:transition spd="med">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85720" y="214290"/>
            <a:ext cx="8358246" cy="857256"/>
          </a:xfrm>
          <a:prstGeom prst="rect">
            <a:avLst/>
          </a:prstGeom>
          <a:ln>
            <a:solidFill>
              <a:srgbClr val="461E64"/>
            </a:solidFill>
          </a:ln>
        </p:spPr>
        <p:txBody>
          <a:bodyPr vert="horz" anchor="ctr">
            <a:noAutofit/>
          </a:bodyPr>
          <a:lstStyle/>
          <a:p>
            <a:pPr marL="274320" marR="0" lvl="0" indent="-274320" algn="ctr"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lang="es-ES_tradnl" sz="2800" b="1" dirty="0" smtClean="0">
                <a:latin typeface="+mj-lt"/>
              </a:rPr>
              <a:t>Miedo al Delito en Concreto y Miedo al Delito en Abstracto.</a:t>
            </a:r>
            <a:endParaRPr kumimoji="0" lang="es-ES_tradnl" sz="2800" b="1" i="0" u="none" strike="noStrike" kern="1200" cap="none" spc="0" normalizeH="0" baseline="0" noProof="0" dirty="0" smtClean="0">
              <a:ln>
                <a:noFill/>
              </a:ln>
              <a:solidFill>
                <a:schemeClr val="tx1"/>
              </a:solidFill>
              <a:uLnTx/>
              <a:uFillTx/>
              <a:latin typeface="+mj-lt"/>
              <a:ea typeface="+mn-ea"/>
              <a:cs typeface="+mn-cs"/>
            </a:endParaRPr>
          </a:p>
        </p:txBody>
      </p:sp>
      <p:sp>
        <p:nvSpPr>
          <p:cNvPr id="30" name="29 Rectángulo"/>
          <p:cNvSpPr/>
          <p:nvPr/>
        </p:nvSpPr>
        <p:spPr>
          <a:xfrm>
            <a:off x="285720" y="5214950"/>
            <a:ext cx="7858180" cy="1477328"/>
          </a:xfrm>
          <a:prstGeom prst="rect">
            <a:avLst/>
          </a:prstGeom>
        </p:spPr>
        <p:txBody>
          <a:bodyPr wrap="square">
            <a:spAutoFit/>
          </a:bodyPr>
          <a:lstStyle/>
          <a:p>
            <a:pPr algn="ctr">
              <a:buFont typeface="Wingdings" pitchFamily="2" charset="2"/>
              <a:buChar char="§"/>
            </a:pPr>
            <a:r>
              <a:rPr lang="es-AR" dirty="0" smtClean="0"/>
              <a:t> Pareciera </a:t>
            </a:r>
            <a:r>
              <a:rPr lang="es-AR" dirty="0" smtClean="0"/>
              <a:t>ser que existen en todas las zonas encuestadas, </a:t>
            </a:r>
            <a:r>
              <a:rPr lang="es-AR" b="1" i="1" dirty="0" smtClean="0"/>
              <a:t>bajos niveles de miedo al delito en concreto, asociados a altos niveles de temor respecto del delito en abstracto</a:t>
            </a:r>
            <a:r>
              <a:rPr lang="es-AR" dirty="0" smtClean="0"/>
              <a:t>, específicamente en lo referente al robo, hurto y en menor medida a las lesiones por accidente vial.</a:t>
            </a:r>
            <a:endParaRPr lang="es-ES" dirty="0"/>
          </a:p>
        </p:txBody>
      </p:sp>
      <p:cxnSp>
        <p:nvCxnSpPr>
          <p:cNvPr id="31" name="30 Conector recto de flecha"/>
          <p:cNvCxnSpPr/>
          <p:nvPr/>
        </p:nvCxnSpPr>
        <p:spPr>
          <a:xfrm rot="10800000" flipV="1">
            <a:off x="3000364" y="1071546"/>
            <a:ext cx="1143008" cy="6429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4" name="33 CuadroTexto"/>
          <p:cNvSpPr txBox="1"/>
          <p:nvPr/>
        </p:nvSpPr>
        <p:spPr>
          <a:xfrm>
            <a:off x="142844" y="1915247"/>
            <a:ext cx="3286148" cy="2585323"/>
          </a:xfrm>
          <a:prstGeom prst="rect">
            <a:avLst/>
          </a:prstGeom>
          <a:noFill/>
        </p:spPr>
        <p:txBody>
          <a:bodyPr wrap="square" rtlCol="0">
            <a:spAutoFit/>
          </a:bodyPr>
          <a:lstStyle/>
          <a:p>
            <a:pPr algn="ctr">
              <a:buFont typeface="Wingdings" pitchFamily="2" charset="2"/>
              <a:buChar char="§"/>
            </a:pPr>
            <a:r>
              <a:rPr lang="es-AR" dirty="0" smtClean="0"/>
              <a:t> Los </a:t>
            </a:r>
            <a:r>
              <a:rPr lang="es-AR" dirty="0" smtClean="0"/>
              <a:t>delitos que se realizan con mayor frecuencia como los robos, hurtos son aquellos que poseen mayor probabilidad de ocurrencia. Lo mismo ocurre con los delitos vinculados con el tránsito especialmente las lesiones por accidente vial. </a:t>
            </a:r>
            <a:endParaRPr lang="es-ES" dirty="0"/>
          </a:p>
        </p:txBody>
      </p:sp>
      <p:sp>
        <p:nvSpPr>
          <p:cNvPr id="35" name="34 CuadroTexto"/>
          <p:cNvSpPr txBox="1"/>
          <p:nvPr/>
        </p:nvSpPr>
        <p:spPr>
          <a:xfrm>
            <a:off x="5643570" y="1500174"/>
            <a:ext cx="3000396" cy="2862322"/>
          </a:xfrm>
          <a:prstGeom prst="rect">
            <a:avLst/>
          </a:prstGeom>
          <a:noFill/>
        </p:spPr>
        <p:txBody>
          <a:bodyPr wrap="square" rtlCol="0">
            <a:spAutoFit/>
          </a:bodyPr>
          <a:lstStyle/>
          <a:p>
            <a:pPr algn="ctr">
              <a:buFont typeface="Wingdings" pitchFamily="2" charset="2"/>
              <a:buChar char="§"/>
            </a:pPr>
            <a:r>
              <a:rPr lang="es-AR" dirty="0" smtClean="0"/>
              <a:t> </a:t>
            </a:r>
            <a:r>
              <a:rPr lang="es-AR" dirty="0" smtClean="0"/>
              <a:t>Los </a:t>
            </a:r>
            <a:r>
              <a:rPr lang="es-AR" dirty="0" smtClean="0"/>
              <a:t>delitos más fuertes como agresión sexual, desaparición forzada de un familiar o muerte por accidente vial de un familiar son considerados como menos probables a ocurrir, tal vez porque implican más de cerca a la víctima o a sus familiares.</a:t>
            </a:r>
            <a:endParaRPr lang="es-ES" dirty="0"/>
          </a:p>
        </p:txBody>
      </p:sp>
      <p:cxnSp>
        <p:nvCxnSpPr>
          <p:cNvPr id="36" name="35 Conector recto de flecha"/>
          <p:cNvCxnSpPr/>
          <p:nvPr/>
        </p:nvCxnSpPr>
        <p:spPr>
          <a:xfrm>
            <a:off x="4154484" y="1071546"/>
            <a:ext cx="1203334" cy="49054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38 Conector recto de flecha"/>
          <p:cNvCxnSpPr/>
          <p:nvPr/>
        </p:nvCxnSpPr>
        <p:spPr>
          <a:xfrm rot="16200000" flipH="1">
            <a:off x="2393140" y="2821778"/>
            <a:ext cx="3786216" cy="2857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2000"/>
                                        <p:tgtEl>
                                          <p:spTgt spid="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blinds(horizontal)">
                                      <p:cBhvr>
                                        <p:cTn id="16" dur="20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linds(horizontal)">
                                      <p:cBhvr>
                                        <p:cTn id="21" dur="1000"/>
                                        <p:tgtEl>
                                          <p:spTgt spid="36"/>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blinds(horizontal)">
                                      <p:cBhvr>
                                        <p:cTn id="24" dur="10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blinds(horizontal)">
                                      <p:cBhvr>
                                        <p:cTn id="29" dur="1000"/>
                                        <p:tgtEl>
                                          <p:spTgt spid="3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linds(horizontal)">
                                      <p:cBhvr>
                                        <p:cTn id="32"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 grpId="0"/>
      <p:bldP spid="34"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14346" y="2489216"/>
            <a:ext cx="9429816" cy="4154494"/>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8200" cap="small" dirty="0" smtClean="0">
                <a:solidFill>
                  <a:schemeClr val="tx2"/>
                </a:solidFill>
                <a:effectLst>
                  <a:outerShdw blurRad="38100" dist="38100" dir="2700000" algn="tl">
                    <a:srgbClr val="000000">
                      <a:alpha val="43137"/>
                    </a:srgbClr>
                  </a:outerShdw>
                </a:effectLst>
                <a:latin typeface="Arial Rounded MT Bold" pitchFamily="34" charset="0"/>
                <a:ea typeface="+mj-ea"/>
                <a:cs typeface="+mj-cs"/>
              </a:rPr>
              <a:t>CONCLUSIONES</a:t>
            </a:r>
            <a:endParaRPr kumimoji="0" lang="es-ES" sz="8400" b="0" i="0" u="none" strike="noStrike" kern="1200" cap="small" spc="0" normalizeH="0" baseline="0" noProof="0" dirty="0">
              <a:ln>
                <a:noFill/>
              </a:ln>
              <a:solidFill>
                <a:schemeClr val="tx2"/>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428604"/>
            <a:ext cx="8429684" cy="7848302"/>
          </a:xfrm>
          <a:prstGeom prst="rect">
            <a:avLst/>
          </a:prstGeom>
          <a:noFill/>
        </p:spPr>
        <p:txBody>
          <a:bodyPr wrap="square" rtlCol="0">
            <a:spAutoFit/>
          </a:bodyPr>
          <a:lstStyle/>
          <a:p>
            <a:pPr algn="ctr">
              <a:buFont typeface="Wingdings" pitchFamily="2" charset="2"/>
              <a:buChar char="§"/>
            </a:pPr>
            <a:r>
              <a:rPr lang="es-AR" dirty="0" smtClean="0"/>
              <a:t> En </a:t>
            </a:r>
            <a:r>
              <a:rPr lang="es-AR" dirty="0" smtClean="0"/>
              <a:t>todas las zonas analizadas se evidencian bajos niveles de miedo al delito en concreto, asociados a altos niveles de temor respecto del delito en abstracto, específicamente en delitos más frecuentes como el robo o hurto y los delitos relacionados con lo vial como por ejemplo las lesiones por accidentes viales ya sean causadas por un tercero sobre el propio comerciante o bien causadas por un familiar del comerciante. </a:t>
            </a:r>
            <a:endParaRPr lang="es-AR" dirty="0" smtClean="0"/>
          </a:p>
          <a:p>
            <a:pPr algn="ctr">
              <a:buFont typeface="Wingdings" pitchFamily="2" charset="2"/>
              <a:buChar char="§"/>
            </a:pPr>
            <a:endParaRPr lang="es-AR" dirty="0" smtClean="0"/>
          </a:p>
          <a:p>
            <a:pPr algn="ctr">
              <a:buFont typeface="Wingdings" pitchFamily="2" charset="2"/>
              <a:buChar char="§"/>
            </a:pPr>
            <a:r>
              <a:rPr lang="es-AR" dirty="0" smtClean="0"/>
              <a:t> Respecto al grado de satisfacción con la Policía, los comerciantes encuestados manifiestan una profunda insatisfacción tanto con el accionar de la Policía en su labor diaria, como con la presencia de efectivos policiales en las inmediaciones de los comercios, así como también con el conocimiento que de su labor poseen los Policías. Asimismo, los comerciantes encuentran que en su mayoría los efectivos policiales no son totalmente honestos y por ello no se preocupan por el bien común o por realizar su profesión de manera </a:t>
            </a:r>
            <a:r>
              <a:rPr lang="es-AR" dirty="0" smtClean="0"/>
              <a:t>adecuada</a:t>
            </a:r>
          </a:p>
          <a:p>
            <a:pPr algn="ctr">
              <a:buFont typeface="Wingdings" pitchFamily="2" charset="2"/>
              <a:buChar char="§"/>
            </a:pPr>
            <a:endParaRPr lang="es-AR" dirty="0" smtClean="0"/>
          </a:p>
          <a:p>
            <a:pPr algn="ctr">
              <a:buFont typeface="Wingdings" pitchFamily="2" charset="2"/>
              <a:buChar char="§"/>
            </a:pPr>
            <a:r>
              <a:rPr lang="es-AR" dirty="0" smtClean="0"/>
              <a:t> </a:t>
            </a:r>
            <a:r>
              <a:rPr lang="es-AR" dirty="0" smtClean="0"/>
              <a:t>Finalmente, puede afirmarse que la hipótesis planteada al comienzo del proyecto “a mayor grado de satisfacción con la Policía, menor es el miedo al delito en abstracto o difuso vivenciado por los comerciantes de la ciudad de Mar del Plata”, se rechaza, optando por una hipótesis alternativa que dice </a:t>
            </a:r>
            <a:r>
              <a:rPr lang="es-AR" dirty="0" smtClean="0"/>
              <a:t>   “</a:t>
            </a:r>
            <a:r>
              <a:rPr lang="es-AR" dirty="0" smtClean="0"/>
              <a:t>a menor satisfacción con la Policía, mayor es el </a:t>
            </a:r>
            <a:r>
              <a:rPr lang="es-AR" dirty="0" smtClean="0"/>
              <a:t>miedo difuso </a:t>
            </a:r>
            <a:r>
              <a:rPr lang="es-AR" dirty="0" smtClean="0"/>
              <a:t>de los comerciantes de la ciudad  de mar del plata”. </a:t>
            </a:r>
          </a:p>
          <a:p>
            <a:pPr algn="ctr">
              <a:buFont typeface="Wingdings" pitchFamily="2" charset="2"/>
              <a:buChar char="§"/>
            </a:pPr>
            <a:endParaRPr lang="es-AR" dirty="0" smtClean="0"/>
          </a:p>
          <a:p>
            <a:pPr algn="ctr">
              <a:buFont typeface="Wingdings" pitchFamily="2" charset="2"/>
              <a:buChar char="§"/>
            </a:pPr>
            <a:endParaRPr lang="es-AR" dirty="0" smtClean="0"/>
          </a:p>
          <a:p>
            <a:pPr algn="ctr">
              <a:buFont typeface="Wingdings" pitchFamily="2" charset="2"/>
              <a:buChar char="§"/>
            </a:pPr>
            <a:endParaRPr lang="es-AR" dirty="0" smtClean="0"/>
          </a:p>
          <a:p>
            <a:pPr algn="ctr">
              <a:buFont typeface="Wingdings" pitchFamily="2" charset="2"/>
              <a:buChar char="§"/>
            </a:pPr>
            <a:endParaRPr lang="es-AR" dirty="0" smtClean="0"/>
          </a:p>
          <a:p>
            <a:pPr algn="ctr">
              <a:buFont typeface="Wingdings" pitchFamily="2" charset="2"/>
              <a:buChar char="§"/>
            </a:pPr>
            <a:endParaRPr lang="es-AR" dirty="0" smtClean="0"/>
          </a:p>
          <a:p>
            <a:pPr algn="ctr">
              <a:buFont typeface="Wingdings" pitchFamily="2" charset="2"/>
              <a:buChar char="§"/>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57158" y="2198586"/>
            <a:ext cx="8143932" cy="2873488"/>
          </a:xfrm>
        </p:spPr>
        <p:txBody>
          <a:bodyPr>
            <a:normAutofit/>
          </a:bodyPr>
          <a:lstStyle/>
          <a:p>
            <a:pPr algn="just"/>
            <a:r>
              <a:rPr lang="es-AR" sz="2800" dirty="0" smtClean="0"/>
              <a:t>La Real Academia Española define al miedo como “la perturbación angustiosa del ánimo por un riesgo o daño real o imaginario; recelo o aprensión que uno tiene de que le suceda algo contrario a lo que desea”. </a:t>
            </a:r>
          </a:p>
          <a:p>
            <a:pPr algn="just"/>
            <a:endParaRPr lang="es-ES" sz="2000" dirty="0"/>
          </a:p>
        </p:txBody>
      </p:sp>
    </p:spTree>
  </p:cSld>
  <p:clrMapOvr>
    <a:masterClrMapping/>
  </p:clrMapOvr>
  <p:transition spd="med">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de flecha"/>
          <p:cNvCxnSpPr/>
          <p:nvPr/>
        </p:nvCxnSpPr>
        <p:spPr>
          <a:xfrm rot="5400000">
            <a:off x="1964513" y="821513"/>
            <a:ext cx="571504"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Rectangle 3"/>
          <p:cNvSpPr txBox="1">
            <a:spLocks noChangeArrowheads="1"/>
          </p:cNvSpPr>
          <p:nvPr/>
        </p:nvSpPr>
        <p:spPr>
          <a:xfrm>
            <a:off x="2285984" y="357166"/>
            <a:ext cx="4214842" cy="400050"/>
          </a:xfrm>
          <a:prstGeom prst="rect">
            <a:avLst/>
          </a:prstGeom>
          <a:ln>
            <a:solidFill>
              <a:srgbClr val="461E64"/>
            </a:solidFill>
          </a:ln>
        </p:spPr>
        <p:txBody>
          <a:bodyPr vert="horz" anchor="ctr">
            <a:noAutofit/>
          </a:bodyPr>
          <a:lstStyle/>
          <a:p>
            <a:pPr marL="274320" marR="0" lvl="0" indent="-274320" algn="ctr"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lang="es-ES_tradnl" sz="2800" b="1" dirty="0" smtClean="0">
                <a:latin typeface="+mj-lt"/>
              </a:rPr>
              <a:t>Miedo al Delito.</a:t>
            </a:r>
            <a:endParaRPr kumimoji="0" lang="es-ES_tradnl" sz="2800" b="1" i="0" u="none" strike="noStrike" kern="1200" cap="none" spc="0" normalizeH="0" baseline="0" noProof="0" dirty="0" smtClean="0">
              <a:ln>
                <a:noFill/>
              </a:ln>
              <a:solidFill>
                <a:schemeClr val="tx1"/>
              </a:solidFill>
              <a:uLnTx/>
              <a:uFillTx/>
              <a:latin typeface="+mj-lt"/>
              <a:ea typeface="+mn-ea"/>
              <a:cs typeface="+mn-cs"/>
            </a:endParaRPr>
          </a:p>
        </p:txBody>
      </p:sp>
      <p:cxnSp>
        <p:nvCxnSpPr>
          <p:cNvPr id="9" name="8 Conector recto de flecha"/>
          <p:cNvCxnSpPr/>
          <p:nvPr/>
        </p:nvCxnSpPr>
        <p:spPr>
          <a:xfrm>
            <a:off x="5715008" y="785794"/>
            <a:ext cx="642942" cy="500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13 Rectángulo"/>
          <p:cNvSpPr/>
          <p:nvPr/>
        </p:nvSpPr>
        <p:spPr>
          <a:xfrm>
            <a:off x="5929322" y="4929198"/>
            <a:ext cx="2357438" cy="1754326"/>
          </a:xfrm>
          <a:prstGeom prst="rect">
            <a:avLst/>
          </a:prstGeom>
        </p:spPr>
        <p:txBody>
          <a:bodyPr wrap="square">
            <a:spAutoFit/>
          </a:bodyPr>
          <a:lstStyle/>
          <a:p>
            <a:pPr algn="ctr"/>
            <a:r>
              <a:rPr lang="es-AR" dirty="0" smtClean="0"/>
              <a:t>El miedo al delito aparece, entonces, como una de las posibles respuestas ante la percepción de un riesgo. </a:t>
            </a:r>
            <a:endParaRPr lang="es-ES" dirty="0"/>
          </a:p>
        </p:txBody>
      </p:sp>
      <p:cxnSp>
        <p:nvCxnSpPr>
          <p:cNvPr id="15" name="14 Conector recto de flecha"/>
          <p:cNvCxnSpPr/>
          <p:nvPr/>
        </p:nvCxnSpPr>
        <p:spPr>
          <a:xfrm rot="5400000">
            <a:off x="7144562" y="4571214"/>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17 CuadroTexto"/>
          <p:cNvSpPr txBox="1"/>
          <p:nvPr/>
        </p:nvSpPr>
        <p:spPr>
          <a:xfrm>
            <a:off x="71406" y="1500174"/>
            <a:ext cx="2500330" cy="1631216"/>
          </a:xfrm>
          <a:prstGeom prst="rect">
            <a:avLst/>
          </a:prstGeom>
          <a:ln>
            <a:solidFill>
              <a:srgbClr val="FC081F"/>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sz="2000" dirty="0" smtClean="0"/>
              <a:t>Proviene fundamentalmente de la investigación criminológica en el campo británico.</a:t>
            </a:r>
            <a:endParaRPr lang="es-ES" sz="2000" dirty="0"/>
          </a:p>
        </p:txBody>
      </p:sp>
      <p:sp>
        <p:nvSpPr>
          <p:cNvPr id="20" name="19 CuadroTexto"/>
          <p:cNvSpPr txBox="1"/>
          <p:nvPr/>
        </p:nvSpPr>
        <p:spPr>
          <a:xfrm>
            <a:off x="6215074" y="1428736"/>
            <a:ext cx="2500330" cy="2800767"/>
          </a:xfrm>
          <a:prstGeom prst="rect">
            <a:avLst/>
          </a:prstGeom>
          <a:ln>
            <a:solidFill>
              <a:srgbClr val="AB479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sz="2000" dirty="0" smtClean="0"/>
              <a:t>“Respuesta emocional de nerviosismo o ansiedad al delito o símbolos que la persona asocia con el delito”</a:t>
            </a:r>
            <a:r>
              <a:rPr lang="es-AR" sz="2000" i="1" dirty="0" smtClean="0"/>
              <a:t> (</a:t>
            </a:r>
            <a:r>
              <a:rPr lang="es-AR" sz="2000" i="1" dirty="0" err="1" smtClean="0"/>
              <a:t>Ferraro</a:t>
            </a:r>
            <a:r>
              <a:rPr lang="es-AR" sz="2000" i="1" dirty="0" smtClean="0"/>
              <a:t> 1995)</a:t>
            </a:r>
            <a:r>
              <a:rPr lang="es-AR" sz="2000" dirty="0" smtClean="0"/>
              <a:t>. </a:t>
            </a:r>
            <a:endParaRPr lang="es-ES" sz="2000" dirty="0" smtClean="0"/>
          </a:p>
          <a:p>
            <a:endParaRPr lang="es-ES" sz="1600" dirty="0"/>
          </a:p>
        </p:txBody>
      </p:sp>
      <p:sp>
        <p:nvSpPr>
          <p:cNvPr id="22" name="21 CuadroTexto"/>
          <p:cNvSpPr txBox="1"/>
          <p:nvPr/>
        </p:nvSpPr>
        <p:spPr>
          <a:xfrm>
            <a:off x="2857488" y="1571612"/>
            <a:ext cx="2786082" cy="5047536"/>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dirty="0" smtClean="0"/>
              <a:t>Las principales fuentes del miedo al delito son: 1) la percepción de un importante incremento de la criminalidad violenta, 2) la poca credibilidad respecto del sistema de justicia criminal, 3) la propia experiencia personal y la vivida por personas cercanas y 4) la difusión exagerada de las noticias criminales por parte de los medios de comunicación </a:t>
            </a:r>
            <a:r>
              <a:rPr lang="es-AR" i="1" dirty="0" smtClean="0"/>
              <a:t>(Rico y Salas; 1988</a:t>
            </a:r>
            <a:r>
              <a:rPr lang="es-AR" dirty="0" smtClean="0"/>
              <a:t>).</a:t>
            </a:r>
          </a:p>
          <a:p>
            <a:endParaRPr lang="es-ES" sz="1600" dirty="0"/>
          </a:p>
        </p:txBody>
      </p:sp>
      <p:cxnSp>
        <p:nvCxnSpPr>
          <p:cNvPr id="23" name="22 Conector recto de flecha"/>
          <p:cNvCxnSpPr/>
          <p:nvPr/>
        </p:nvCxnSpPr>
        <p:spPr>
          <a:xfrm rot="5400000">
            <a:off x="3786976" y="1142190"/>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fmla="#ppt_w*sin(2.5*pi*$)">
                                          <p:val>
                                            <p:fltVal val="0"/>
                                          </p:val>
                                        </p:tav>
                                        <p:tav tm="100000">
                                          <p:val>
                                            <p:fltVal val="1"/>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5"/>
                                        </p:tgtEl>
                                      </p:cBhvr>
                                    </p:animEffect>
                                  </p:childTnLst>
                                </p:cTn>
                              </p:par>
                              <p:par>
                                <p:cTn id="21" presetID="25"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26" dur="1000" fill="hold"/>
                                        <p:tgtEl>
                                          <p:spTgt spid="1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9" presetClass="entr" presetSubtype="1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2000" fill="hold"/>
                                        <p:tgtEl>
                                          <p:spTgt spid="9"/>
                                        </p:tgtEl>
                                        <p:attrNameLst>
                                          <p:attrName>ppt_w</p:attrName>
                                        </p:attrNameLst>
                                      </p:cBhvr>
                                      <p:tavLst>
                                        <p:tav tm="0" fmla="#ppt_w*sin(2.5*pi*$)">
                                          <p:val>
                                            <p:fltVal val="0"/>
                                          </p:val>
                                        </p:tav>
                                        <p:tav tm="100000">
                                          <p:val>
                                            <p:fltVal val="1"/>
                                          </p:val>
                                        </p:tav>
                                      </p:tavLst>
                                    </p:anim>
                                    <p:anim calcmode="lin" valueType="num">
                                      <p:cBhvr>
                                        <p:cTn id="36" dur="2000" fill="hold"/>
                                        <p:tgtEl>
                                          <p:spTgt spid="9"/>
                                        </p:tgtEl>
                                        <p:attrNameLst>
                                          <p:attrName>ppt_h</p:attrName>
                                        </p:attrNameLst>
                                      </p:cBhvr>
                                      <p:tavLst>
                                        <p:tav tm="0">
                                          <p:val>
                                            <p:strVal val="#ppt_h"/>
                                          </p:val>
                                        </p:tav>
                                        <p:tav tm="100000">
                                          <p:val>
                                            <p:strVal val="#ppt_h"/>
                                          </p:val>
                                        </p:tav>
                                      </p:tavLst>
                                    </p:anim>
                                  </p:childTnLst>
                                </p:cTn>
                              </p:par>
                              <p:par>
                                <p:cTn id="37" presetID="19" presetClass="entr" presetSubtype="1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2000" fill="hold"/>
                                        <p:tgtEl>
                                          <p:spTgt spid="20"/>
                                        </p:tgtEl>
                                        <p:attrNameLst>
                                          <p:attrName>ppt_w</p:attrName>
                                        </p:attrNameLst>
                                      </p:cBhvr>
                                      <p:tavLst>
                                        <p:tav tm="0" fmla="#ppt_w*sin(2.5*pi*$)">
                                          <p:val>
                                            <p:fltVal val="0"/>
                                          </p:val>
                                        </p:tav>
                                        <p:tav tm="100000">
                                          <p:val>
                                            <p:fltVal val="1"/>
                                          </p:val>
                                        </p:tav>
                                      </p:tavLst>
                                    </p:anim>
                                    <p:anim calcmode="lin" valueType="num">
                                      <p:cBhvr>
                                        <p:cTn id="40"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2000" fill="hold"/>
                                        <p:tgtEl>
                                          <p:spTgt spid="15"/>
                                        </p:tgtEl>
                                        <p:attrNameLst>
                                          <p:attrName>ppt_w</p:attrName>
                                        </p:attrNameLst>
                                      </p:cBhvr>
                                      <p:tavLst>
                                        <p:tav tm="0">
                                          <p:val>
                                            <p:fltVal val="0"/>
                                          </p:val>
                                        </p:tav>
                                        <p:tav tm="100000">
                                          <p:val>
                                            <p:strVal val="#ppt_w"/>
                                          </p:val>
                                        </p:tav>
                                      </p:tavLst>
                                    </p:anim>
                                    <p:anim calcmode="lin" valueType="num">
                                      <p:cBhvr>
                                        <p:cTn id="46" dur="2000" fill="hold"/>
                                        <p:tgtEl>
                                          <p:spTgt spid="15"/>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2000" fill="hold"/>
                                        <p:tgtEl>
                                          <p:spTgt spid="14"/>
                                        </p:tgtEl>
                                        <p:attrNameLst>
                                          <p:attrName>ppt_w</p:attrName>
                                        </p:attrNameLst>
                                      </p:cBhvr>
                                      <p:tavLst>
                                        <p:tav tm="0">
                                          <p:val>
                                            <p:fltVal val="0"/>
                                          </p:val>
                                        </p:tav>
                                        <p:tav tm="100000">
                                          <p:val>
                                            <p:strVal val="#ppt_w"/>
                                          </p:val>
                                        </p:tav>
                                      </p:tavLst>
                                    </p:anim>
                                    <p:anim calcmode="lin" valueType="num">
                                      <p:cBhvr>
                                        <p:cTn id="50" dur="20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diamond(in)">
                                      <p:cBhvr>
                                        <p:cTn id="55" dur="2000"/>
                                        <p:tgtEl>
                                          <p:spTgt spid="23"/>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diamond(in)">
                                      <p:cBhvr>
                                        <p:cTn id="5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P spid="18" grpId="0" animBg="1"/>
      <p:bldP spid="20"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000232" y="214290"/>
            <a:ext cx="4357718" cy="500066"/>
          </a:xfrm>
          <a:prstGeom prst="rect">
            <a:avLst/>
          </a:prstGeom>
          <a:ln>
            <a:solidFill>
              <a:srgbClr val="461E64"/>
            </a:solidFill>
          </a:ln>
        </p:spPr>
        <p:txBody>
          <a:bodyPr vert="horz" anchor="ctr">
            <a:noAutofit/>
          </a:bodyPr>
          <a:lstStyle/>
          <a:p>
            <a:pPr marL="274320" marR="0" lvl="0" indent="-274320" algn="ctr"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lang="es-ES_tradnl" sz="2800" b="1" dirty="0" smtClean="0">
                <a:latin typeface="+mj-lt"/>
              </a:rPr>
              <a:t>Miedo al Delito.</a:t>
            </a:r>
            <a:endParaRPr kumimoji="0" lang="es-ES_tradnl" sz="2800" b="1" i="0" u="none" strike="noStrike" kern="1200" cap="none" spc="0" normalizeH="0" baseline="0" noProof="0" dirty="0" smtClean="0">
              <a:ln>
                <a:noFill/>
              </a:ln>
              <a:solidFill>
                <a:schemeClr val="tx1"/>
              </a:solidFill>
              <a:uLnTx/>
              <a:uFillTx/>
              <a:latin typeface="+mj-lt"/>
              <a:ea typeface="+mn-ea"/>
              <a:cs typeface="+mn-cs"/>
            </a:endParaRPr>
          </a:p>
        </p:txBody>
      </p:sp>
      <p:cxnSp>
        <p:nvCxnSpPr>
          <p:cNvPr id="5" name="4 Conector recto de flecha"/>
          <p:cNvCxnSpPr/>
          <p:nvPr/>
        </p:nvCxnSpPr>
        <p:spPr>
          <a:xfrm rot="10800000" flipV="1">
            <a:off x="3286116" y="714357"/>
            <a:ext cx="858844" cy="71438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5 CuadroTexto"/>
          <p:cNvSpPr txBox="1"/>
          <p:nvPr/>
        </p:nvSpPr>
        <p:spPr>
          <a:xfrm>
            <a:off x="428596" y="1500174"/>
            <a:ext cx="2786082" cy="1631216"/>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b="1" u="sng" dirty="0" smtClean="0"/>
              <a:t>Miedo al Delito en Concreto: </a:t>
            </a:r>
          </a:p>
          <a:p>
            <a:pPr algn="ctr"/>
            <a:endParaRPr lang="es-AR" sz="1600" b="1" u="sng" dirty="0" smtClean="0"/>
          </a:p>
          <a:p>
            <a:pPr algn="ctr"/>
            <a:r>
              <a:rPr lang="es-AR" sz="1600" dirty="0" smtClean="0"/>
              <a:t>Hace referencia a ofensas particulares</a:t>
            </a:r>
          </a:p>
          <a:p>
            <a:endParaRPr lang="es-ES" sz="1600" dirty="0"/>
          </a:p>
        </p:txBody>
      </p:sp>
      <p:cxnSp>
        <p:nvCxnSpPr>
          <p:cNvPr id="9" name="8 Conector recto de flecha"/>
          <p:cNvCxnSpPr/>
          <p:nvPr/>
        </p:nvCxnSpPr>
        <p:spPr>
          <a:xfrm>
            <a:off x="4143372" y="714356"/>
            <a:ext cx="1214446" cy="7858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10 CuadroTexto"/>
          <p:cNvSpPr txBox="1"/>
          <p:nvPr/>
        </p:nvSpPr>
        <p:spPr>
          <a:xfrm>
            <a:off x="5572132" y="1571612"/>
            <a:ext cx="2786082" cy="1877437"/>
          </a:xfrm>
          <a:prstGeom prst="rect">
            <a:avLst/>
          </a:prstGeom>
          <a:ln>
            <a:solidFill>
              <a:srgbClr val="EB7A67"/>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b="1" u="sng" dirty="0" smtClean="0"/>
              <a:t>Miedo al Delito en Abstracto:</a:t>
            </a:r>
          </a:p>
          <a:p>
            <a:pPr algn="ctr"/>
            <a:endParaRPr lang="es-AR" sz="1600" b="1" u="sng" dirty="0" smtClean="0"/>
          </a:p>
          <a:p>
            <a:pPr algn="ctr"/>
            <a:r>
              <a:rPr lang="es-AR" sz="1600" dirty="0" smtClean="0"/>
              <a:t>Apuntaría a una sensación más general respecto de la seguridad personal.</a:t>
            </a:r>
            <a:endParaRPr lang="es-AR" sz="1600" b="1" u="sng" dirty="0" smtClean="0"/>
          </a:p>
          <a:p>
            <a:endParaRPr lang="es-ES" sz="1600" dirty="0"/>
          </a:p>
        </p:txBody>
      </p:sp>
      <p:sp>
        <p:nvSpPr>
          <p:cNvPr id="14" name="13 CuadroTexto"/>
          <p:cNvSpPr txBox="1"/>
          <p:nvPr/>
        </p:nvSpPr>
        <p:spPr>
          <a:xfrm>
            <a:off x="357158" y="3643315"/>
            <a:ext cx="7643866" cy="2739211"/>
          </a:xfrm>
          <a:prstGeom prst="rect">
            <a:avLst/>
          </a:prstGeom>
          <a:ln>
            <a:solidFill>
              <a:srgbClr val="6EA92D"/>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ES" sz="1400" dirty="0" smtClean="0"/>
              <a:t>Se diferencia de la </a:t>
            </a:r>
            <a:r>
              <a:rPr lang="es-ES" sz="1400" b="1" dirty="0" smtClean="0"/>
              <a:t>sensación o sentimiento de inseguridad</a:t>
            </a:r>
            <a:r>
              <a:rPr lang="es-ES" sz="1400" dirty="0" smtClean="0"/>
              <a:t>, que abarca otras emociones a demás de miedo como ser indignación y enojo, entre otros, y </a:t>
            </a:r>
            <a:r>
              <a:rPr lang="es-AR" sz="1400" dirty="0" smtClean="0"/>
              <a:t>constituye un escenario percibido de manera individual o grupal, que puede ser </a:t>
            </a:r>
            <a:r>
              <a:rPr lang="es-AR" sz="1400" b="1" dirty="0" smtClean="0"/>
              <a:t>real o imaginado</a:t>
            </a:r>
            <a:r>
              <a:rPr lang="es-AR" sz="1400" dirty="0" smtClean="0"/>
              <a:t>, provocada por acciones evaluadas como violentas o clasificadas como delitos.</a:t>
            </a:r>
            <a:endParaRPr lang="es-ES" sz="1400" dirty="0" smtClean="0"/>
          </a:p>
          <a:p>
            <a:pPr algn="ctr"/>
            <a:r>
              <a:rPr lang="es-AR" sz="1400" dirty="0" smtClean="0"/>
              <a:t>Podría pensarse que no es solo el incremento de la frecuencia de los delitos lo que hace que se propague socialmente la sensación de inseguridad, sino que hay otros factores asociados a ello, por ejemplo la acción de los </a:t>
            </a:r>
            <a:r>
              <a:rPr lang="es-AR" sz="1400" b="1" dirty="0" smtClean="0"/>
              <a:t>medios de comunicación o los niveles de confianza que generan las agencias del Estado </a:t>
            </a:r>
            <a:r>
              <a:rPr lang="es-AR" sz="1400" dirty="0" smtClean="0"/>
              <a:t>encargadas de controlar la actividad delictiva y de proponer políticas que la prevengan tales como la policía, el sistema judicial y los organismos de gobierno.</a:t>
            </a:r>
            <a:endParaRPr lang="es-ES" sz="1400" dirty="0" smtClean="0"/>
          </a:p>
          <a:p>
            <a:pPr algn="ctr"/>
            <a:endParaRPr lang="es-ES" sz="1600" dirty="0" smtClean="0"/>
          </a:p>
          <a:p>
            <a:endParaRPr lang="es-ES" sz="1600" dirty="0"/>
          </a:p>
        </p:txBody>
      </p:sp>
      <p:cxnSp>
        <p:nvCxnSpPr>
          <p:cNvPr id="16" name="15 Conector recto de flecha"/>
          <p:cNvCxnSpPr/>
          <p:nvPr/>
        </p:nvCxnSpPr>
        <p:spPr>
          <a:xfrm rot="16200000" flipH="1">
            <a:off x="2826532" y="2040721"/>
            <a:ext cx="2786081" cy="1333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fmla="#ppt_w*sin(2.5*pi*$)">
                                          <p:val>
                                            <p:fltVal val="0"/>
                                          </p:val>
                                        </p:tav>
                                        <p:tav tm="100000">
                                          <p:val>
                                            <p:fltVal val="1"/>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anim calcmode="lin" valueType="num">
                                      <p:cBhvr>
                                        <p:cTn id="28" dur="2000" fill="hold"/>
                                        <p:tgtEl>
                                          <p:spTgt spid="9"/>
                                        </p:tgtEl>
                                        <p:attrNameLst>
                                          <p:attrName>style.rotation</p:attrName>
                                        </p:attrNameLst>
                                      </p:cBhvr>
                                      <p:tavLst>
                                        <p:tav tm="0">
                                          <p:val>
                                            <p:fltVal val="720"/>
                                          </p:val>
                                        </p:tav>
                                        <p:tav tm="100000">
                                          <p:val>
                                            <p:fltVal val="0"/>
                                          </p:val>
                                        </p:tav>
                                      </p:tavLst>
                                    </p:anim>
                                    <p:anim calcmode="lin" valueType="num">
                                      <p:cBhvr>
                                        <p:cTn id="29" dur="2000" fill="hold"/>
                                        <p:tgtEl>
                                          <p:spTgt spid="9"/>
                                        </p:tgtEl>
                                        <p:attrNameLst>
                                          <p:attrName>ppt_h</p:attrName>
                                        </p:attrNameLst>
                                      </p:cBhvr>
                                      <p:tavLst>
                                        <p:tav tm="0">
                                          <p:val>
                                            <p:fltVal val="0"/>
                                          </p:val>
                                        </p:tav>
                                        <p:tav tm="100000">
                                          <p:val>
                                            <p:strVal val="#ppt_h"/>
                                          </p:val>
                                        </p:tav>
                                      </p:tavLst>
                                    </p:anim>
                                    <p:anim calcmode="lin" valueType="num">
                                      <p:cBhvr>
                                        <p:cTn id="30" dur="2000" fill="hold"/>
                                        <p:tgtEl>
                                          <p:spTgt spid="9"/>
                                        </p:tgtEl>
                                        <p:attrNameLst>
                                          <p:attrName>ppt_w</p:attrName>
                                        </p:attrNameLst>
                                      </p:cBhvr>
                                      <p:tavLst>
                                        <p:tav tm="0">
                                          <p:val>
                                            <p:fltVal val="0"/>
                                          </p:val>
                                        </p:tav>
                                        <p:tav tm="100000">
                                          <p:val>
                                            <p:strVal val="#ppt_w"/>
                                          </p:val>
                                        </p:tav>
                                      </p:tavLst>
                                    </p:anim>
                                  </p:childTnLst>
                                </p:cTn>
                              </p:par>
                              <p:par>
                                <p:cTn id="31" presetID="35"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anim calcmode="lin" valueType="num">
                                      <p:cBhvr>
                                        <p:cTn id="34" dur="2000" fill="hold"/>
                                        <p:tgtEl>
                                          <p:spTgt spid="11"/>
                                        </p:tgtEl>
                                        <p:attrNameLst>
                                          <p:attrName>style.rotation</p:attrName>
                                        </p:attrNameLst>
                                      </p:cBhvr>
                                      <p:tavLst>
                                        <p:tav tm="0">
                                          <p:val>
                                            <p:fltVal val="720"/>
                                          </p:val>
                                        </p:tav>
                                        <p:tav tm="100000">
                                          <p:val>
                                            <p:fltVal val="0"/>
                                          </p:val>
                                        </p:tav>
                                      </p:tavLst>
                                    </p:anim>
                                    <p:anim calcmode="lin" valueType="num">
                                      <p:cBhvr>
                                        <p:cTn id="35" dur="2000" fill="hold"/>
                                        <p:tgtEl>
                                          <p:spTgt spid="11"/>
                                        </p:tgtEl>
                                        <p:attrNameLst>
                                          <p:attrName>ppt_h</p:attrName>
                                        </p:attrNameLst>
                                      </p:cBhvr>
                                      <p:tavLst>
                                        <p:tav tm="0">
                                          <p:val>
                                            <p:fltVal val="0"/>
                                          </p:val>
                                        </p:tav>
                                        <p:tav tm="100000">
                                          <p:val>
                                            <p:strVal val="#ppt_h"/>
                                          </p:val>
                                        </p:tav>
                                      </p:tavLst>
                                    </p:anim>
                                    <p:anim calcmode="lin" valueType="num">
                                      <p:cBhvr>
                                        <p:cTn id="36"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37" fill="hold">
                      <p:stCondLst>
                        <p:cond delay="indefinite"/>
                      </p:stCondLst>
                      <p:childTnLst>
                        <p:par>
                          <p:cTn id="38" fill="hold">
                            <p:stCondLst>
                              <p:cond delay="0"/>
                            </p:stCondLst>
                            <p:childTnLst>
                              <p:par>
                                <p:cTn id="39" presetID="35"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2000"/>
                                        <p:tgtEl>
                                          <p:spTgt spid="16"/>
                                        </p:tgtEl>
                                      </p:cBhvr>
                                    </p:animEffect>
                                    <p:anim calcmode="lin" valueType="num">
                                      <p:cBhvr>
                                        <p:cTn id="42" dur="2000" fill="hold"/>
                                        <p:tgtEl>
                                          <p:spTgt spid="16"/>
                                        </p:tgtEl>
                                        <p:attrNameLst>
                                          <p:attrName>style.rotation</p:attrName>
                                        </p:attrNameLst>
                                      </p:cBhvr>
                                      <p:tavLst>
                                        <p:tav tm="0">
                                          <p:val>
                                            <p:fltVal val="720"/>
                                          </p:val>
                                        </p:tav>
                                        <p:tav tm="100000">
                                          <p:val>
                                            <p:fltVal val="0"/>
                                          </p:val>
                                        </p:tav>
                                      </p:tavLst>
                                    </p:anim>
                                    <p:anim calcmode="lin" valueType="num">
                                      <p:cBhvr>
                                        <p:cTn id="43" dur="2000" fill="hold"/>
                                        <p:tgtEl>
                                          <p:spTgt spid="16"/>
                                        </p:tgtEl>
                                        <p:attrNameLst>
                                          <p:attrName>ppt_h</p:attrName>
                                        </p:attrNameLst>
                                      </p:cBhvr>
                                      <p:tavLst>
                                        <p:tav tm="0">
                                          <p:val>
                                            <p:fltVal val="0"/>
                                          </p:val>
                                        </p:tav>
                                        <p:tav tm="100000">
                                          <p:val>
                                            <p:strVal val="#ppt_h"/>
                                          </p:val>
                                        </p:tav>
                                      </p:tavLst>
                                    </p:anim>
                                    <p:anim calcmode="lin" valueType="num">
                                      <p:cBhvr>
                                        <p:cTn id="44" dur="2000" fill="hold"/>
                                        <p:tgtEl>
                                          <p:spTgt spid="16"/>
                                        </p:tgtEl>
                                        <p:attrNameLst>
                                          <p:attrName>ppt_w</p:attrName>
                                        </p:attrNameLst>
                                      </p:cBhvr>
                                      <p:tavLst>
                                        <p:tav tm="0">
                                          <p:val>
                                            <p:fltVal val="0"/>
                                          </p:val>
                                        </p:tav>
                                        <p:tav tm="100000">
                                          <p:val>
                                            <p:strVal val="#ppt_w"/>
                                          </p:val>
                                        </p:tav>
                                      </p:tavLst>
                                    </p:anim>
                                  </p:childTnLst>
                                </p:cTn>
                              </p:par>
                              <p:par>
                                <p:cTn id="45" presetID="35"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anim calcmode="lin" valueType="num">
                                      <p:cBhvr>
                                        <p:cTn id="48" dur="2000" fill="hold"/>
                                        <p:tgtEl>
                                          <p:spTgt spid="14"/>
                                        </p:tgtEl>
                                        <p:attrNameLst>
                                          <p:attrName>style.rotation</p:attrName>
                                        </p:attrNameLst>
                                      </p:cBhvr>
                                      <p:tavLst>
                                        <p:tav tm="0">
                                          <p:val>
                                            <p:fltVal val="720"/>
                                          </p:val>
                                        </p:tav>
                                        <p:tav tm="100000">
                                          <p:val>
                                            <p:fltVal val="0"/>
                                          </p:val>
                                        </p:tav>
                                      </p:tavLst>
                                    </p:anim>
                                    <p:anim calcmode="lin" valueType="num">
                                      <p:cBhvr>
                                        <p:cTn id="49" dur="2000" fill="hold"/>
                                        <p:tgtEl>
                                          <p:spTgt spid="14"/>
                                        </p:tgtEl>
                                        <p:attrNameLst>
                                          <p:attrName>ppt_h</p:attrName>
                                        </p:attrNameLst>
                                      </p:cBhvr>
                                      <p:tavLst>
                                        <p:tav tm="0">
                                          <p:val>
                                            <p:fltVal val="0"/>
                                          </p:val>
                                        </p:tav>
                                        <p:tav tm="100000">
                                          <p:val>
                                            <p:strVal val="#ppt_h"/>
                                          </p:val>
                                        </p:tav>
                                      </p:tavLst>
                                    </p:anim>
                                    <p:anim calcmode="lin" valueType="num">
                                      <p:cBhvr>
                                        <p:cTn id="50"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000232" y="214290"/>
            <a:ext cx="4357718" cy="500066"/>
          </a:xfrm>
          <a:prstGeom prst="rect">
            <a:avLst/>
          </a:prstGeom>
          <a:ln>
            <a:solidFill>
              <a:srgbClr val="461E64"/>
            </a:solidFill>
          </a:ln>
        </p:spPr>
        <p:txBody>
          <a:bodyPr vert="horz" anchor="ctr">
            <a:noAutofit/>
          </a:bodyPr>
          <a:lstStyle/>
          <a:p>
            <a:pPr marL="274320" marR="0" lvl="0" indent="-274320" algn="ctr" defTabSz="914400" rtl="0" eaLnBrk="1" fontAlgn="auto" latinLnBrk="0" hangingPunct="1">
              <a:lnSpc>
                <a:spcPct val="80000"/>
              </a:lnSpc>
              <a:spcBef>
                <a:spcPts val="600"/>
              </a:spcBef>
              <a:spcAft>
                <a:spcPts val="0"/>
              </a:spcAft>
              <a:buClr>
                <a:schemeClr val="accent1"/>
              </a:buClr>
              <a:buSzPct val="70000"/>
              <a:buFont typeface="Wingdings"/>
              <a:buChar char=""/>
              <a:tabLst/>
              <a:defRPr/>
            </a:pPr>
            <a:r>
              <a:rPr lang="es-ES_tradnl" sz="2800" b="1" dirty="0" smtClean="0">
                <a:latin typeface="+mj-lt"/>
              </a:rPr>
              <a:t>Miedo al Delito.</a:t>
            </a:r>
            <a:endParaRPr kumimoji="0" lang="es-ES_tradnl" sz="2800" b="1" i="0" u="none" strike="noStrike" kern="1200" cap="none" spc="0" normalizeH="0" baseline="0" noProof="0" dirty="0" smtClean="0">
              <a:ln>
                <a:noFill/>
              </a:ln>
              <a:solidFill>
                <a:schemeClr val="tx1"/>
              </a:solidFill>
              <a:uLnTx/>
              <a:uFillTx/>
              <a:latin typeface="+mj-lt"/>
              <a:ea typeface="+mn-ea"/>
              <a:cs typeface="+mn-cs"/>
            </a:endParaRPr>
          </a:p>
        </p:txBody>
      </p:sp>
      <p:cxnSp>
        <p:nvCxnSpPr>
          <p:cNvPr id="3" name="2 Conector recto de flecha"/>
          <p:cNvCxnSpPr/>
          <p:nvPr/>
        </p:nvCxnSpPr>
        <p:spPr>
          <a:xfrm rot="10800000" flipV="1">
            <a:off x="3071802" y="714356"/>
            <a:ext cx="1073158" cy="50006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3 CuadroTexto"/>
          <p:cNvSpPr txBox="1"/>
          <p:nvPr/>
        </p:nvSpPr>
        <p:spPr>
          <a:xfrm>
            <a:off x="142844" y="1071546"/>
            <a:ext cx="2786082" cy="1169551"/>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dirty="0" smtClean="0"/>
              <a:t>Obliga a los individuos a cambiar sus estilos de vida.</a:t>
            </a:r>
            <a:endParaRPr lang="es-AR" sz="1600" dirty="0" smtClean="0"/>
          </a:p>
          <a:p>
            <a:endParaRPr lang="es-ES" sz="1600" dirty="0"/>
          </a:p>
        </p:txBody>
      </p:sp>
      <p:cxnSp>
        <p:nvCxnSpPr>
          <p:cNvPr id="5" name="4 Conector recto de flecha"/>
          <p:cNvCxnSpPr/>
          <p:nvPr/>
        </p:nvCxnSpPr>
        <p:spPr>
          <a:xfrm rot="5400000">
            <a:off x="857224" y="2571745"/>
            <a:ext cx="642943"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6 CuadroTexto"/>
          <p:cNvSpPr txBox="1"/>
          <p:nvPr/>
        </p:nvSpPr>
        <p:spPr>
          <a:xfrm>
            <a:off x="142844" y="3000372"/>
            <a:ext cx="1928826" cy="2031325"/>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sz="1400" dirty="0" smtClean="0"/>
              <a:t>Aquellas personas especialmente temerosas del delito deciden refugiarse en sus hogares, protegiéndose con candados, cadenas, barras de seguridad y alarmas.</a:t>
            </a:r>
            <a:endParaRPr lang="es-ES" sz="1400" dirty="0"/>
          </a:p>
        </p:txBody>
      </p:sp>
      <p:cxnSp>
        <p:nvCxnSpPr>
          <p:cNvPr id="8" name="7 Conector recto de flecha"/>
          <p:cNvCxnSpPr/>
          <p:nvPr/>
        </p:nvCxnSpPr>
        <p:spPr>
          <a:xfrm>
            <a:off x="4143372" y="714356"/>
            <a:ext cx="1928826" cy="5715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10 CuadroTexto"/>
          <p:cNvSpPr txBox="1"/>
          <p:nvPr/>
        </p:nvSpPr>
        <p:spPr>
          <a:xfrm>
            <a:off x="6143636" y="1000108"/>
            <a:ext cx="2643206" cy="1169551"/>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dirty="0" smtClean="0"/>
              <a:t>Tiene importantes repercusiones sociales y económicas.</a:t>
            </a:r>
            <a:endParaRPr lang="es-AR" sz="1600" dirty="0" smtClean="0"/>
          </a:p>
          <a:p>
            <a:endParaRPr lang="es-ES" sz="1600" dirty="0"/>
          </a:p>
        </p:txBody>
      </p:sp>
      <p:cxnSp>
        <p:nvCxnSpPr>
          <p:cNvPr id="13" name="12 Conector recto de flecha"/>
          <p:cNvCxnSpPr/>
          <p:nvPr/>
        </p:nvCxnSpPr>
        <p:spPr>
          <a:xfrm rot="5400000">
            <a:off x="7251719" y="2463793"/>
            <a:ext cx="50006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13 CuadroTexto"/>
          <p:cNvSpPr txBox="1"/>
          <p:nvPr/>
        </p:nvSpPr>
        <p:spPr>
          <a:xfrm>
            <a:off x="6000760" y="2786058"/>
            <a:ext cx="2786082" cy="1169551"/>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sz="1400" dirty="0" smtClean="0"/>
              <a:t>Genera </a:t>
            </a:r>
            <a:r>
              <a:rPr lang="es-AR" sz="1400" dirty="0" smtClean="0"/>
              <a:t>alienación, promueve el desarrollo de estereotipos nocivos y acelera la ruptura de las redes informales de control social </a:t>
            </a:r>
            <a:r>
              <a:rPr lang="es-AR" sz="1400" i="1" dirty="0" smtClean="0"/>
              <a:t>(</a:t>
            </a:r>
            <a:r>
              <a:rPr lang="es-AR" sz="1400" i="1" dirty="0" err="1" smtClean="0"/>
              <a:t>Conklin</a:t>
            </a:r>
            <a:r>
              <a:rPr lang="es-AR" sz="1400" i="1" dirty="0" smtClean="0"/>
              <a:t>, 1975)</a:t>
            </a:r>
            <a:r>
              <a:rPr lang="es-AR" sz="1400" dirty="0" smtClean="0"/>
              <a:t>.</a:t>
            </a:r>
            <a:endParaRPr lang="es-ES" sz="1400" dirty="0"/>
          </a:p>
        </p:txBody>
      </p:sp>
      <p:cxnSp>
        <p:nvCxnSpPr>
          <p:cNvPr id="15" name="14 Conector recto de flecha"/>
          <p:cNvCxnSpPr/>
          <p:nvPr/>
        </p:nvCxnSpPr>
        <p:spPr>
          <a:xfrm rot="16200000" flipH="1">
            <a:off x="3714745" y="1142984"/>
            <a:ext cx="1000131" cy="1428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17 CuadroTexto"/>
          <p:cNvSpPr txBox="1"/>
          <p:nvPr/>
        </p:nvSpPr>
        <p:spPr>
          <a:xfrm>
            <a:off x="3500430" y="1785926"/>
            <a:ext cx="2214578" cy="923330"/>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dirty="0" smtClean="0"/>
              <a:t>Se vincula con diversos factores personales.</a:t>
            </a:r>
            <a:endParaRPr lang="es-ES" sz="1600" dirty="0"/>
          </a:p>
        </p:txBody>
      </p:sp>
      <p:cxnSp>
        <p:nvCxnSpPr>
          <p:cNvPr id="19" name="18 Conector recto de flecha"/>
          <p:cNvCxnSpPr/>
          <p:nvPr/>
        </p:nvCxnSpPr>
        <p:spPr>
          <a:xfrm rot="10800000" flipV="1">
            <a:off x="3857621" y="2786058"/>
            <a:ext cx="644530" cy="5715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19 CuadroTexto"/>
          <p:cNvSpPr txBox="1"/>
          <p:nvPr/>
        </p:nvSpPr>
        <p:spPr>
          <a:xfrm>
            <a:off x="2214546" y="3429000"/>
            <a:ext cx="2643206" cy="3293209"/>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buFont typeface="Wingdings" pitchFamily="2" charset="2"/>
              <a:buChar char="ü"/>
            </a:pPr>
            <a:r>
              <a:rPr lang="es-AR" sz="1600" dirty="0" smtClean="0"/>
              <a:t> El </a:t>
            </a:r>
            <a:r>
              <a:rPr lang="es-AR" sz="1600" u="sng" dirty="0" smtClean="0"/>
              <a:t>miedo al delito </a:t>
            </a:r>
            <a:r>
              <a:rPr lang="es-AR" sz="1600" dirty="0" smtClean="0"/>
              <a:t>es </a:t>
            </a:r>
            <a:r>
              <a:rPr lang="es-AR" sz="1600" u="sng" dirty="0" smtClean="0"/>
              <a:t>mayor entre mujeres </a:t>
            </a:r>
            <a:r>
              <a:rPr lang="es-AR" sz="1600" i="1" dirty="0" smtClean="0"/>
              <a:t>(Ortega y </a:t>
            </a:r>
            <a:r>
              <a:rPr lang="es-AR" sz="1600" i="1" dirty="0" err="1" smtClean="0"/>
              <a:t>Myles</a:t>
            </a:r>
            <a:r>
              <a:rPr lang="es-AR" sz="1600" i="1" dirty="0" smtClean="0"/>
              <a:t>, 1987; Smith, 1988; Smith y Hill, 1991; La </a:t>
            </a:r>
            <a:r>
              <a:rPr lang="es-AR" sz="1600" i="1" dirty="0" err="1" smtClean="0"/>
              <a:t>Grange</a:t>
            </a:r>
            <a:r>
              <a:rPr lang="es-AR" sz="1600" i="1" dirty="0" smtClean="0"/>
              <a:t> y </a:t>
            </a:r>
            <a:r>
              <a:rPr lang="es-AR" sz="1600" i="1" dirty="0" err="1" smtClean="0"/>
              <a:t>Ferraro</a:t>
            </a:r>
            <a:r>
              <a:rPr lang="es-AR" sz="1600" i="1" dirty="0" smtClean="0"/>
              <a:t>, 1989; Young, 1993</a:t>
            </a:r>
            <a:r>
              <a:rPr lang="es-AR" sz="1600" i="1" dirty="0" smtClean="0"/>
              <a:t>).</a:t>
            </a:r>
            <a:endParaRPr lang="es-AR" sz="1600" dirty="0" smtClean="0"/>
          </a:p>
          <a:p>
            <a:pPr algn="ctr">
              <a:buFont typeface="Wingdings" pitchFamily="2" charset="2"/>
              <a:buChar char="ü"/>
            </a:pPr>
            <a:r>
              <a:rPr lang="es-AR" sz="1600" dirty="0" smtClean="0"/>
              <a:t> </a:t>
            </a:r>
            <a:r>
              <a:rPr lang="es-AR" sz="1600" dirty="0" smtClean="0"/>
              <a:t>Las </a:t>
            </a:r>
            <a:r>
              <a:rPr lang="es-AR" sz="1600" u="sng" dirty="0" smtClean="0"/>
              <a:t>personas mayores</a:t>
            </a:r>
            <a:r>
              <a:rPr lang="es-AR" sz="1600" dirty="0" smtClean="0"/>
              <a:t> son </a:t>
            </a:r>
            <a:r>
              <a:rPr lang="es-AR" sz="1600" u="sng" dirty="0" smtClean="0"/>
              <a:t>más temerosas del delito </a:t>
            </a:r>
            <a:r>
              <a:rPr lang="es-AR" sz="1600" dirty="0" smtClean="0"/>
              <a:t>que el resto de la ciudadanía </a:t>
            </a:r>
            <a:r>
              <a:rPr lang="es-AR" sz="1600" i="1" dirty="0" smtClean="0"/>
              <a:t>(Ortega y </a:t>
            </a:r>
            <a:r>
              <a:rPr lang="es-AR" sz="1600" i="1" dirty="0" err="1" smtClean="0"/>
              <a:t>Myles</a:t>
            </a:r>
            <a:r>
              <a:rPr lang="es-AR" sz="1600" i="1" dirty="0" smtClean="0"/>
              <a:t>, 1987; Box, Hale y </a:t>
            </a:r>
            <a:r>
              <a:rPr lang="es-AR" sz="1600" i="1" dirty="0" err="1" smtClean="0"/>
              <a:t>Andrews</a:t>
            </a:r>
            <a:r>
              <a:rPr lang="es-AR" sz="1600" i="1" dirty="0" smtClean="0"/>
              <a:t>, 1988).</a:t>
            </a:r>
            <a:endParaRPr lang="es-ES" sz="1600" i="1" dirty="0"/>
          </a:p>
        </p:txBody>
      </p:sp>
      <p:sp>
        <p:nvSpPr>
          <p:cNvPr id="23" name="22 CuadroTexto"/>
          <p:cNvSpPr txBox="1"/>
          <p:nvPr/>
        </p:nvSpPr>
        <p:spPr>
          <a:xfrm>
            <a:off x="5500694" y="4429132"/>
            <a:ext cx="2571768" cy="2277547"/>
          </a:xfrm>
          <a:prstGeom prst="rect">
            <a:avLst/>
          </a:prstGeom>
          <a:ln>
            <a:solidFill>
              <a:srgbClr val="66BCC8"/>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AR" sz="1400" dirty="0" err="1" smtClean="0"/>
              <a:t>Ferraro</a:t>
            </a:r>
            <a:r>
              <a:rPr lang="es-AR" sz="1400" dirty="0" smtClean="0"/>
              <a:t> (</a:t>
            </a:r>
            <a:r>
              <a:rPr lang="es-AR" sz="1400" dirty="0" smtClean="0"/>
              <a:t>1995), </a:t>
            </a:r>
            <a:r>
              <a:rPr lang="es-AR" sz="1400" dirty="0" smtClean="0"/>
              <a:t>indica que este juicio o interpretación subjetiva de vulnerabilidad no se realiza en un “vacío </a:t>
            </a:r>
            <a:r>
              <a:rPr lang="es-AR" sz="1400" dirty="0" smtClean="0"/>
              <a:t>social” y reconoce </a:t>
            </a:r>
            <a:r>
              <a:rPr lang="es-AR" sz="1400" dirty="0" smtClean="0"/>
              <a:t>que las características personales y ecológicas contextualizan el proceso de interpretación de los riesgos y experiencias de victimización</a:t>
            </a:r>
            <a:r>
              <a:rPr lang="es-AR" sz="1600" dirty="0" smtClean="0"/>
              <a:t>. </a:t>
            </a:r>
            <a:endParaRPr lang="es-ES" sz="1600" i="1" dirty="0"/>
          </a:p>
        </p:txBody>
      </p:sp>
      <p:cxnSp>
        <p:nvCxnSpPr>
          <p:cNvPr id="27" name="26 Conector recto de flecha"/>
          <p:cNvCxnSpPr/>
          <p:nvPr/>
        </p:nvCxnSpPr>
        <p:spPr>
          <a:xfrm flipV="1">
            <a:off x="4929190" y="5572140"/>
            <a:ext cx="500066" cy="95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9"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par>
                                <p:cTn id="25" presetID="19" presetClass="entr" presetSubtype="1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2000" fill="hold"/>
                                        <p:tgtEl>
                                          <p:spTgt spid="7"/>
                                        </p:tgtEl>
                                        <p:attrNameLst>
                                          <p:attrName>ppt_w</p:attrName>
                                        </p:attrNameLst>
                                      </p:cBhvr>
                                      <p:tavLst>
                                        <p:tav tm="0" fmla="#ppt_w*sin(2.5*pi*$)">
                                          <p:val>
                                            <p:fltVal val="0"/>
                                          </p:val>
                                        </p:tav>
                                        <p:tav tm="100000">
                                          <p:val>
                                            <p:fltVal val="1"/>
                                          </p:val>
                                        </p:tav>
                                      </p:tavLst>
                                    </p:anim>
                                    <p:anim calcmode="lin" valueType="num">
                                      <p:cBhvr>
                                        <p:cTn id="28"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8" presetClass="entr" presetSubtype="0" accel="10000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2000" fill="hold"/>
                                        <p:tgtEl>
                                          <p:spTgt spid="15"/>
                                        </p:tgtEl>
                                        <p:attrNameLst>
                                          <p:attrName>ppt_w</p:attrName>
                                        </p:attrNameLst>
                                      </p:cBhvr>
                                      <p:tavLst>
                                        <p:tav tm="0">
                                          <p:val>
                                            <p:strVal val="#ppt_w*2.5"/>
                                          </p:val>
                                        </p:tav>
                                        <p:tav tm="100000">
                                          <p:val>
                                            <p:strVal val="#ppt_w"/>
                                          </p:val>
                                        </p:tav>
                                      </p:tavLst>
                                    </p:anim>
                                    <p:anim calcmode="lin" valueType="num">
                                      <p:cBhvr>
                                        <p:cTn id="34" dur="2000" fill="hold"/>
                                        <p:tgtEl>
                                          <p:spTgt spid="15"/>
                                        </p:tgtEl>
                                        <p:attrNameLst>
                                          <p:attrName>ppt_h</p:attrName>
                                        </p:attrNameLst>
                                      </p:cBhvr>
                                      <p:tavLst>
                                        <p:tav tm="0">
                                          <p:val>
                                            <p:strVal val="#ppt_h*0.01"/>
                                          </p:val>
                                        </p:tav>
                                        <p:tav tm="100000">
                                          <p:val>
                                            <p:strVal val="#ppt_h"/>
                                          </p:val>
                                        </p:tav>
                                      </p:tavLst>
                                    </p:anim>
                                    <p:anim calcmode="lin" valueType="num">
                                      <p:cBhvr>
                                        <p:cTn id="35" dur="2000" fill="hold"/>
                                        <p:tgtEl>
                                          <p:spTgt spid="15"/>
                                        </p:tgtEl>
                                        <p:attrNameLst>
                                          <p:attrName>ppt_x</p:attrName>
                                        </p:attrNameLst>
                                      </p:cBhvr>
                                      <p:tavLst>
                                        <p:tav tm="0">
                                          <p:val>
                                            <p:strVal val="#ppt_x"/>
                                          </p:val>
                                        </p:tav>
                                        <p:tav tm="100000">
                                          <p:val>
                                            <p:strVal val="#ppt_x"/>
                                          </p:val>
                                        </p:tav>
                                      </p:tavLst>
                                    </p:anim>
                                    <p:anim calcmode="lin" valueType="num">
                                      <p:cBhvr>
                                        <p:cTn id="36" dur="2000" fill="hold"/>
                                        <p:tgtEl>
                                          <p:spTgt spid="15"/>
                                        </p:tgtEl>
                                        <p:attrNameLst>
                                          <p:attrName>ppt_y</p:attrName>
                                        </p:attrNameLst>
                                      </p:cBhvr>
                                      <p:tavLst>
                                        <p:tav tm="0">
                                          <p:val>
                                            <p:strVal val="#ppt_h+1"/>
                                          </p:val>
                                        </p:tav>
                                        <p:tav tm="100000">
                                          <p:val>
                                            <p:strVal val="#ppt_y"/>
                                          </p:val>
                                        </p:tav>
                                      </p:tavLst>
                                    </p:anim>
                                    <p:animEffect transition="in" filter="fade">
                                      <p:cBhvr>
                                        <p:cTn id="37" dur="2000"/>
                                        <p:tgtEl>
                                          <p:spTgt spid="15"/>
                                        </p:tgtEl>
                                      </p:cBhvr>
                                    </p:animEffect>
                                  </p:childTnLst>
                                </p:cTn>
                              </p:par>
                              <p:par>
                                <p:cTn id="38" presetID="58" presetClass="entr" presetSubtype="0" accel="10000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2000" fill="hold"/>
                                        <p:tgtEl>
                                          <p:spTgt spid="18"/>
                                        </p:tgtEl>
                                        <p:attrNameLst>
                                          <p:attrName>ppt_w</p:attrName>
                                        </p:attrNameLst>
                                      </p:cBhvr>
                                      <p:tavLst>
                                        <p:tav tm="0">
                                          <p:val>
                                            <p:strVal val="#ppt_w*2.5"/>
                                          </p:val>
                                        </p:tav>
                                        <p:tav tm="100000">
                                          <p:val>
                                            <p:strVal val="#ppt_w"/>
                                          </p:val>
                                        </p:tav>
                                      </p:tavLst>
                                    </p:anim>
                                    <p:anim calcmode="lin" valueType="num">
                                      <p:cBhvr>
                                        <p:cTn id="41" dur="2000" fill="hold"/>
                                        <p:tgtEl>
                                          <p:spTgt spid="18"/>
                                        </p:tgtEl>
                                        <p:attrNameLst>
                                          <p:attrName>ppt_h</p:attrName>
                                        </p:attrNameLst>
                                      </p:cBhvr>
                                      <p:tavLst>
                                        <p:tav tm="0">
                                          <p:val>
                                            <p:strVal val="#ppt_h*0.01"/>
                                          </p:val>
                                        </p:tav>
                                        <p:tav tm="100000">
                                          <p:val>
                                            <p:strVal val="#ppt_h"/>
                                          </p:val>
                                        </p:tav>
                                      </p:tavLst>
                                    </p:anim>
                                    <p:anim calcmode="lin" valueType="num">
                                      <p:cBhvr>
                                        <p:cTn id="42" dur="2000" fill="hold"/>
                                        <p:tgtEl>
                                          <p:spTgt spid="18"/>
                                        </p:tgtEl>
                                        <p:attrNameLst>
                                          <p:attrName>ppt_x</p:attrName>
                                        </p:attrNameLst>
                                      </p:cBhvr>
                                      <p:tavLst>
                                        <p:tav tm="0">
                                          <p:val>
                                            <p:strVal val="#ppt_x"/>
                                          </p:val>
                                        </p:tav>
                                        <p:tav tm="100000">
                                          <p:val>
                                            <p:strVal val="#ppt_x"/>
                                          </p:val>
                                        </p:tav>
                                      </p:tavLst>
                                    </p:anim>
                                    <p:anim calcmode="lin" valueType="num">
                                      <p:cBhvr>
                                        <p:cTn id="43" dur="2000" fill="hold"/>
                                        <p:tgtEl>
                                          <p:spTgt spid="18"/>
                                        </p:tgtEl>
                                        <p:attrNameLst>
                                          <p:attrName>ppt_y</p:attrName>
                                        </p:attrNameLst>
                                      </p:cBhvr>
                                      <p:tavLst>
                                        <p:tav tm="0">
                                          <p:val>
                                            <p:strVal val="#ppt_h+1"/>
                                          </p:val>
                                        </p:tav>
                                        <p:tav tm="100000">
                                          <p:val>
                                            <p:strVal val="#ppt_y"/>
                                          </p:val>
                                        </p:tav>
                                      </p:tavLst>
                                    </p:anim>
                                    <p:animEffect transition="in" filter="fade">
                                      <p:cBhvr>
                                        <p:cTn id="44" dur="20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2000" fill="hold"/>
                                        <p:tgtEl>
                                          <p:spTgt spid="19"/>
                                        </p:tgtEl>
                                        <p:attrNameLst>
                                          <p:attrName>ppt_w</p:attrName>
                                        </p:attrNameLst>
                                      </p:cBhvr>
                                      <p:tavLst>
                                        <p:tav tm="0" fmla="#ppt_w*sin(2.5*pi*$)">
                                          <p:val>
                                            <p:fltVal val="0"/>
                                          </p:val>
                                        </p:tav>
                                        <p:tav tm="100000">
                                          <p:val>
                                            <p:fltVal val="1"/>
                                          </p:val>
                                        </p:tav>
                                      </p:tavLst>
                                    </p:anim>
                                    <p:anim calcmode="lin" valueType="num">
                                      <p:cBhvr>
                                        <p:cTn id="50" dur="2000" fill="hold"/>
                                        <p:tgtEl>
                                          <p:spTgt spid="19"/>
                                        </p:tgtEl>
                                        <p:attrNameLst>
                                          <p:attrName>ppt_h</p:attrName>
                                        </p:attrNameLst>
                                      </p:cBhvr>
                                      <p:tavLst>
                                        <p:tav tm="0">
                                          <p:val>
                                            <p:strVal val="#ppt_h"/>
                                          </p:val>
                                        </p:tav>
                                        <p:tav tm="100000">
                                          <p:val>
                                            <p:strVal val="#ppt_h"/>
                                          </p:val>
                                        </p:tav>
                                      </p:tavLst>
                                    </p:anim>
                                  </p:childTnLst>
                                </p:cTn>
                              </p:par>
                              <p:par>
                                <p:cTn id="51" presetID="19" presetClass="entr" presetSubtype="1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2000" fill="hold"/>
                                        <p:tgtEl>
                                          <p:spTgt spid="20"/>
                                        </p:tgtEl>
                                        <p:attrNameLst>
                                          <p:attrName>ppt_w</p:attrName>
                                        </p:attrNameLst>
                                      </p:cBhvr>
                                      <p:tavLst>
                                        <p:tav tm="0" fmla="#ppt_w*sin(2.5*pi*$)">
                                          <p:val>
                                            <p:fltVal val="0"/>
                                          </p:val>
                                        </p:tav>
                                        <p:tav tm="100000">
                                          <p:val>
                                            <p:fltVal val="1"/>
                                          </p:val>
                                        </p:tav>
                                      </p:tavLst>
                                    </p:anim>
                                    <p:anim calcmode="lin" valueType="num">
                                      <p:cBhvr>
                                        <p:cTn id="54"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2000"/>
                                        <p:tgtEl>
                                          <p:spTgt spid="27"/>
                                        </p:tgtEl>
                                      </p:cBhvr>
                                    </p:animEffect>
                                    <p:anim calcmode="lin" valueType="num">
                                      <p:cBhvr>
                                        <p:cTn id="60" dur="2000" fill="hold"/>
                                        <p:tgtEl>
                                          <p:spTgt spid="27"/>
                                        </p:tgtEl>
                                        <p:attrNameLst>
                                          <p:attrName>ppt_x</p:attrName>
                                        </p:attrNameLst>
                                      </p:cBhvr>
                                      <p:tavLst>
                                        <p:tav tm="0">
                                          <p:val>
                                            <p:strVal val="#ppt_x"/>
                                          </p:val>
                                        </p:tav>
                                        <p:tav tm="100000">
                                          <p:val>
                                            <p:strVal val="#ppt_x"/>
                                          </p:val>
                                        </p:tav>
                                      </p:tavLst>
                                    </p:anim>
                                    <p:anim calcmode="lin" valueType="num">
                                      <p:cBhvr>
                                        <p:cTn id="61" dur="1800" decel="100000" fill="hold"/>
                                        <p:tgtEl>
                                          <p:spTgt spid="27"/>
                                        </p:tgtEl>
                                        <p:attrNameLst>
                                          <p:attrName>ppt_y</p:attrName>
                                        </p:attrNameLst>
                                      </p:cBhvr>
                                      <p:tavLst>
                                        <p:tav tm="0">
                                          <p:val>
                                            <p:strVal val="#ppt_y+1"/>
                                          </p:val>
                                        </p:tav>
                                        <p:tav tm="100000">
                                          <p:val>
                                            <p:strVal val="#ppt_y-.03"/>
                                          </p:val>
                                        </p:tav>
                                      </p:tavLst>
                                    </p:anim>
                                    <p:anim calcmode="lin" valueType="num">
                                      <p:cBhvr>
                                        <p:cTn id="62" dur="200" accel="100000" fill="hold">
                                          <p:stCondLst>
                                            <p:cond delay="1800"/>
                                          </p:stCondLst>
                                        </p:cTn>
                                        <p:tgtEl>
                                          <p:spTgt spid="27"/>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2000"/>
                                        <p:tgtEl>
                                          <p:spTgt spid="23"/>
                                        </p:tgtEl>
                                      </p:cBhvr>
                                    </p:animEffect>
                                    <p:anim calcmode="lin" valueType="num">
                                      <p:cBhvr>
                                        <p:cTn id="66" dur="2000" fill="hold"/>
                                        <p:tgtEl>
                                          <p:spTgt spid="23"/>
                                        </p:tgtEl>
                                        <p:attrNameLst>
                                          <p:attrName>ppt_x</p:attrName>
                                        </p:attrNameLst>
                                      </p:cBhvr>
                                      <p:tavLst>
                                        <p:tav tm="0">
                                          <p:val>
                                            <p:strVal val="#ppt_x"/>
                                          </p:val>
                                        </p:tav>
                                        <p:tav tm="100000">
                                          <p:val>
                                            <p:strVal val="#ppt_x"/>
                                          </p:val>
                                        </p:tav>
                                      </p:tavLst>
                                    </p:anim>
                                    <p:anim calcmode="lin" valueType="num">
                                      <p:cBhvr>
                                        <p:cTn id="67" dur="1800" decel="100000" fill="hold"/>
                                        <p:tgtEl>
                                          <p:spTgt spid="23"/>
                                        </p:tgtEl>
                                        <p:attrNameLst>
                                          <p:attrName>ppt_y</p:attrName>
                                        </p:attrNameLst>
                                      </p:cBhvr>
                                      <p:tavLst>
                                        <p:tav tm="0">
                                          <p:val>
                                            <p:strVal val="#ppt_y+1"/>
                                          </p:val>
                                        </p:tav>
                                        <p:tav tm="100000">
                                          <p:val>
                                            <p:strVal val="#ppt_y-.03"/>
                                          </p:val>
                                        </p:tav>
                                      </p:tavLst>
                                    </p:anim>
                                    <p:anim calcmode="lin" valueType="num">
                                      <p:cBhvr>
                                        <p:cTn id="68" dur="200" accel="100000" fill="hold">
                                          <p:stCondLst>
                                            <p:cond delay="18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dissolve">
                                      <p:cBhvr>
                                        <p:cTn id="73" dur="500"/>
                                        <p:tgtEl>
                                          <p:spTgt spid="8"/>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dissolve">
                                      <p:cBhvr>
                                        <p:cTn id="76" dur="500"/>
                                        <p:tgtEl>
                                          <p:spTgt spid="11"/>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nodeType="click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dissolve">
                                      <p:cBhvr>
                                        <p:cTn id="81" dur="1000"/>
                                        <p:tgtEl>
                                          <p:spTgt spid="13"/>
                                        </p:tgtEl>
                                      </p:cBhvr>
                                    </p:animEffect>
                                  </p:childTnLst>
                                </p:cTn>
                              </p:par>
                              <p:par>
                                <p:cTn id="82" presetID="9" presetClass="entr" presetSubtype="0" fill="hold" grpId="0" nodeType="with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dissolve">
                                      <p:cBhvr>
                                        <p:cTn id="8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11" grpId="0" animBg="1"/>
      <p:bldP spid="14" grpId="0" animBg="1"/>
      <p:bldP spid="18" grpId="0" animBg="1"/>
      <p:bldP spid="20"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57158" y="214290"/>
            <a:ext cx="8143932" cy="1516166"/>
          </a:xfrm>
          <a:prstGeom prst="rect">
            <a:avLst/>
          </a:prstGeom>
        </p:spPr>
        <p:txBody>
          <a:bodyPr>
            <a:normAutofit/>
          </a:bodyPr>
          <a:lstStyle/>
          <a:p>
            <a:pPr marL="274320" indent="-274320" algn="just">
              <a:spcBef>
                <a:spcPts val="600"/>
              </a:spcBef>
              <a:buClr>
                <a:schemeClr val="accent1"/>
              </a:buClr>
              <a:buSzPct val="70000"/>
              <a:buFont typeface="Wingdings"/>
              <a:buChar char=""/>
            </a:pPr>
            <a:r>
              <a:rPr lang="es-AR" sz="2000" dirty="0" smtClean="0"/>
              <a:t>Los términos seguridad, miedo al delito, sensación de inseguridad, obligan a pensar en aquellos organismos creados para salvaguardar la seguridad, evitar el delito y castigar a quienes rompen el pacto social de respetar las leyes.</a:t>
            </a:r>
            <a:endParaRPr lang="es-ES" sz="2000" dirty="0" smtClean="0"/>
          </a:p>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s-E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3" name="2 Conector recto de flecha"/>
          <p:cNvCxnSpPr/>
          <p:nvPr/>
        </p:nvCxnSpPr>
        <p:spPr>
          <a:xfrm rot="5400000">
            <a:off x="3786976" y="2070884"/>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 name="2 Marcador de contenido"/>
          <p:cNvSpPr txBox="1">
            <a:spLocks/>
          </p:cNvSpPr>
          <p:nvPr/>
        </p:nvSpPr>
        <p:spPr>
          <a:xfrm>
            <a:off x="509558" y="2928934"/>
            <a:ext cx="8143932" cy="1516166"/>
          </a:xfrm>
          <a:prstGeom prst="rect">
            <a:avLst/>
          </a:prstGeom>
        </p:spPr>
        <p:txBody>
          <a:bodyPr>
            <a:norm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s-E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Marcador de contenido"/>
          <p:cNvSpPr txBox="1">
            <a:spLocks/>
          </p:cNvSpPr>
          <p:nvPr/>
        </p:nvSpPr>
        <p:spPr>
          <a:xfrm>
            <a:off x="428596" y="2714620"/>
            <a:ext cx="8143932" cy="3071834"/>
          </a:xfrm>
          <a:prstGeom prst="rect">
            <a:avLst/>
          </a:prstGeom>
        </p:spPr>
        <p:txBody>
          <a:bodyPr>
            <a:normAutofit fontScale="92500" lnSpcReduction="20000"/>
          </a:bodyPr>
          <a:lstStyle/>
          <a:p>
            <a:pPr marL="274320" lvl="0" indent="-274320" algn="just">
              <a:spcBef>
                <a:spcPts val="600"/>
              </a:spcBef>
              <a:buClr>
                <a:schemeClr val="accent1"/>
              </a:buClr>
              <a:buSzPct val="70000"/>
              <a:buFont typeface="Wingdings"/>
              <a:buChar char=""/>
            </a:pPr>
            <a:r>
              <a:rPr lang="es-AR" sz="2000" dirty="0" smtClean="0"/>
              <a:t>La Policía </a:t>
            </a:r>
            <a:r>
              <a:rPr lang="es-AR" sz="2000" dirty="0" smtClean="0"/>
              <a:t>puede ser entendida como una instancia de control social formal, de carácter estatal dotada de poder coactivo inmediato, encargada primordialmente de individualizar, detectar al autor, restringir y/o prevenir conductas jurídicamente inaceptables </a:t>
            </a:r>
            <a:r>
              <a:rPr lang="es-AR" sz="2000" i="1" dirty="0" smtClean="0"/>
              <a:t>(</a:t>
            </a:r>
            <a:r>
              <a:rPr lang="es-AR" sz="2000" i="1" dirty="0" err="1" smtClean="0"/>
              <a:t>Gabaldón</a:t>
            </a:r>
            <a:r>
              <a:rPr lang="es-AR" sz="2000" i="1" dirty="0" smtClean="0"/>
              <a:t>, </a:t>
            </a:r>
            <a:r>
              <a:rPr lang="es-AR" sz="2000" i="1" dirty="0" err="1" smtClean="0"/>
              <a:t>Birkbeck</a:t>
            </a:r>
            <a:r>
              <a:rPr lang="es-AR" sz="2000" i="1" dirty="0" smtClean="0"/>
              <a:t> y </a:t>
            </a:r>
            <a:r>
              <a:rPr lang="es-AR" sz="2000" i="1" dirty="0" err="1" smtClean="0"/>
              <a:t>Bettiol</a:t>
            </a:r>
            <a:r>
              <a:rPr lang="es-AR" sz="2000" i="1" dirty="0" smtClean="0"/>
              <a:t>, 1990, 22</a:t>
            </a:r>
            <a:r>
              <a:rPr lang="es-AR" sz="2000" i="1" dirty="0" smtClean="0"/>
              <a:t>).</a:t>
            </a:r>
          </a:p>
          <a:p>
            <a:pPr marL="274320" lvl="0" indent="-274320" algn="just">
              <a:spcBef>
                <a:spcPts val="600"/>
              </a:spcBef>
              <a:buClr>
                <a:schemeClr val="accent1"/>
              </a:buClr>
              <a:buSzPct val="70000"/>
              <a:buFont typeface="Wingdings"/>
              <a:buChar char=""/>
            </a:pPr>
            <a:endParaRPr lang="es-AR" sz="2000" i="1" dirty="0" smtClean="0"/>
          </a:p>
          <a:p>
            <a:pPr marL="274320" lvl="0" indent="-274320" algn="just">
              <a:spcBef>
                <a:spcPts val="600"/>
              </a:spcBef>
              <a:buClr>
                <a:schemeClr val="accent1"/>
              </a:buClr>
              <a:buSzPct val="70000"/>
              <a:buFont typeface="Wingdings"/>
              <a:buChar char=""/>
            </a:pPr>
            <a:r>
              <a:rPr lang="es-AR" sz="2000" dirty="0" smtClean="0"/>
              <a:t>El grado de</a:t>
            </a:r>
            <a:r>
              <a:rPr lang="es-AR" sz="2000" b="1" dirty="0" smtClean="0"/>
              <a:t> </a:t>
            </a:r>
            <a:r>
              <a:rPr lang="es-AR" sz="2000" dirty="0" smtClean="0"/>
              <a:t>satisfacción que la comunidad tiene de sus fuerzas policiales, es tema de interés en diversas naciones desde la década del </a:t>
            </a:r>
            <a:r>
              <a:rPr lang="es-AR" sz="2000" dirty="0" smtClean="0"/>
              <a:t>’80. </a:t>
            </a:r>
            <a:r>
              <a:rPr lang="es-AR" sz="2000" dirty="0" smtClean="0"/>
              <a:t>L</a:t>
            </a:r>
            <a:r>
              <a:rPr lang="es-AR" sz="2000" dirty="0" smtClean="0"/>
              <a:t>os estudios realizados </a:t>
            </a:r>
            <a:r>
              <a:rPr lang="es-AR" sz="2000" dirty="0" smtClean="0"/>
              <a:t>tienen en común el alto porcentaje de visión negativa que las comunidades tienen acerca de esta institución. </a:t>
            </a:r>
            <a:endParaRPr kumimoji="0" lang="es-ES" sz="20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2000" fill="hold"/>
                                        <p:tgtEl>
                                          <p:spTgt spid="3"/>
                                        </p:tgtEl>
                                        <p:attrNameLst>
                                          <p:attrName>ppt_x</p:attrName>
                                        </p:attrNameLst>
                                      </p:cBhvr>
                                      <p:tavLst>
                                        <p:tav tm="0">
                                          <p:val>
                                            <p:strVal val="#ppt_x-#ppt_w/2"/>
                                          </p:val>
                                        </p:tav>
                                        <p:tav tm="100000">
                                          <p:val>
                                            <p:strVal val="#ppt_x"/>
                                          </p:val>
                                        </p:tav>
                                      </p:tavLst>
                                    </p:anim>
                                    <p:anim calcmode="lin" valueType="num">
                                      <p:cBhvr>
                                        <p:cTn id="13" dur="2000" fill="hold"/>
                                        <p:tgtEl>
                                          <p:spTgt spid="3"/>
                                        </p:tgtEl>
                                        <p:attrNameLst>
                                          <p:attrName>ppt_y</p:attrName>
                                        </p:attrNameLst>
                                      </p:cBhvr>
                                      <p:tavLst>
                                        <p:tav tm="0">
                                          <p:val>
                                            <p:strVal val="#ppt_y"/>
                                          </p:val>
                                        </p:tav>
                                        <p:tav tm="100000">
                                          <p:val>
                                            <p:strVal val="#ppt_y"/>
                                          </p:val>
                                        </p:tav>
                                      </p:tavLst>
                                    </p:anim>
                                    <p:anim calcmode="lin" valueType="num">
                                      <p:cBhvr>
                                        <p:cTn id="14" dur="2000" fill="hold"/>
                                        <p:tgtEl>
                                          <p:spTgt spid="3"/>
                                        </p:tgtEl>
                                        <p:attrNameLst>
                                          <p:attrName>ppt_w</p:attrName>
                                        </p:attrNameLst>
                                      </p:cBhvr>
                                      <p:tavLst>
                                        <p:tav tm="0">
                                          <p:val>
                                            <p:fltVal val="0"/>
                                          </p:val>
                                        </p:tav>
                                        <p:tav tm="100000">
                                          <p:val>
                                            <p:strVal val="#ppt_w"/>
                                          </p:val>
                                        </p:tav>
                                      </p:tavLst>
                                    </p:anim>
                                    <p:anim calcmode="lin" valueType="num">
                                      <p:cBhvr>
                                        <p:cTn id="15"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785786" y="1214422"/>
            <a:ext cx="7467600" cy="394018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8800" cap="small" dirty="0" smtClean="0">
                <a:solidFill>
                  <a:schemeClr val="tx2"/>
                </a:solidFill>
                <a:effectLst>
                  <a:outerShdw blurRad="38100" dist="38100" dir="2700000" algn="tl">
                    <a:srgbClr val="000000">
                      <a:alpha val="43137"/>
                    </a:srgbClr>
                  </a:outerShdw>
                </a:effectLst>
                <a:latin typeface="Arial Rounded MT Bold" pitchFamily="34" charset="0"/>
                <a:ea typeface="+mj-ea"/>
                <a:cs typeface="+mj-cs"/>
              </a:rPr>
              <a:t>HIPÓTESIS DE TRABAJO.</a:t>
            </a:r>
            <a:endParaRPr kumimoji="0" lang="es-ES" sz="8800" b="0" i="0" u="none" strike="noStrike" kern="1200" cap="small" spc="0" normalizeH="0" baseline="0" noProof="0" dirty="0">
              <a:ln>
                <a:noFill/>
              </a:ln>
              <a:solidFill>
                <a:schemeClr val="tx2"/>
              </a:solidFill>
              <a:effectLst>
                <a:outerShdw blurRad="38100" dist="38100" dir="2700000" algn="tl">
                  <a:srgbClr val="000000">
                    <a:alpha val="43137"/>
                  </a:srgbClr>
                </a:outerShdw>
              </a:effectLst>
              <a:uLnTx/>
              <a:uFillTx/>
              <a:latin typeface="Arial Rounded MT Bold" pitchFamily="34" charset="0"/>
              <a:ea typeface="+mj-ea"/>
              <a:cs typeface="+mj-cs"/>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57158" y="1785926"/>
            <a:ext cx="8143932" cy="2714644"/>
          </a:xfrm>
          <a:prstGeom prst="rect">
            <a:avLst/>
          </a:prstGeom>
        </p:spPr>
        <p:txBody>
          <a:bodyPr>
            <a:noAutofit/>
          </a:bodyPr>
          <a:lstStyle/>
          <a:p>
            <a:pPr marL="274320" lvl="0" indent="-274320" algn="ctr">
              <a:spcBef>
                <a:spcPts val="600"/>
              </a:spcBef>
              <a:buClr>
                <a:schemeClr val="accent1"/>
              </a:buClr>
              <a:buSzPct val="70000"/>
              <a:buFont typeface="Wingdings"/>
              <a:buChar char=""/>
            </a:pPr>
            <a:r>
              <a:rPr lang="es-ES" sz="3200" dirty="0" smtClean="0"/>
              <a:t>A mayor grado de satisfacción con la policía, menor es el miedo al delito en abstracto o difuso vivenciado por los comerciantes de la ciudad de Mar del Plata.</a:t>
            </a: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TotalTime>
  <Words>1393</Words>
  <Application>Microsoft Office PowerPoint</Application>
  <PresentationFormat>Presentación en pantalla (4:3)</PresentationFormat>
  <Paragraphs>97</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Mirador</vt:lpstr>
      <vt:lpstr>Facultad de Psicología. Universidad Nacional de Mar del Plata. Tesis de Grado.</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Psicología. Universidad Nacional de Mar del Plata.</dc:title>
  <dc:creator>SaMy</dc:creator>
  <cp:lastModifiedBy>SaMy</cp:lastModifiedBy>
  <cp:revision>60</cp:revision>
  <dcterms:created xsi:type="dcterms:W3CDTF">2014-07-06T17:14:23Z</dcterms:created>
  <dcterms:modified xsi:type="dcterms:W3CDTF">2014-07-09T17:29:57Z</dcterms:modified>
</cp:coreProperties>
</file>