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2" r:id="rId13"/>
    <p:sldId id="273" r:id="rId14"/>
    <p:sldId id="278" r:id="rId15"/>
    <p:sldId id="277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18" autoAdjust="0"/>
  </p:normalViewPr>
  <p:slideViewPr>
    <p:cSldViewPr>
      <p:cViewPr varScale="1">
        <p:scale>
          <a:sx n="48" d="100"/>
          <a:sy n="4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4B9F66-0898-4104-8D46-F15965D8CD40}" type="datetimeFigureOut">
              <a:rPr lang="es-ES" smtClean="0"/>
              <a:pPr/>
              <a:t>01/07/2015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FBB9DEC-4243-41FF-80DA-2E918F6985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9F66-0898-4104-8D46-F15965D8CD40}" type="datetimeFigureOut">
              <a:rPr lang="es-ES" smtClean="0"/>
              <a:pPr/>
              <a:t>01/07/2015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DEC-4243-41FF-80DA-2E918F6985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9F66-0898-4104-8D46-F15965D8CD40}" type="datetimeFigureOut">
              <a:rPr lang="es-ES" smtClean="0"/>
              <a:pPr/>
              <a:t>01/07/2015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DEC-4243-41FF-80DA-2E918F6985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4B9F66-0898-4104-8D46-F15965D8CD40}" type="datetimeFigureOut">
              <a:rPr lang="es-ES" smtClean="0"/>
              <a:pPr/>
              <a:t>01/07/2015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BB9DEC-4243-41FF-80DA-2E918F6985A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D4B9F66-0898-4104-8D46-F15965D8CD40}" type="datetimeFigureOut">
              <a:rPr lang="es-ES" smtClean="0"/>
              <a:pPr/>
              <a:t>01/07/2015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FBB9DEC-4243-41FF-80DA-2E918F6985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9F66-0898-4104-8D46-F15965D8CD40}" type="datetimeFigureOut">
              <a:rPr lang="es-ES" smtClean="0"/>
              <a:pPr/>
              <a:t>01/07/2015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DEC-4243-41FF-80DA-2E918F6985A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9F66-0898-4104-8D46-F15965D8CD40}" type="datetimeFigureOut">
              <a:rPr lang="es-ES" smtClean="0"/>
              <a:pPr/>
              <a:t>01/07/2015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DEC-4243-41FF-80DA-2E918F6985A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4B9F66-0898-4104-8D46-F15965D8CD40}" type="datetimeFigureOut">
              <a:rPr lang="es-ES" smtClean="0"/>
              <a:pPr/>
              <a:t>01/07/2015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BB9DEC-4243-41FF-80DA-2E918F6985A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9F66-0898-4104-8D46-F15965D8CD40}" type="datetimeFigureOut">
              <a:rPr lang="es-ES" smtClean="0"/>
              <a:pPr/>
              <a:t>01/07/2015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9DEC-4243-41FF-80DA-2E918F6985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4B9F66-0898-4104-8D46-F15965D8CD40}" type="datetimeFigureOut">
              <a:rPr lang="es-ES" smtClean="0"/>
              <a:pPr/>
              <a:t>01/07/2015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BB9DEC-4243-41FF-80DA-2E918F6985A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4B9F66-0898-4104-8D46-F15965D8CD40}" type="datetimeFigureOut">
              <a:rPr lang="es-ES" smtClean="0"/>
              <a:pPr/>
              <a:t>01/07/2015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BB9DEC-4243-41FF-80DA-2E918F6985A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4B9F66-0898-4104-8D46-F15965D8CD40}" type="datetimeFigureOut">
              <a:rPr lang="es-ES" smtClean="0"/>
              <a:pPr/>
              <a:t>01/07/2015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FBB9DEC-4243-41FF-80DA-2E918F6985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0246" y="1065904"/>
            <a:ext cx="6886596" cy="2571768"/>
          </a:xfrm>
        </p:spPr>
        <p:txBody>
          <a:bodyPr>
            <a:noAutofit/>
          </a:bodyPr>
          <a:lstStyle/>
          <a:p>
            <a:pPr algn="r"/>
            <a:r>
              <a:rPr lang="es-E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Representación  Social del Aborto </a:t>
            </a:r>
            <a:br>
              <a:rPr lang="es-E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Mujeres Adolescentes de Sectores Populares de la Ciudad de Tres Arroyos</a:t>
            </a:r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1400" dirty="0" smtClean="0">
                <a:solidFill>
                  <a:schemeClr val="tx1"/>
                </a:solidFill>
              </a:rPr>
              <a:t>Informe Final del Trabajo de Investigación correspondiente al Requisito Curricular O.C.S. 143/89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2712814" y="4780912"/>
            <a:ext cx="6172200" cy="1738304"/>
          </a:xfrm>
        </p:spPr>
        <p:txBody>
          <a:bodyPr>
            <a:noAutofit/>
          </a:bodyPr>
          <a:lstStyle/>
          <a:p>
            <a:pPr algn="r"/>
            <a:r>
              <a:rPr lang="es-E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 de Investigación Final</a:t>
            </a:r>
          </a:p>
          <a:p>
            <a:pPr algn="r"/>
            <a:r>
              <a:rPr lang="es-ES" sz="2000" dirty="0" smtClean="0">
                <a:solidFill>
                  <a:schemeClr val="tx1"/>
                </a:solidFill>
              </a:rPr>
              <a:t>ALUMNO: Rodríguez, Lucía María.    </a:t>
            </a:r>
          </a:p>
          <a:p>
            <a:pPr algn="r"/>
            <a:r>
              <a:rPr lang="es-ES" sz="2000" dirty="0" smtClean="0">
                <a:solidFill>
                  <a:schemeClr val="tx1"/>
                </a:solidFill>
              </a:rPr>
              <a:t>	     Matrícula  nº08498/08</a:t>
            </a:r>
          </a:p>
          <a:p>
            <a:pPr algn="r"/>
            <a:r>
              <a:rPr lang="es-ES" sz="2000" dirty="0" smtClean="0">
                <a:solidFill>
                  <a:schemeClr val="tx1"/>
                </a:solidFill>
              </a:rPr>
              <a:t>SUPERVISOR:  </a:t>
            </a:r>
            <a:r>
              <a:rPr lang="es-ES" sz="2000" dirty="0" err="1" smtClean="0">
                <a:solidFill>
                  <a:schemeClr val="tx1"/>
                </a:solidFill>
              </a:rPr>
              <a:t>Mg.</a:t>
            </a:r>
            <a:r>
              <a:rPr lang="es-ES" sz="2000" dirty="0" smtClean="0">
                <a:solidFill>
                  <a:schemeClr val="tx1"/>
                </a:solidFill>
              </a:rPr>
              <a:t>  </a:t>
            </a:r>
            <a:r>
              <a:rPr lang="es-ES" sz="2000" dirty="0" err="1" smtClean="0">
                <a:solidFill>
                  <a:schemeClr val="tx1"/>
                </a:solidFill>
              </a:rPr>
              <a:t>Tarrió</a:t>
            </a:r>
            <a:r>
              <a:rPr lang="es-ES" sz="2000" dirty="0" smtClean="0">
                <a:solidFill>
                  <a:schemeClr val="tx1"/>
                </a:solidFill>
              </a:rPr>
              <a:t>, Silvia.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pSp>
        <p:nvGrpSpPr>
          <p:cNvPr id="7" name="6 Grupo"/>
          <p:cNvGrpSpPr/>
          <p:nvPr/>
        </p:nvGrpSpPr>
        <p:grpSpPr>
          <a:xfrm>
            <a:off x="1979712" y="5042118"/>
            <a:ext cx="2357454" cy="1815882"/>
            <a:chOff x="6429388" y="4714884"/>
            <a:chExt cx="2357454" cy="1815882"/>
          </a:xfrm>
        </p:grpSpPr>
        <p:sp>
          <p:nvSpPr>
            <p:cNvPr id="6" name="5 CuadroTexto"/>
            <p:cNvSpPr txBox="1"/>
            <p:nvPr/>
          </p:nvSpPr>
          <p:spPr>
            <a:xfrm>
              <a:off x="6429388" y="4714884"/>
              <a:ext cx="1285884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200" b="1" dirty="0" smtClean="0">
                  <a:solidFill>
                    <a:schemeClr val="tx1">
                      <a:lumMod val="85000"/>
                    </a:schemeClr>
                  </a:solidFill>
                  <a:latin typeface="+mj-lt"/>
                </a:rPr>
                <a:t>Ψ</a:t>
              </a:r>
              <a:endParaRPr lang="es-ES" sz="11200" b="1" dirty="0">
                <a:solidFill>
                  <a:schemeClr val="tx1">
                    <a:lumMod val="85000"/>
                  </a:schemeClr>
                </a:solidFill>
                <a:latin typeface="Blackadder ITC" pitchFamily="82" charset="0"/>
              </a:endParaRPr>
            </a:p>
          </p:txBody>
        </p:sp>
        <p:pic>
          <p:nvPicPr>
            <p:cNvPr id="15364" name="Picture 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7454842" y="4929198"/>
              <a:ext cx="1332000" cy="112677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714380"/>
            <a:ext cx="7467600" cy="785794"/>
          </a:xfrm>
        </p:spPr>
        <p:txBody>
          <a:bodyPr>
            <a:noAutofit/>
          </a:bodyPr>
          <a:lstStyle/>
          <a:p>
            <a:pPr lvl="0" algn="ctr"/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Deseo de Ser Madre</a:t>
            </a:r>
            <a:r>
              <a:rPr lang="es-ES" sz="3600" dirty="0" smtClean="0"/>
              <a:t/>
            </a:r>
            <a:br>
              <a:rPr lang="es-ES" sz="3600" dirty="0" smtClean="0"/>
            </a:br>
            <a:endParaRPr lang="es-ES" sz="3600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7595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AR" sz="2000" dirty="0" smtClean="0"/>
              <a:t>Dichos sobre la concepción del embarazo: </a:t>
            </a:r>
            <a:endParaRPr lang="es-ES" sz="2000" dirty="0" smtClean="0"/>
          </a:p>
          <a:p>
            <a:pPr algn="just"/>
            <a:r>
              <a:rPr lang="es-AR" sz="2000" i="1" dirty="0" smtClean="0"/>
              <a:t>Búsqueda inconsciente</a:t>
            </a:r>
          </a:p>
          <a:p>
            <a:pPr algn="just"/>
            <a:r>
              <a:rPr lang="es-AR" sz="2000" i="1" dirty="0" smtClean="0"/>
              <a:t>Él propone, ella accede</a:t>
            </a:r>
          </a:p>
          <a:p>
            <a:pPr algn="just">
              <a:buNone/>
            </a:pPr>
            <a:endParaRPr lang="es-AR" sz="2000" dirty="0" smtClean="0"/>
          </a:p>
          <a:p>
            <a:pPr algn="just">
              <a:buNone/>
            </a:pPr>
            <a:endParaRPr lang="es-AR" sz="2000" dirty="0" smtClean="0"/>
          </a:p>
          <a:p>
            <a:pPr algn="just">
              <a:buNone/>
            </a:pPr>
            <a:endParaRPr lang="es-AR" sz="2000" dirty="0" smtClean="0"/>
          </a:p>
          <a:p>
            <a:pPr algn="just">
              <a:buNone/>
            </a:pPr>
            <a:endParaRPr lang="es-AR" sz="2000" dirty="0" smtClean="0"/>
          </a:p>
          <a:p>
            <a:pPr algn="just">
              <a:buNone/>
            </a:pPr>
            <a:endParaRPr lang="es-AR" sz="2000" dirty="0"/>
          </a:p>
          <a:p>
            <a:pPr algn="just">
              <a:buNone/>
            </a:pPr>
            <a:r>
              <a:rPr lang="es-AR" sz="2000" dirty="0" smtClean="0"/>
              <a:t>Sensaciones, sentimientos y emociones  sobre el momento</a:t>
            </a:r>
          </a:p>
          <a:p>
            <a:pPr algn="just">
              <a:buNone/>
            </a:pPr>
            <a:r>
              <a:rPr lang="es-AR" sz="2000" dirty="0" smtClean="0"/>
              <a:t>del conocimiento del embarazo y su consecuente reacción.</a:t>
            </a:r>
            <a:endParaRPr lang="es-ES" sz="2000" dirty="0" smtClean="0"/>
          </a:p>
          <a:p>
            <a:pPr algn="just"/>
            <a:r>
              <a:rPr lang="es-AR" sz="2000" i="1" dirty="0" smtClean="0"/>
              <a:t>Sentimientos encontrados</a:t>
            </a:r>
            <a:endParaRPr lang="es-ES" sz="2000" dirty="0" smtClean="0"/>
          </a:p>
          <a:p>
            <a:pPr algn="just"/>
            <a:r>
              <a:rPr lang="es-AR" sz="2000" i="1" dirty="0" smtClean="0"/>
              <a:t>Alegría</a:t>
            </a:r>
            <a:r>
              <a:rPr lang="es-AR" sz="2800" i="1" dirty="0" smtClean="0"/>
              <a:t>:</a:t>
            </a:r>
            <a:endParaRPr lang="es-ES" sz="2800" dirty="0" smtClean="0"/>
          </a:p>
          <a:p>
            <a:pPr algn="just">
              <a:buNone/>
            </a:pPr>
            <a:endParaRPr lang="es-ES" sz="2800" dirty="0" smtClean="0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357158" y="3703662"/>
            <a:ext cx="7467600" cy="65403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Sentimientos Frente al Embarazo</a:t>
            </a:r>
            <a:r>
              <a:rPr kumimoji="0" lang="es-ES" sz="3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3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3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Autofit/>
          </a:bodyPr>
          <a:lstStyle/>
          <a:p>
            <a:pPr algn="ctr"/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Contextos Familiares</a:t>
            </a:r>
            <a:endParaRPr lang="es-E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AR" dirty="0" smtClean="0"/>
              <a:t>Dichos, ideas o palabras que permitan entender cómo</a:t>
            </a:r>
          </a:p>
          <a:p>
            <a:pPr algn="just">
              <a:buNone/>
            </a:pPr>
            <a:r>
              <a:rPr lang="es-AR" dirty="0" smtClean="0"/>
              <a:t>resultan los contextos familiares y el rol de cada uno.</a:t>
            </a:r>
            <a:endParaRPr lang="es-ES" dirty="0" smtClean="0"/>
          </a:p>
          <a:p>
            <a:pPr algn="just"/>
            <a:r>
              <a:rPr lang="es-AR" i="1" dirty="0" smtClean="0"/>
              <a:t>Familias maternas a cargo de todo</a:t>
            </a:r>
            <a:endParaRPr lang="es-ES" dirty="0" smtClean="0"/>
          </a:p>
          <a:p>
            <a:pPr algn="just"/>
            <a:endParaRPr lang="es-ES" dirty="0"/>
          </a:p>
        </p:txBody>
      </p:sp>
      <p:sp>
        <p:nvSpPr>
          <p:cNvPr id="6" name="4 Título"/>
          <p:cNvSpPr txBox="1">
            <a:spLocks/>
          </p:cNvSpPr>
          <p:nvPr/>
        </p:nvSpPr>
        <p:spPr>
          <a:xfrm>
            <a:off x="428596" y="3214686"/>
            <a:ext cx="7467600" cy="36828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Ideas Sobre el Aborto</a:t>
            </a:r>
            <a:endParaRPr kumimoji="0" lang="es-ES" sz="3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5 Marcador de contenido"/>
          <p:cNvSpPr txBox="1">
            <a:spLocks/>
          </p:cNvSpPr>
          <p:nvPr/>
        </p:nvSpPr>
        <p:spPr>
          <a:xfrm>
            <a:off x="504820" y="3786190"/>
            <a:ext cx="7710518" cy="221457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A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Ideas en relación al aborto: aspectos éticos, religiosos y/o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A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morales, médicos y/o socio-cultural.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s-A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Temor a la muerte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s-A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es-A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Temor a la sanción social</a:t>
            </a:r>
            <a:endParaRPr kumimoji="0" lang="es-E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Autofit/>
          </a:bodyPr>
          <a:lstStyle/>
          <a:p>
            <a:pPr algn="ctr"/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Contexto Económico</a:t>
            </a:r>
            <a:endParaRPr lang="es-E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AR" dirty="0" smtClean="0"/>
              <a:t>Referencias a la situación de las mujeres que acceden a la</a:t>
            </a:r>
          </a:p>
          <a:p>
            <a:pPr algn="just">
              <a:buNone/>
            </a:pPr>
            <a:r>
              <a:rPr lang="es-AR" dirty="0" smtClean="0"/>
              <a:t>interrupción de un embarazo.</a:t>
            </a:r>
            <a:endParaRPr lang="es-ES" dirty="0" smtClean="0"/>
          </a:p>
          <a:p>
            <a:pPr algn="just"/>
            <a:r>
              <a:rPr lang="es-AR" i="1" dirty="0" smtClean="0"/>
              <a:t>El dinero como una variable más</a:t>
            </a:r>
            <a:endParaRPr lang="es-ES" dirty="0" smtClean="0"/>
          </a:p>
          <a:p>
            <a:pPr algn="just">
              <a:buNone/>
            </a:pPr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3714752"/>
            <a:ext cx="7467600" cy="58259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Conocimiento Sobre la Ley</a:t>
            </a:r>
            <a:r>
              <a:rPr kumimoji="0" lang="es-ES" sz="3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3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3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33424" y="4027386"/>
            <a:ext cx="7467600" cy="168763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A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Frases y/o palabras que refieran a la información sobre los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s-A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aspectos legales de la práctica en la Argentina.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s-A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Desinformación sobre la situación legal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16632"/>
            <a:ext cx="7467600" cy="1011222"/>
          </a:xfrm>
        </p:spPr>
        <p:txBody>
          <a:bodyPr>
            <a:normAutofit/>
          </a:bodyPr>
          <a:lstStyle/>
          <a:p>
            <a:pPr algn="ctr"/>
            <a:r>
              <a:rPr lang="es-E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Consideraciones Finales</a:t>
            </a:r>
            <a:endParaRPr lang="es-ES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467600" cy="5759596"/>
          </a:xfrm>
        </p:spPr>
        <p:txBody>
          <a:bodyPr>
            <a:normAutofit/>
          </a:bodyPr>
          <a:lstStyle/>
          <a:p>
            <a:r>
              <a:rPr lang="es-AR" dirty="0" smtClean="0"/>
              <a:t>Naturalización  frente al embarazo adolescente. </a:t>
            </a:r>
            <a:br>
              <a:rPr lang="es-AR" dirty="0" smtClean="0"/>
            </a:br>
            <a:endParaRPr lang="es-AR" dirty="0" smtClean="0"/>
          </a:p>
          <a:p>
            <a:r>
              <a:rPr lang="es-AR" dirty="0" smtClean="0"/>
              <a:t>Vinculación entre los conceptos de maternidad y feminidad. </a:t>
            </a:r>
            <a:br>
              <a:rPr lang="es-AR" dirty="0" smtClean="0"/>
            </a:br>
            <a:endParaRPr lang="es-AR" dirty="0" smtClean="0"/>
          </a:p>
          <a:p>
            <a:r>
              <a:rPr lang="es-AR" dirty="0" smtClean="0"/>
              <a:t>Peso del rol materno para las familias (marcado énfasis en las figuras femeninas en la crianza de los hijos y en sostenimiento de la familia.)</a:t>
            </a:r>
            <a:br>
              <a:rPr lang="es-AR" dirty="0" smtClean="0"/>
            </a:br>
            <a:endParaRPr lang="es-AR" dirty="0" smtClean="0"/>
          </a:p>
          <a:p>
            <a:r>
              <a:rPr lang="es-AR" dirty="0" smtClean="0"/>
              <a:t>Ideas y conceptos que refieren a la interrupción del embarazo. </a:t>
            </a:r>
          </a:p>
          <a:p>
            <a:endParaRPr lang="es-ES" dirty="0" smtClean="0"/>
          </a:p>
          <a:p>
            <a:pPr algn="just"/>
            <a:endParaRPr lang="es-AR" dirty="0" smtClean="0"/>
          </a:p>
          <a:p>
            <a:pPr algn="just"/>
            <a:endParaRPr lang="es-AR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 fontScale="92500" lnSpcReduction="10000"/>
          </a:bodyPr>
          <a:lstStyle/>
          <a:p>
            <a:r>
              <a:rPr lang="es-AR" sz="2600" dirty="0" smtClean="0"/>
              <a:t>Representación Social del Aborto:</a:t>
            </a:r>
          </a:p>
          <a:p>
            <a:pPr lvl="1"/>
            <a:r>
              <a:rPr lang="es-AR" sz="2600" dirty="0" smtClean="0"/>
              <a:t>Actitud : afecto negativo, desfavorable.  </a:t>
            </a:r>
            <a:endParaRPr lang="es-ES" sz="2600" dirty="0" smtClean="0"/>
          </a:p>
          <a:p>
            <a:pPr lvl="1"/>
            <a:r>
              <a:rPr lang="es-AR" sz="2600" dirty="0" smtClean="0"/>
              <a:t>Calidad de la información:  estereotipada y cargada de prejuicios </a:t>
            </a:r>
            <a:r>
              <a:rPr lang="es-AR" sz="2600" dirty="0" smtClean="0">
                <a:sym typeface="Wingdings" pitchFamily="2" charset="2"/>
              </a:rPr>
              <a:t> religiosos y legales</a:t>
            </a:r>
            <a:endParaRPr lang="es-ES" sz="2600" dirty="0" smtClean="0"/>
          </a:p>
          <a:p>
            <a:pPr lvl="1"/>
            <a:r>
              <a:rPr lang="es-AR" sz="2600" dirty="0" smtClean="0"/>
              <a:t>Campo de la representación:  núcleo figurativo (muerte, delito y sanción social)</a:t>
            </a:r>
            <a:br>
              <a:rPr lang="es-AR" sz="2600" dirty="0" smtClean="0"/>
            </a:br>
            <a:endParaRPr lang="es-ES" sz="2600" dirty="0" smtClean="0"/>
          </a:p>
          <a:p>
            <a:r>
              <a:rPr lang="es-AR" sz="2600" dirty="0" smtClean="0"/>
              <a:t>Aspecto económico: dinero y situación social como una variable mas.  No hay referencia a las diferencias en las condiciones de acceso y realización. </a:t>
            </a:r>
            <a:br>
              <a:rPr lang="es-AR" sz="2600" dirty="0" smtClean="0"/>
            </a:br>
            <a:endParaRPr lang="es-AR" sz="2600" dirty="0" smtClean="0"/>
          </a:p>
          <a:p>
            <a:r>
              <a:rPr lang="es-AR" sz="2600" dirty="0" smtClean="0"/>
              <a:t>Desinformación en cuanto a la situación legal del aborto. </a:t>
            </a:r>
            <a:br>
              <a:rPr lang="es-AR" sz="2600" dirty="0" smtClean="0"/>
            </a:br>
            <a:endParaRPr lang="es-AR" sz="2600" dirty="0" smtClean="0"/>
          </a:p>
          <a:p>
            <a:r>
              <a:rPr lang="es-AR" sz="2600" dirty="0" smtClean="0"/>
              <a:t> Reflexión sobre la adolescencia. </a:t>
            </a:r>
            <a:endParaRPr lang="es-ES" sz="26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2673" y="620688"/>
            <a:ext cx="7467600" cy="368280"/>
          </a:xfrm>
        </p:spPr>
        <p:txBody>
          <a:bodyPr>
            <a:noAutofit/>
          </a:bodyPr>
          <a:lstStyle/>
          <a:p>
            <a:pPr algn="ctr"/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Propuesta  a la Comunidad</a:t>
            </a:r>
            <a:endParaRPr lang="es-E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82673" y="1627467"/>
            <a:ext cx="7467600" cy="5214974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s-AR" sz="2800" dirty="0" smtClean="0"/>
              <a:t>F</a:t>
            </a:r>
            <a:r>
              <a:rPr lang="es-AR" dirty="0" smtClean="0"/>
              <a:t>ormación de un </a:t>
            </a:r>
            <a:r>
              <a:rPr lang="es-AR" b="1" dirty="0" smtClean="0"/>
              <a:t>ESPACIO CREATIVO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endParaRPr lang="es-AR" dirty="0" smtClean="0"/>
          </a:p>
          <a:p>
            <a:pPr>
              <a:buFont typeface="Courier New" pitchFamily="49" charset="0"/>
              <a:buChar char="o"/>
            </a:pPr>
            <a:r>
              <a:rPr lang="es-AR" dirty="0" smtClean="0"/>
              <a:t>Expresión corporal,  teatro y  técnicas grupales (vivenciales, de comunicación, de formación de grupos, etc.)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endParaRPr lang="es-AR" dirty="0" smtClean="0"/>
          </a:p>
          <a:p>
            <a:pPr>
              <a:buFont typeface="Courier New" pitchFamily="49" charset="0"/>
              <a:buChar char="o"/>
            </a:pPr>
            <a:r>
              <a:rPr lang="es-AR" dirty="0" smtClean="0"/>
              <a:t>Posicionamiento en nuevos roles y lugares.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Título"/>
          <p:cNvSpPr>
            <a:spLocks noGrp="1"/>
          </p:cNvSpPr>
          <p:nvPr>
            <p:ph type="title"/>
          </p:nvPr>
        </p:nvSpPr>
        <p:spPr>
          <a:xfrm>
            <a:off x="539552" y="908720"/>
            <a:ext cx="7467600" cy="654032"/>
          </a:xfrm>
        </p:spPr>
        <p:txBody>
          <a:bodyPr>
            <a:normAutofit fontScale="90000"/>
          </a:bodyPr>
          <a:lstStyle/>
          <a:p>
            <a:pPr lvl="0"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 Arroyos: Contexto de Investigación</a:t>
            </a:r>
            <a:endParaRPr lang="es-ES" b="1" dirty="0"/>
          </a:p>
        </p:txBody>
      </p:sp>
      <p:sp>
        <p:nvSpPr>
          <p:cNvPr id="14" name="13 Marcador de contenido"/>
          <p:cNvSpPr>
            <a:spLocks noGrp="1"/>
          </p:cNvSpPr>
          <p:nvPr>
            <p:ph sz="quarter" idx="1"/>
          </p:nvPr>
        </p:nvSpPr>
        <p:spPr>
          <a:xfrm>
            <a:off x="1115616" y="2060848"/>
            <a:ext cx="7467600" cy="5643602"/>
          </a:xfrm>
        </p:spPr>
        <p:txBody>
          <a:bodyPr>
            <a:normAutofit/>
          </a:bodyPr>
          <a:lstStyle/>
          <a:p>
            <a:pPr lvl="0"/>
            <a:r>
              <a:rPr lang="es-ES" dirty="0" smtClean="0"/>
              <a:t>Ciudad agrícola-ganadera de 46.000 habitantes.</a:t>
            </a:r>
            <a:br>
              <a:rPr lang="es-ES" dirty="0" smtClean="0"/>
            </a:br>
            <a:endParaRPr lang="es-ES" dirty="0" smtClean="0"/>
          </a:p>
          <a:p>
            <a:pPr lvl="0"/>
            <a:r>
              <a:rPr lang="es-ES" dirty="0" smtClean="0"/>
              <a:t>Cuenta con un Hospital, 9 CAPS y 2 CIC</a:t>
            </a:r>
            <a:br>
              <a:rPr lang="es-ES" dirty="0" smtClean="0"/>
            </a:br>
            <a:endParaRPr lang="es-ES" dirty="0" smtClean="0"/>
          </a:p>
          <a:p>
            <a:pPr lvl="0"/>
            <a:r>
              <a:rPr lang="es-ES" dirty="0" smtClean="0"/>
              <a:t>Gutiérrez (2011) comprobó que el 30% de los partos ocurridos en TRES ARROYOS son de mamás menores de 19 (años)</a:t>
            </a:r>
            <a:br>
              <a:rPr lang="es-ES" dirty="0" smtClean="0"/>
            </a:br>
            <a:endParaRPr lang="es-ES" dirty="0" smtClean="0"/>
          </a:p>
          <a:p>
            <a:pPr lvl="0"/>
            <a:r>
              <a:rPr lang="es-ES" dirty="0" smtClean="0"/>
              <a:t>Programa Municipal “Mamás adolescentes: una ciudadanía en construcción”</a:t>
            </a:r>
          </a:p>
          <a:p>
            <a:endParaRPr lang="es-ES" sz="2200" dirty="0" smtClean="0"/>
          </a:p>
          <a:p>
            <a:endParaRPr lang="es-E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39552" y="836712"/>
            <a:ext cx="7467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Teoría de las Representaciones Sociales</a:t>
            </a:r>
            <a:endPara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899592" y="2132856"/>
            <a:ext cx="7344816" cy="4214842"/>
          </a:xfrm>
        </p:spPr>
        <p:txBody>
          <a:bodyPr>
            <a:noAutofit/>
          </a:bodyPr>
          <a:lstStyle/>
          <a:p>
            <a:r>
              <a:rPr lang="es-AR" dirty="0" smtClean="0"/>
              <a:t>Fue esbozada por MOSCOVICI  (1961)</a:t>
            </a:r>
          </a:p>
          <a:p>
            <a:endParaRPr lang="es-AR" dirty="0" smtClean="0"/>
          </a:p>
          <a:p>
            <a:r>
              <a:rPr lang="es-ES" i="1" dirty="0" smtClean="0"/>
              <a:t>Modalidad particular del conocimiento</a:t>
            </a:r>
          </a:p>
          <a:p>
            <a:endParaRPr lang="es-ES" dirty="0" smtClean="0"/>
          </a:p>
          <a:p>
            <a:r>
              <a:rPr lang="es-AR" dirty="0" smtClean="0"/>
              <a:t>3 líneas de investigación : la escuela clásica (</a:t>
            </a:r>
            <a:r>
              <a:rPr lang="es-AR" dirty="0" err="1" smtClean="0"/>
              <a:t>Jodelet</a:t>
            </a:r>
            <a:r>
              <a:rPr lang="es-AR" dirty="0" smtClean="0"/>
              <a:t>) la escuela de </a:t>
            </a:r>
            <a:r>
              <a:rPr lang="es-AR" dirty="0" err="1" smtClean="0"/>
              <a:t>Aix</a:t>
            </a:r>
            <a:r>
              <a:rPr lang="es-AR" dirty="0" smtClean="0"/>
              <a:t>-en-</a:t>
            </a:r>
            <a:r>
              <a:rPr lang="es-AR" dirty="0" err="1" smtClean="0"/>
              <a:t>Provence</a:t>
            </a:r>
            <a:r>
              <a:rPr lang="es-AR" dirty="0" smtClean="0"/>
              <a:t> (</a:t>
            </a:r>
            <a:r>
              <a:rPr lang="es-AR" dirty="0" err="1" smtClean="0"/>
              <a:t>Abric</a:t>
            </a:r>
            <a:r>
              <a:rPr lang="es-AR" dirty="0" smtClean="0"/>
              <a:t>) y la escuela de Ginebra (</a:t>
            </a:r>
            <a:r>
              <a:rPr lang="es-AR" dirty="0" err="1" smtClean="0"/>
              <a:t>Doise</a:t>
            </a:r>
            <a:r>
              <a:rPr lang="es-AR" dirty="0" smtClean="0"/>
              <a:t> )</a:t>
            </a:r>
            <a:r>
              <a:rPr lang="es-AR" sz="2800" dirty="0" smtClean="0"/>
              <a:t/>
            </a:r>
            <a:br>
              <a:rPr lang="es-AR" sz="2800" dirty="0" smtClean="0"/>
            </a:br>
            <a:endParaRPr lang="es-ES" sz="2800" dirty="0" smtClean="0"/>
          </a:p>
          <a:p>
            <a:endParaRPr lang="es-ES" sz="1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1043608" y="1052736"/>
            <a:ext cx="7886712" cy="500066"/>
          </a:xfrm>
        </p:spPr>
        <p:txBody>
          <a:bodyPr>
            <a:noAutofit/>
          </a:bodyPr>
          <a:lstStyle/>
          <a:p>
            <a:pPr algn="ctr"/>
            <a:r>
              <a:rPr lang="es-ES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Teoría de las Representaciones Sociales</a:t>
            </a:r>
            <a:endParaRPr lang="es-ES" sz="3600" dirty="0"/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2483768" y="1916832"/>
            <a:ext cx="7000892" cy="5517690"/>
          </a:xfrm>
        </p:spPr>
        <p:txBody>
          <a:bodyPr>
            <a:noAutofit/>
          </a:bodyPr>
          <a:lstStyle/>
          <a:p>
            <a:pPr algn="just"/>
            <a:r>
              <a:rPr lang="es-AR" sz="2400" dirty="0" smtClean="0"/>
              <a:t>Procesos de construcción de la RRSS:</a:t>
            </a:r>
            <a:endParaRPr lang="es-ES" sz="2400" dirty="0" smtClean="0"/>
          </a:p>
          <a:p>
            <a:pPr>
              <a:buFont typeface="Wingdings" pitchFamily="2" charset="2"/>
              <a:buChar char="v"/>
            </a:pPr>
            <a:r>
              <a:rPr lang="es-AR" sz="2400" b="0" dirty="0" smtClean="0"/>
              <a:t> La objetivación</a:t>
            </a:r>
          </a:p>
          <a:p>
            <a:pPr>
              <a:buFont typeface="Wingdings" pitchFamily="2" charset="2"/>
              <a:buChar char="v"/>
            </a:pPr>
            <a:r>
              <a:rPr lang="es-AR" sz="2400" b="0" dirty="0" smtClean="0"/>
              <a:t> El anclaje</a:t>
            </a:r>
            <a:br>
              <a:rPr lang="es-AR" sz="2400" b="0" dirty="0" smtClean="0"/>
            </a:br>
            <a:r>
              <a:rPr lang="es-AR" sz="2400" b="0" dirty="0" smtClean="0"/>
              <a:t/>
            </a:r>
            <a:br>
              <a:rPr lang="es-AR" sz="2400" b="0" dirty="0" smtClean="0"/>
            </a:br>
            <a:endParaRPr lang="es-ES" sz="2400" b="0" dirty="0" smtClean="0"/>
          </a:p>
          <a:p>
            <a:r>
              <a:rPr lang="es-ES" sz="2400" dirty="0" smtClean="0"/>
              <a:t>Dimensiones de la RRSS:</a:t>
            </a:r>
          </a:p>
          <a:p>
            <a:pPr>
              <a:buFont typeface="Wingdings" pitchFamily="2" charset="2"/>
              <a:buChar char="v"/>
            </a:pPr>
            <a:r>
              <a:rPr lang="es-ES" sz="2400" b="0" dirty="0" smtClean="0"/>
              <a:t> La </a:t>
            </a:r>
            <a:r>
              <a:rPr lang="es-AR" sz="2400" b="0" dirty="0" smtClean="0"/>
              <a:t>actitud</a:t>
            </a:r>
          </a:p>
          <a:p>
            <a:pPr>
              <a:buFont typeface="Wingdings" pitchFamily="2" charset="2"/>
              <a:buChar char="v"/>
            </a:pPr>
            <a:r>
              <a:rPr lang="es-AR" sz="2400" b="0" dirty="0" smtClean="0"/>
              <a:t> La información</a:t>
            </a:r>
          </a:p>
          <a:p>
            <a:pPr>
              <a:buFont typeface="Wingdings" pitchFamily="2" charset="2"/>
              <a:buChar char="v"/>
            </a:pPr>
            <a:r>
              <a:rPr lang="es-AR" sz="2400" b="0" dirty="0" smtClean="0"/>
              <a:t> El campo de la representación</a:t>
            </a:r>
            <a:endParaRPr lang="es-E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439718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Aborto</a:t>
            </a:r>
            <a:endPara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228600" y="1124744"/>
            <a:ext cx="7924800" cy="5616720"/>
          </a:xfrm>
        </p:spPr>
        <p:txBody>
          <a:bodyPr>
            <a:normAutofit/>
          </a:bodyPr>
          <a:lstStyle/>
          <a:p>
            <a:pPr algn="just"/>
            <a:r>
              <a:rPr lang="es-ES" sz="1800" b="1" dirty="0" smtClean="0"/>
              <a:t>OMS</a:t>
            </a:r>
            <a:r>
              <a:rPr lang="es-ES" sz="1800" b="1" dirty="0" smtClean="0">
                <a:sym typeface="Wingdings" pitchFamily="2" charset="2"/>
              </a:rPr>
              <a:t> </a:t>
            </a:r>
            <a:r>
              <a:rPr lang="es-ES" sz="1800" dirty="0" smtClean="0">
                <a:sym typeface="Wingdings" pitchFamily="2" charset="2"/>
              </a:rPr>
              <a:t> T</a:t>
            </a:r>
            <a:r>
              <a:rPr lang="es-ES" sz="1800" dirty="0" smtClean="0"/>
              <a:t>oda interrupción de la gestación </a:t>
            </a:r>
            <a:r>
              <a:rPr lang="es-ES" sz="1800" u="sng" dirty="0" smtClean="0"/>
              <a:t>espontánea o natural</a:t>
            </a:r>
            <a:r>
              <a:rPr lang="es-ES" sz="1800" dirty="0" smtClean="0"/>
              <a:t>; </a:t>
            </a:r>
            <a:r>
              <a:rPr lang="es-ES" sz="1800" u="sng" dirty="0" smtClean="0"/>
              <a:t>inducida o provocada </a:t>
            </a:r>
            <a:r>
              <a:rPr lang="es-ES" sz="1800" dirty="0" smtClean="0"/>
              <a:t>de un embarazo antes de la </a:t>
            </a:r>
            <a:r>
              <a:rPr lang="es-ES" sz="1800" u="sng" dirty="0" smtClean="0"/>
              <a:t>vigésima semana </a:t>
            </a:r>
            <a:r>
              <a:rPr lang="es-ES" sz="1800" dirty="0" smtClean="0"/>
              <a:t>de gestación, con un peso </a:t>
            </a:r>
            <a:r>
              <a:rPr lang="es-ES" sz="1800" u="sng" dirty="0" smtClean="0"/>
              <a:t>menor de 500grs </a:t>
            </a:r>
            <a:r>
              <a:rPr lang="es-ES" sz="1800" dirty="0" smtClean="0"/>
              <a:t>y </a:t>
            </a:r>
            <a:r>
              <a:rPr lang="es-ES" sz="1800" u="sng" dirty="0" smtClean="0"/>
              <a:t>no viable</a:t>
            </a:r>
            <a:r>
              <a:rPr lang="es-ES" sz="1800" b="1" u="sng" dirty="0" smtClean="0">
                <a:sym typeface="Wingdings" pitchFamily="2" charset="2"/>
              </a:rPr>
              <a:t> </a:t>
            </a:r>
            <a:r>
              <a:rPr lang="es-ES" sz="1800" dirty="0" smtClean="0">
                <a:sym typeface="Wingdings" pitchFamily="2" charset="2"/>
              </a:rPr>
              <a:t>.</a:t>
            </a:r>
          </a:p>
          <a:p>
            <a:pPr algn="just"/>
            <a:endParaRPr lang="es-ES" sz="1800" dirty="0" smtClean="0">
              <a:sym typeface="Wingdings" pitchFamily="2" charset="2"/>
            </a:endParaRPr>
          </a:p>
          <a:p>
            <a:pPr algn="just"/>
            <a:r>
              <a:rPr lang="es-AR" sz="1800" b="1" dirty="0" smtClean="0"/>
              <a:t>Código Penal  </a:t>
            </a:r>
            <a:r>
              <a:rPr lang="es-AR" sz="1800" dirty="0" smtClean="0"/>
              <a:t>(art. 86)</a:t>
            </a:r>
          </a:p>
          <a:p>
            <a:pPr marL="0" indent="0" algn="just">
              <a:buNone/>
            </a:pPr>
            <a:endParaRPr lang="es-ES" sz="1800" dirty="0" smtClean="0"/>
          </a:p>
          <a:p>
            <a:pPr algn="just"/>
            <a:r>
              <a:rPr lang="es-AR" sz="1800" b="1" dirty="0" smtClean="0"/>
              <a:t>Fallo de la Corte Suprema </a:t>
            </a:r>
            <a:r>
              <a:rPr lang="es-AR" sz="1800" dirty="0" smtClean="0"/>
              <a:t>(2012)</a:t>
            </a:r>
          </a:p>
          <a:p>
            <a:pPr marL="0" indent="0" algn="just">
              <a:buNone/>
            </a:pPr>
            <a:endParaRPr lang="es-ES" sz="1800" dirty="0" smtClean="0"/>
          </a:p>
          <a:p>
            <a:pPr algn="just"/>
            <a:r>
              <a:rPr lang="es-AR" sz="1800" b="1" dirty="0" smtClean="0"/>
              <a:t>Código Civil </a:t>
            </a:r>
            <a:r>
              <a:rPr lang="es-AR" sz="1800" dirty="0" smtClean="0">
                <a:sym typeface="Wingdings" pitchFamily="2" charset="2"/>
              </a:rPr>
              <a:t>(</a:t>
            </a:r>
            <a:r>
              <a:rPr lang="es-AR" sz="1800" dirty="0" smtClean="0"/>
              <a:t>art. 70)</a:t>
            </a:r>
          </a:p>
          <a:p>
            <a:pPr algn="just"/>
            <a:endParaRPr lang="es-AR" sz="1800" dirty="0" smtClean="0"/>
          </a:p>
          <a:p>
            <a:pPr algn="just"/>
            <a:r>
              <a:rPr lang="es-AR" sz="1800" b="1" dirty="0" smtClean="0"/>
              <a:t>Pacto de San José de Costa Rica</a:t>
            </a:r>
          </a:p>
          <a:p>
            <a:pPr marL="0" indent="0" algn="just">
              <a:buNone/>
            </a:pPr>
            <a:endParaRPr lang="es-AR" sz="1800" b="1" dirty="0" smtClean="0"/>
          </a:p>
          <a:p>
            <a:pPr algn="just"/>
            <a:r>
              <a:rPr lang="es-AR" sz="1800" b="1" dirty="0" smtClean="0"/>
              <a:t>Convención </a:t>
            </a:r>
            <a:r>
              <a:rPr lang="es-AR" sz="1800" b="1" dirty="0" err="1" smtClean="0"/>
              <a:t>Int</a:t>
            </a:r>
            <a:r>
              <a:rPr lang="es-AR" sz="1800" b="1" dirty="0" smtClean="0"/>
              <a:t>. de los DD del Niño </a:t>
            </a:r>
          </a:p>
          <a:p>
            <a:pPr marL="0" indent="0" algn="just">
              <a:buNone/>
            </a:pPr>
            <a:endParaRPr lang="es-ES" sz="1800" b="1" dirty="0" smtClean="0"/>
          </a:p>
          <a:p>
            <a:pPr algn="just"/>
            <a:r>
              <a:rPr lang="es-AR" sz="1800" b="1" dirty="0" smtClean="0"/>
              <a:t>Derecho al Aborto Legal, Seguro y Gratuito </a:t>
            </a:r>
            <a:r>
              <a:rPr lang="es-AR" sz="1800" dirty="0" smtClean="0"/>
              <a:t>(2012)</a:t>
            </a:r>
            <a:endParaRPr lang="es-ES" sz="1800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2285984" y="214290"/>
            <a:ext cx="6172200" cy="500066"/>
          </a:xfrm>
        </p:spPr>
        <p:txBody>
          <a:bodyPr>
            <a:noAutofit/>
          </a:bodyPr>
          <a:lstStyle/>
          <a:p>
            <a:pPr algn="ctr"/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Adolescencia </a:t>
            </a:r>
            <a:endParaRPr lang="es-ES" sz="3600" dirty="0"/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2500884" y="980728"/>
            <a:ext cx="5742400" cy="5660566"/>
          </a:xfrm>
        </p:spPr>
        <p:txBody>
          <a:bodyPr>
            <a:normAutofit/>
          </a:bodyPr>
          <a:lstStyle/>
          <a:p>
            <a:r>
              <a:rPr lang="es-AR" sz="2400" dirty="0" smtClean="0"/>
              <a:t>OMS</a:t>
            </a:r>
            <a:r>
              <a:rPr lang="es-AR" sz="2400" dirty="0" smtClean="0">
                <a:sym typeface="Wingdings" pitchFamily="2" charset="2"/>
              </a:rPr>
              <a:t> </a:t>
            </a:r>
            <a:r>
              <a:rPr lang="es-AR" sz="2400" b="0" dirty="0" smtClean="0"/>
              <a:t>10 y 19 años. Cambios físicos, estructurales y anatómicos, y psicológicos y de la personalidad. </a:t>
            </a:r>
            <a:br>
              <a:rPr lang="es-AR" sz="2400" b="0" dirty="0" smtClean="0"/>
            </a:br>
            <a:endParaRPr lang="es-ES" sz="2400" b="0" dirty="0" smtClean="0"/>
          </a:p>
          <a:p>
            <a:r>
              <a:rPr lang="es-AR" sz="2400" dirty="0" err="1" smtClean="0"/>
              <a:t>Vigotsky</a:t>
            </a:r>
            <a:r>
              <a:rPr lang="es-AR" sz="2400" dirty="0" smtClean="0"/>
              <a:t> </a:t>
            </a:r>
            <a:r>
              <a:rPr lang="es-AR" sz="2400" b="0" dirty="0" smtClean="0"/>
              <a:t>(1987) Proceso ininterrumpido de </a:t>
            </a:r>
            <a:r>
              <a:rPr lang="es-AR" sz="2400" b="0" dirty="0" err="1" smtClean="0"/>
              <a:t>automovimiento</a:t>
            </a:r>
            <a:r>
              <a:rPr lang="es-AR" sz="2400" b="0" dirty="0" smtClean="0"/>
              <a:t/>
            </a:r>
            <a:br>
              <a:rPr lang="es-AR" sz="2400" b="0" dirty="0" smtClean="0"/>
            </a:br>
            <a:endParaRPr lang="es-ES" sz="2400" b="0" dirty="0" smtClean="0"/>
          </a:p>
          <a:p>
            <a:r>
              <a:rPr lang="es-AR" sz="2400" dirty="0" smtClean="0"/>
              <a:t>Principales características  </a:t>
            </a:r>
            <a:r>
              <a:rPr lang="es-AR" sz="2400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AR" sz="2400" b="0" dirty="0" smtClean="0"/>
              <a:t> Exogamia</a:t>
            </a:r>
          </a:p>
          <a:p>
            <a:pPr>
              <a:buFont typeface="Arial" pitchFamily="34" charset="0"/>
              <a:buChar char="•"/>
            </a:pPr>
            <a:r>
              <a:rPr lang="es-AR" sz="2400" b="0" dirty="0" smtClean="0"/>
              <a:t>Conformación de grupos </a:t>
            </a:r>
          </a:p>
          <a:p>
            <a:pPr>
              <a:buFont typeface="Arial" pitchFamily="34" charset="0"/>
              <a:buChar char="•"/>
            </a:pPr>
            <a:r>
              <a:rPr lang="es-AR" sz="2400" b="0" dirty="0" smtClean="0"/>
              <a:t>Sentido de pertenencia</a:t>
            </a:r>
            <a:endParaRPr lang="es-ES" sz="2400" b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2294056" y="404664"/>
            <a:ext cx="6172200" cy="500066"/>
          </a:xfrm>
        </p:spPr>
        <p:txBody>
          <a:bodyPr>
            <a:noAutofit/>
          </a:bodyPr>
          <a:lstStyle/>
          <a:p>
            <a:pPr algn="ctr"/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Género</a:t>
            </a:r>
            <a:endParaRPr lang="es-ES" sz="3600" dirty="0"/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2411760" y="1556792"/>
            <a:ext cx="6429404" cy="5500726"/>
          </a:xfrm>
        </p:spPr>
        <p:txBody>
          <a:bodyPr/>
          <a:lstStyle/>
          <a:p>
            <a:r>
              <a:rPr lang="es-AR" sz="2400" dirty="0" smtClean="0"/>
              <a:t>OMS </a:t>
            </a:r>
            <a:r>
              <a:rPr lang="es-AR" sz="2400" dirty="0" smtClean="0">
                <a:sym typeface="Wingdings" pitchFamily="2" charset="2"/>
              </a:rPr>
              <a:t> </a:t>
            </a:r>
            <a:r>
              <a:rPr lang="es-AR" sz="2400" i="1" dirty="0" smtClean="0"/>
              <a:t>“</a:t>
            </a:r>
            <a:r>
              <a:rPr lang="es-AR" sz="2400" b="0" i="1" dirty="0" smtClean="0"/>
              <a:t>Género” se refiere a los roles socialmente construidos, los comportamientos, actividades y atributos que una sociedad dada, considera apropiados para los hombres y las mujeres. </a:t>
            </a:r>
            <a:br>
              <a:rPr lang="es-AR" sz="2400" b="0" i="1" dirty="0" smtClean="0"/>
            </a:br>
            <a:endParaRPr lang="es-ES" sz="2400" b="0" dirty="0" smtClean="0"/>
          </a:p>
          <a:p>
            <a:pPr>
              <a:buFontTx/>
              <a:buChar char="-"/>
            </a:pPr>
            <a:r>
              <a:rPr lang="es-ES" sz="2400" b="0" dirty="0" smtClean="0"/>
              <a:t>Características del rol femenino</a:t>
            </a:r>
            <a:br>
              <a:rPr lang="es-ES" sz="2400" b="0" dirty="0" smtClean="0"/>
            </a:br>
            <a:endParaRPr lang="es-ES" sz="2400" b="0" dirty="0" smtClean="0"/>
          </a:p>
          <a:p>
            <a:pPr>
              <a:buFontTx/>
              <a:buChar char="-"/>
            </a:pPr>
            <a:r>
              <a:rPr lang="es-AR" sz="2400" b="0" dirty="0" smtClean="0"/>
              <a:t>Rol femenino y maternidad</a:t>
            </a:r>
            <a:endParaRPr lang="es-ES" sz="2400" b="0" dirty="0" smtClean="0"/>
          </a:p>
          <a:p>
            <a:pPr algn="just">
              <a:buFontTx/>
              <a:buChar char="-"/>
            </a:pPr>
            <a:endParaRPr lang="es-ES" b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368280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 Cualitativa</a:t>
            </a:r>
            <a:endPara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831034"/>
          </a:xfrm>
        </p:spPr>
        <p:txBody>
          <a:bodyPr>
            <a:normAutofit/>
          </a:bodyPr>
          <a:lstStyle/>
          <a:p>
            <a:r>
              <a:rPr lang="es-AR" sz="2200" b="1" dirty="0" smtClean="0"/>
              <a:t>Taylor y </a:t>
            </a:r>
            <a:r>
              <a:rPr lang="es-AR" sz="2200" b="1" dirty="0" err="1" smtClean="0"/>
              <a:t>Bogdan</a:t>
            </a:r>
            <a:r>
              <a:rPr lang="es-AR" sz="2200" b="1" dirty="0" smtClean="0"/>
              <a:t> </a:t>
            </a:r>
            <a:r>
              <a:rPr lang="es-AR" sz="2200" dirty="0" smtClean="0"/>
              <a:t>(1987)</a:t>
            </a:r>
            <a:endParaRPr lang="es-ES" sz="2200" dirty="0" smtClean="0"/>
          </a:p>
          <a:p>
            <a:r>
              <a:rPr lang="es-AR" sz="2200" dirty="0" smtClean="0"/>
              <a:t>Discurso a la luz del sujeto que lo enuncia</a:t>
            </a:r>
            <a:endParaRPr lang="es-ES" sz="2200" dirty="0" smtClean="0"/>
          </a:p>
          <a:p>
            <a:r>
              <a:rPr lang="es-AR" sz="2200" dirty="0" smtClean="0"/>
              <a:t>Diseño descriptivo y exploratorio</a:t>
            </a:r>
            <a:endParaRPr lang="es-ES" sz="2200" dirty="0" smtClean="0"/>
          </a:p>
          <a:p>
            <a:r>
              <a:rPr lang="es-AR" sz="2200" dirty="0" smtClean="0"/>
              <a:t>Criterio de saturación de datos </a:t>
            </a:r>
            <a:r>
              <a:rPr lang="es-AR" sz="2200" dirty="0" smtClean="0">
                <a:sym typeface="Wingdings" pitchFamily="2" charset="2"/>
              </a:rPr>
              <a:t> </a:t>
            </a:r>
            <a:r>
              <a:rPr lang="es-AR" sz="2200" dirty="0" err="1" smtClean="0"/>
              <a:t>Glaser</a:t>
            </a:r>
            <a:r>
              <a:rPr lang="es-AR" sz="2200" dirty="0" smtClean="0"/>
              <a:t> y </a:t>
            </a:r>
            <a:r>
              <a:rPr lang="es-AR" sz="2200" dirty="0" err="1" smtClean="0"/>
              <a:t>Straus</a:t>
            </a:r>
            <a:r>
              <a:rPr lang="es-AR" sz="2200" dirty="0" smtClean="0"/>
              <a:t> (1967)</a:t>
            </a:r>
          </a:p>
          <a:p>
            <a:r>
              <a:rPr lang="es-AR" sz="2200" dirty="0" smtClean="0"/>
              <a:t>Muestreo teórico </a:t>
            </a:r>
            <a:r>
              <a:rPr lang="es-AR" sz="2200" dirty="0" smtClean="0">
                <a:sym typeface="Wingdings" pitchFamily="2" charset="2"/>
              </a:rPr>
              <a:t>  </a:t>
            </a:r>
          </a:p>
          <a:p>
            <a:pPr lvl="2"/>
            <a:r>
              <a:rPr lang="es-AR" sz="2200" dirty="0" smtClean="0">
                <a:sym typeface="Wingdings" pitchFamily="2" charset="2"/>
              </a:rPr>
              <a:t>5 mujeres </a:t>
            </a:r>
          </a:p>
          <a:p>
            <a:pPr lvl="2"/>
            <a:r>
              <a:rPr lang="es-AR" sz="2200" dirty="0" smtClean="0">
                <a:sym typeface="Wingdings" pitchFamily="2" charset="2"/>
              </a:rPr>
              <a:t>Entre 14 y 20 años</a:t>
            </a:r>
          </a:p>
          <a:p>
            <a:pPr lvl="2"/>
            <a:r>
              <a:rPr lang="es-AR" sz="2200" dirty="0" smtClean="0">
                <a:sym typeface="Wingdings" pitchFamily="2" charset="2"/>
              </a:rPr>
              <a:t>Programa comunitario “Mamás adolescentes”</a:t>
            </a:r>
          </a:p>
          <a:p>
            <a:pPr lvl="2"/>
            <a:r>
              <a:rPr lang="es-AR" sz="2200" dirty="0" smtClean="0">
                <a:sym typeface="Wingdings" pitchFamily="2" charset="2"/>
              </a:rPr>
              <a:t>Embarazadas o con hijos menores a 2 años</a:t>
            </a:r>
          </a:p>
          <a:p>
            <a:r>
              <a:rPr lang="es-AR" sz="2200" dirty="0" smtClean="0"/>
              <a:t>Recolección de los datos </a:t>
            </a:r>
            <a:r>
              <a:rPr lang="es-AR" sz="2200" dirty="0" smtClean="0">
                <a:sym typeface="Wingdings" pitchFamily="2" charset="2"/>
              </a:rPr>
              <a:t> </a:t>
            </a:r>
            <a:r>
              <a:rPr lang="es-AR" sz="2200" dirty="0" smtClean="0"/>
              <a:t>entrevistas </a:t>
            </a:r>
            <a:r>
              <a:rPr lang="es-AR" sz="2200" dirty="0" err="1" smtClean="0"/>
              <a:t>semidirigidas</a:t>
            </a:r>
            <a:endParaRPr lang="es-AR" sz="2200" dirty="0" smtClean="0"/>
          </a:p>
          <a:p>
            <a:pPr lvl="1"/>
            <a:r>
              <a:rPr lang="es-AR" sz="2200" dirty="0" smtClean="0"/>
              <a:t>Construcción del cuestionario: entrevistas a profesionales</a:t>
            </a:r>
            <a:endParaRPr lang="es-ES" sz="2200" dirty="0" smtClean="0"/>
          </a:p>
          <a:p>
            <a:pPr lvl="1">
              <a:buNone/>
            </a:pPr>
            <a:endParaRPr lang="es-ES" sz="25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Construcción del Cuestionario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457200" y="1063217"/>
            <a:ext cx="7467600" cy="4643470"/>
          </a:xfrm>
        </p:spPr>
        <p:txBody>
          <a:bodyPr>
            <a:normAutofit/>
          </a:bodyPr>
          <a:lstStyle/>
          <a:p>
            <a:pPr algn="just"/>
            <a:r>
              <a:rPr lang="es-AR" sz="2000" dirty="0" smtClean="0"/>
              <a:t>1) Posibles causas del embarazo. </a:t>
            </a:r>
          </a:p>
          <a:p>
            <a:pPr algn="just"/>
            <a:r>
              <a:rPr lang="es-AR" sz="2000" dirty="0" smtClean="0"/>
              <a:t>2) Reacción frente al embarazo.  </a:t>
            </a:r>
            <a:endParaRPr lang="es-ES" sz="2000" dirty="0" smtClean="0"/>
          </a:p>
          <a:p>
            <a:pPr algn="just"/>
            <a:r>
              <a:rPr lang="es-AR" sz="2000" dirty="0" smtClean="0"/>
              <a:t>3) Reacción de los otros. </a:t>
            </a:r>
          </a:p>
          <a:p>
            <a:pPr algn="just"/>
            <a:r>
              <a:rPr lang="es-AR" sz="2000" dirty="0" smtClean="0"/>
              <a:t>4) Alternativa de abortar.  </a:t>
            </a:r>
            <a:endParaRPr lang="es-ES" sz="2000" dirty="0" smtClean="0"/>
          </a:p>
          <a:p>
            <a:pPr algn="just"/>
            <a:r>
              <a:rPr lang="es-AR" sz="2000" dirty="0" smtClean="0"/>
              <a:t>5) Situación actual. </a:t>
            </a:r>
            <a:endParaRPr lang="es-ES" sz="2000" dirty="0" smtClean="0"/>
          </a:p>
          <a:p>
            <a:pPr algn="just"/>
            <a:r>
              <a:rPr lang="es-AR" sz="2000" dirty="0" smtClean="0"/>
              <a:t>6) Relación con el saber de sus pares.  </a:t>
            </a:r>
          </a:p>
          <a:p>
            <a:pPr algn="just"/>
            <a:r>
              <a:rPr lang="es-AR" sz="2000" dirty="0" smtClean="0"/>
              <a:t>7) Diferencias socio económicas. </a:t>
            </a:r>
            <a:endParaRPr lang="es-ES" sz="2000" dirty="0" smtClean="0"/>
          </a:p>
          <a:p>
            <a:pPr algn="just"/>
            <a:r>
              <a:rPr lang="es-AR" sz="2000" dirty="0" smtClean="0"/>
              <a:t> 8) Situación legal. </a:t>
            </a:r>
            <a:endParaRPr lang="es-ES" sz="2000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385762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Construcción de categorías de análisis</a:t>
            </a:r>
            <a:endParaRPr kumimoji="0" lang="es-ES" sz="28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7200" y="5172100"/>
            <a:ext cx="7467600" cy="111442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Realizadas a partir de las entrevistas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semidirigidas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Agrupan información diversa bajo un denominador común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s-ES" sz="2400" dirty="0" smtClean="0"/>
              <a:t>Se trata de categorías temáticas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433</TotalTime>
  <Words>563</Words>
  <Application>Microsoft Office PowerPoint</Application>
  <PresentationFormat>Presentación en pantalla (4:3)</PresentationFormat>
  <Paragraphs>125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Mirador</vt:lpstr>
      <vt:lpstr>Representación  Social del Aborto  en Mujeres Adolescentes de Sectores Populares de la Ciudad de Tres Arroyos. Informe Final del Trabajo de Investigación correspondiente al Requisito Curricular O.C.S. 143/89</vt:lpstr>
      <vt:lpstr> Tres Arroyos: Contexto de Investigación</vt:lpstr>
      <vt:lpstr>Teoría de las Representaciones Sociales</vt:lpstr>
      <vt:lpstr> Teoría de las Representaciones Sociales</vt:lpstr>
      <vt:lpstr>Aborto</vt:lpstr>
      <vt:lpstr>Adolescencia </vt:lpstr>
      <vt:lpstr>Género</vt:lpstr>
      <vt:lpstr>Metodología Cualitativa</vt:lpstr>
      <vt:lpstr>Construcción del Cuestionario</vt:lpstr>
      <vt:lpstr>Deseo de Ser Madre </vt:lpstr>
      <vt:lpstr>Contextos Familiares</vt:lpstr>
      <vt:lpstr>Contexto Económico</vt:lpstr>
      <vt:lpstr>Consideraciones Finales</vt:lpstr>
      <vt:lpstr>Diapositiva 14</vt:lpstr>
      <vt:lpstr>Propuesta  a la Comunidad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Representación  Social del Aborto en Madres Adolescentes  de Sectores Populares de la Ciudad de Tres Arroyos.</dc:title>
  <dc:creator>Beto Rodriguez</dc:creator>
  <cp:lastModifiedBy>SHADOW LITE SP3</cp:lastModifiedBy>
  <cp:revision>47</cp:revision>
  <dcterms:created xsi:type="dcterms:W3CDTF">2015-04-03T20:08:22Z</dcterms:created>
  <dcterms:modified xsi:type="dcterms:W3CDTF">2015-07-01T18:32:21Z</dcterms:modified>
</cp:coreProperties>
</file>