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Estilo medio 1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9C7853C-536D-4A76-A0AE-DD22124D55A5}" styleName="Estilo temático 1 - Énfasi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F2DE63D5-997A-4646-A377-4702673A728D}" styleName="Estilo claro 2 - Acento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84" autoAdjust="0"/>
  </p:normalViewPr>
  <p:slideViewPr>
    <p:cSldViewPr>
      <p:cViewPr>
        <p:scale>
          <a:sx n="75" d="100"/>
          <a:sy n="75" d="100"/>
        </p:scale>
        <p:origin x="-366" y="-24"/>
      </p:cViewPr>
      <p:guideLst>
        <p:guide orient="horz" pos="2160"/>
        <p:guide pos="2880"/>
      </p:guideLst>
    </p:cSldViewPr>
  </p:slideViewPr>
  <p:outlineViewPr>
    <p:cViewPr>
      <p:scale>
        <a:sx n="33" d="100"/>
        <a:sy n="33" d="100"/>
      </p:scale>
      <p:origin x="30" y="120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0383F1-5B2E-4097-84C7-C7D6DB4C052A}" type="datetimeFigureOut">
              <a:rPr lang="es-AR" smtClean="0"/>
              <a:pPr/>
              <a:t>14/09/2013</a:t>
            </a:fld>
            <a:endParaRPr lang="es-A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B9211C-A2EF-45A5-8FFA-58D7AD314244}" type="slidenum">
              <a:rPr lang="es-AR" smtClean="0"/>
              <a:pPr/>
              <a:t>‹Nº›</a:t>
            </a:fld>
            <a:endParaRPr lang="es-AR"/>
          </a:p>
        </p:txBody>
      </p:sp>
    </p:spTree>
    <p:extLst>
      <p:ext uri="{BB962C8B-B14F-4D97-AF65-F5344CB8AC3E}">
        <p14:creationId xmlns:p14="http://schemas.microsoft.com/office/powerpoint/2010/main" val="1201270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1143000" y="685800"/>
            <a:ext cx="4572000" cy="3429000"/>
          </a:xfrm>
        </p:spPr>
      </p:sp>
      <p:sp>
        <p:nvSpPr>
          <p:cNvPr id="3" name="2 Marcador de notas"/>
          <p:cNvSpPr>
            <a:spLocks noGrp="1"/>
          </p:cNvSpPr>
          <p:nvPr>
            <p:ph type="body" idx="1"/>
          </p:nvPr>
        </p:nvSpPr>
        <p:spPr/>
        <p:txBody>
          <a:bodyPr/>
          <a:lstStyle/>
          <a:p>
            <a:endParaRPr lang="es-AR" dirty="0" smtClean="0"/>
          </a:p>
          <a:p>
            <a:endParaRPr lang="es-AR" dirty="0"/>
          </a:p>
        </p:txBody>
      </p:sp>
      <p:sp>
        <p:nvSpPr>
          <p:cNvPr id="4" name="3 Marcador de número de diapositiva"/>
          <p:cNvSpPr>
            <a:spLocks noGrp="1"/>
          </p:cNvSpPr>
          <p:nvPr>
            <p:ph type="sldNum" sz="quarter" idx="10"/>
          </p:nvPr>
        </p:nvSpPr>
        <p:spPr/>
        <p:txBody>
          <a:bodyPr/>
          <a:lstStyle/>
          <a:p>
            <a:fld id="{BBB9211C-A2EF-45A5-8FFA-58D7AD314244}" type="slidenum">
              <a:rPr lang="es-AR" smtClean="0"/>
              <a:pPr/>
              <a:t>1</a:t>
            </a:fld>
            <a:endParaRPr lang="es-AR"/>
          </a:p>
        </p:txBody>
      </p:sp>
    </p:spTree>
    <p:extLst>
      <p:ext uri="{BB962C8B-B14F-4D97-AF65-F5344CB8AC3E}">
        <p14:creationId xmlns:p14="http://schemas.microsoft.com/office/powerpoint/2010/main" val="3886465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dirty="0"/>
          </a:p>
        </p:txBody>
      </p:sp>
      <p:sp>
        <p:nvSpPr>
          <p:cNvPr id="4" name="3 Marcador de número de diapositiva"/>
          <p:cNvSpPr>
            <a:spLocks noGrp="1"/>
          </p:cNvSpPr>
          <p:nvPr>
            <p:ph type="sldNum" sz="quarter" idx="10"/>
          </p:nvPr>
        </p:nvSpPr>
        <p:spPr/>
        <p:txBody>
          <a:bodyPr/>
          <a:lstStyle/>
          <a:p>
            <a:fld id="{BBB9211C-A2EF-45A5-8FFA-58D7AD314244}" type="slidenum">
              <a:rPr lang="es-AR" smtClean="0"/>
              <a:pPr/>
              <a:t>19</a:t>
            </a:fld>
            <a:endParaRPr lang="es-AR"/>
          </a:p>
        </p:txBody>
      </p:sp>
    </p:spTree>
    <p:extLst>
      <p:ext uri="{BB962C8B-B14F-4D97-AF65-F5344CB8AC3E}">
        <p14:creationId xmlns:p14="http://schemas.microsoft.com/office/powerpoint/2010/main" val="35331111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dirty="0"/>
          </a:p>
        </p:txBody>
      </p:sp>
      <p:sp>
        <p:nvSpPr>
          <p:cNvPr id="4" name="3 Marcador de número de diapositiva"/>
          <p:cNvSpPr>
            <a:spLocks noGrp="1"/>
          </p:cNvSpPr>
          <p:nvPr>
            <p:ph type="sldNum" sz="quarter" idx="10"/>
          </p:nvPr>
        </p:nvSpPr>
        <p:spPr/>
        <p:txBody>
          <a:bodyPr/>
          <a:lstStyle/>
          <a:p>
            <a:fld id="{BBB9211C-A2EF-45A5-8FFA-58D7AD314244}" type="slidenum">
              <a:rPr lang="es-AR" smtClean="0"/>
              <a:pPr/>
              <a:t>34</a:t>
            </a:fld>
            <a:endParaRPr lang="es-AR"/>
          </a:p>
        </p:txBody>
      </p:sp>
    </p:spTree>
    <p:extLst>
      <p:ext uri="{BB962C8B-B14F-4D97-AF65-F5344CB8AC3E}">
        <p14:creationId xmlns:p14="http://schemas.microsoft.com/office/powerpoint/2010/main" val="2447529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5" y="5254284"/>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90"/>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8"/>
            <a:ext cx="5791200" cy="365125"/>
          </a:xfrm>
        </p:spPr>
        <p:txBody>
          <a:bodyPr tIns="0" bIns="0" anchor="t"/>
          <a:lstStyle>
            <a:lvl1pPr algn="r">
              <a:defRPr sz="1000"/>
            </a:lvl1pPr>
          </a:lstStyle>
          <a:p>
            <a:fld id="{4EEADD15-2E30-46E8-BC78-3A09FBC38C41}" type="datetimeFigureOut">
              <a:rPr lang="es-AR" smtClean="0"/>
              <a:pPr/>
              <a:t>14/09/2013</a:t>
            </a:fld>
            <a:endParaRPr lang="es-AR"/>
          </a:p>
        </p:txBody>
      </p:sp>
      <p:sp>
        <p:nvSpPr>
          <p:cNvPr id="17" name="16 Marcador de pie de página"/>
          <p:cNvSpPr>
            <a:spLocks noGrp="1"/>
          </p:cNvSpPr>
          <p:nvPr>
            <p:ph type="ftr" sz="quarter" idx="11"/>
          </p:nvPr>
        </p:nvSpPr>
        <p:spPr>
          <a:xfrm>
            <a:off x="1371600" y="5650706"/>
            <a:ext cx="5791200" cy="365125"/>
          </a:xfrm>
        </p:spPr>
        <p:txBody>
          <a:bodyPr tIns="0" bIns="0" anchor="b"/>
          <a:lstStyle>
            <a:lvl1pPr algn="r">
              <a:defRPr sz="1100"/>
            </a:lvl1pPr>
          </a:lstStyle>
          <a:p>
            <a:endParaRPr lang="es-AR"/>
          </a:p>
        </p:txBody>
      </p:sp>
      <p:sp>
        <p:nvSpPr>
          <p:cNvPr id="29" name="28 Marcador de número de diapositiva"/>
          <p:cNvSpPr>
            <a:spLocks noGrp="1"/>
          </p:cNvSpPr>
          <p:nvPr>
            <p:ph type="sldNum" sz="quarter" idx="12"/>
          </p:nvPr>
        </p:nvSpPr>
        <p:spPr>
          <a:xfrm>
            <a:off x="8392247" y="5752309"/>
            <a:ext cx="502920" cy="365125"/>
          </a:xfrm>
        </p:spPr>
        <p:txBody>
          <a:bodyPr anchor="ctr"/>
          <a:lstStyle>
            <a:lvl1pPr algn="ctr">
              <a:defRPr sz="1300">
                <a:solidFill>
                  <a:srgbClr val="FFFFFF"/>
                </a:solidFill>
              </a:defRPr>
            </a:lvl1pPr>
          </a:lstStyle>
          <a:p>
            <a:fld id="{CA970F80-27F2-4189-9F22-F659A984BC9B}" type="slidenum">
              <a:rPr lang="es-AR" smtClean="0"/>
              <a:pPr/>
              <a:t>‹Nº›</a:t>
            </a:fld>
            <a:endParaRPr lang="es-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EEADD15-2E30-46E8-BC78-3A09FBC38C41}" type="datetimeFigureOut">
              <a:rPr lang="es-AR" smtClean="0"/>
              <a:pPr/>
              <a:t>14/09/2013</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CA970F80-27F2-4189-9F22-F659A984BC9B}" type="slidenum">
              <a:rPr lang="es-AR" smtClean="0"/>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EEADD15-2E30-46E8-BC78-3A09FBC38C41}" type="datetimeFigureOut">
              <a:rPr lang="es-AR" smtClean="0"/>
              <a:pPr/>
              <a:t>14/09/2013</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CA970F80-27F2-4189-9F22-F659A984BC9B}" type="slidenum">
              <a:rPr lang="es-AR" smtClean="0"/>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4EEADD15-2E30-46E8-BC78-3A09FBC38C41}" type="datetimeFigureOut">
              <a:rPr lang="es-AR" smtClean="0"/>
              <a:pPr/>
              <a:t>14/09/2013</a:t>
            </a:fld>
            <a:endParaRPr lang="es-AR"/>
          </a:p>
        </p:txBody>
      </p:sp>
      <p:sp>
        <p:nvSpPr>
          <p:cNvPr id="5" name="4 Marcador de pie de página"/>
          <p:cNvSpPr>
            <a:spLocks noGrp="1"/>
          </p:cNvSpPr>
          <p:nvPr>
            <p:ph type="ftr" sz="quarter" idx="11"/>
          </p:nvPr>
        </p:nvSpPr>
        <p:spPr>
          <a:xfrm>
            <a:off x="457200" y="6480971"/>
            <a:ext cx="4260056" cy="300831"/>
          </a:xfrm>
        </p:spPr>
        <p:txBody>
          <a:bodyPr/>
          <a:lstStyle/>
          <a:p>
            <a:endParaRPr lang="es-AR"/>
          </a:p>
        </p:txBody>
      </p:sp>
      <p:sp>
        <p:nvSpPr>
          <p:cNvPr id="6" name="5 Marcador de número de diapositiva"/>
          <p:cNvSpPr>
            <a:spLocks noGrp="1"/>
          </p:cNvSpPr>
          <p:nvPr>
            <p:ph type="sldNum" sz="quarter" idx="12"/>
          </p:nvPr>
        </p:nvSpPr>
        <p:spPr/>
        <p:txBody>
          <a:bodyPr/>
          <a:lstStyle/>
          <a:p>
            <a:fld id="{CA970F80-27F2-4189-9F22-F659A984BC9B}" type="slidenum">
              <a:rPr lang="es-AR" smtClean="0"/>
              <a:pPr/>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8 Triángulo rectángulo"/>
          <p:cNvSpPr/>
          <p:nvPr/>
        </p:nvSpPr>
        <p:spPr>
          <a:xfrm flipV="1">
            <a:off x="7035" y="7036"/>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5" y="309492"/>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4EEADD15-2E30-46E8-BC78-3A09FBC38C41}" type="datetimeFigureOut">
              <a:rPr lang="es-AR" smtClean="0"/>
              <a:pPr/>
              <a:t>14/09/2013</a:t>
            </a:fld>
            <a:endParaRPr lang="es-AR"/>
          </a:p>
        </p:txBody>
      </p:sp>
      <p:sp>
        <p:nvSpPr>
          <p:cNvPr id="5" name="4 Marcador de pie de página"/>
          <p:cNvSpPr>
            <a:spLocks noGrp="1"/>
          </p:cNvSpPr>
          <p:nvPr>
            <p:ph type="ftr" sz="quarter" idx="11"/>
          </p:nvPr>
        </p:nvSpPr>
        <p:spPr>
          <a:xfrm>
            <a:off x="2619376" y="6480971"/>
            <a:ext cx="4260056" cy="300831"/>
          </a:xfrm>
        </p:spPr>
        <p:txBody>
          <a:bodyPr/>
          <a:lstStyle/>
          <a:p>
            <a:endParaRPr lang="es-AR"/>
          </a:p>
        </p:txBody>
      </p:sp>
      <p:sp>
        <p:nvSpPr>
          <p:cNvPr id="6" name="5 Marcador de número de diapositiva"/>
          <p:cNvSpPr>
            <a:spLocks noGrp="1"/>
          </p:cNvSpPr>
          <p:nvPr>
            <p:ph type="sldNum" sz="quarter" idx="12"/>
          </p:nvPr>
        </p:nvSpPr>
        <p:spPr>
          <a:xfrm>
            <a:off x="8451056" y="809624"/>
            <a:ext cx="502920" cy="300831"/>
          </a:xfrm>
        </p:spPr>
        <p:txBody>
          <a:bodyPr/>
          <a:lstStyle/>
          <a:p>
            <a:fld id="{CA970F80-27F2-4189-9F22-F659A984BC9B}" type="slidenum">
              <a:rPr lang="es-AR" smtClean="0"/>
              <a:pPr/>
              <a:t>‹Nº›</a:t>
            </a:fld>
            <a:endParaRPr lang="es-AR"/>
          </a:p>
        </p:txBody>
      </p:sp>
      <p:cxnSp>
        <p:nvCxnSpPr>
          <p:cNvPr id="11" name="10 Conector recto"/>
          <p:cNvCxnSpPr/>
          <p:nvPr/>
        </p:nvCxnSpPr>
        <p:spPr>
          <a:xfrm rot="10800000">
            <a:off x="6468796"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2" y="7034"/>
            <a:ext cx="9136967"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6"/>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9"/>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9"/>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4EEADD15-2E30-46E8-BC78-3A09FBC38C41}" type="datetimeFigureOut">
              <a:rPr lang="es-AR" smtClean="0"/>
              <a:pPr/>
              <a:t>14/09/2013</a:t>
            </a:fld>
            <a:endParaRPr lang="es-AR"/>
          </a:p>
        </p:txBody>
      </p:sp>
      <p:sp>
        <p:nvSpPr>
          <p:cNvPr id="6" name="5 Marcador de pie de página"/>
          <p:cNvSpPr>
            <a:spLocks noGrp="1"/>
          </p:cNvSpPr>
          <p:nvPr>
            <p:ph type="ftr" sz="quarter" idx="11"/>
          </p:nvPr>
        </p:nvSpPr>
        <p:spPr>
          <a:xfrm>
            <a:off x="457200" y="6480969"/>
            <a:ext cx="4260056" cy="301752"/>
          </a:xfrm>
        </p:spPr>
        <p:txBody>
          <a:bodyPr/>
          <a:lstStyle/>
          <a:p>
            <a:endParaRPr lang="es-AR"/>
          </a:p>
        </p:txBody>
      </p:sp>
      <p:sp>
        <p:nvSpPr>
          <p:cNvPr id="7" name="6 Marcador de número de diapositiva"/>
          <p:cNvSpPr>
            <a:spLocks noGrp="1"/>
          </p:cNvSpPr>
          <p:nvPr>
            <p:ph type="sldNum" sz="quarter" idx="12"/>
          </p:nvPr>
        </p:nvSpPr>
        <p:spPr>
          <a:xfrm>
            <a:off x="7589520" y="6480969"/>
            <a:ext cx="502920" cy="301752"/>
          </a:xfrm>
        </p:spPr>
        <p:txBody>
          <a:bodyPr/>
          <a:lstStyle/>
          <a:p>
            <a:fld id="{CA970F80-27F2-4189-9F22-F659A984BC9B}" type="slidenum">
              <a:rPr lang="es-AR" smtClean="0"/>
              <a:pPr/>
              <a:t>‹Nº›</a:t>
            </a:fld>
            <a:endParaRPr lang="es-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248199"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7"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7"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29"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29"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4EEADD15-2E30-46E8-BC78-3A09FBC38C41}" type="datetimeFigureOut">
              <a:rPr lang="es-AR" smtClean="0"/>
              <a:pPr/>
              <a:t>14/09/2013</a:t>
            </a:fld>
            <a:endParaRPr lang="es-AR"/>
          </a:p>
        </p:txBody>
      </p:sp>
      <p:sp>
        <p:nvSpPr>
          <p:cNvPr id="8" name="7 Marcador de pie de página"/>
          <p:cNvSpPr>
            <a:spLocks noGrp="1"/>
          </p:cNvSpPr>
          <p:nvPr>
            <p:ph type="ftr" sz="quarter" idx="11"/>
          </p:nvPr>
        </p:nvSpPr>
        <p:spPr>
          <a:xfrm>
            <a:off x="457200" y="6480969"/>
            <a:ext cx="4261104" cy="301752"/>
          </a:xfrm>
        </p:spPr>
        <p:txBody>
          <a:bodyPr/>
          <a:lstStyle/>
          <a:p>
            <a:endParaRPr lang="es-AR"/>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CA970F80-27F2-4189-9F22-F659A984BC9B}" type="slidenum">
              <a:rPr lang="es-AR" smtClean="0"/>
              <a:pPr/>
              <a:t>‹Nº›</a:t>
            </a:fld>
            <a:endParaRPr lang="es-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4EEADD15-2E30-46E8-BC78-3A09FBC38C41}" type="datetimeFigureOut">
              <a:rPr lang="es-AR" smtClean="0"/>
              <a:pPr/>
              <a:t>14/09/2013</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p:txBody>
          <a:bodyPr/>
          <a:lstStyle/>
          <a:p>
            <a:fld id="{CA970F80-27F2-4189-9F22-F659A984BC9B}" type="slidenum">
              <a:rPr lang="es-AR" smtClean="0"/>
              <a:pPr/>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4EEADD15-2E30-46E8-BC78-3A09FBC38C41}" type="datetimeFigureOut">
              <a:rPr lang="es-AR" smtClean="0"/>
              <a:pPr/>
              <a:t>14/09/2013</a:t>
            </a:fld>
            <a:endParaRPr lang="es-AR"/>
          </a:p>
        </p:txBody>
      </p:sp>
      <p:sp>
        <p:nvSpPr>
          <p:cNvPr id="3" name="2 Marcador de pie de página"/>
          <p:cNvSpPr>
            <a:spLocks noGrp="1"/>
          </p:cNvSpPr>
          <p:nvPr>
            <p:ph type="ftr" sz="quarter" idx="11"/>
          </p:nvPr>
        </p:nvSpPr>
        <p:spPr>
          <a:xfrm>
            <a:off x="457200" y="6481892"/>
            <a:ext cx="4260056" cy="300831"/>
          </a:xfrm>
        </p:spPr>
        <p:txBody>
          <a:bodyPr/>
          <a:lstStyle/>
          <a:p>
            <a:endParaRPr lang="es-AR"/>
          </a:p>
        </p:txBody>
      </p:sp>
      <p:sp>
        <p:nvSpPr>
          <p:cNvPr id="4" name="3 Marcador de número de diapositiva"/>
          <p:cNvSpPr>
            <a:spLocks noGrp="1"/>
          </p:cNvSpPr>
          <p:nvPr>
            <p:ph type="sldNum" sz="quarter" idx="12"/>
          </p:nvPr>
        </p:nvSpPr>
        <p:spPr>
          <a:xfrm>
            <a:off x="7589520" y="6480969"/>
            <a:ext cx="502920" cy="301752"/>
          </a:xfrm>
        </p:spPr>
        <p:txBody>
          <a:bodyPr/>
          <a:lstStyle/>
          <a:p>
            <a:fld id="{CA970F80-27F2-4189-9F22-F659A984BC9B}" type="slidenum">
              <a:rPr lang="es-AR" smtClean="0"/>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1"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4EEADD15-2E30-46E8-BC78-3A09FBC38C41}" type="datetimeFigureOut">
              <a:rPr lang="es-AR" smtClean="0"/>
              <a:pPr/>
              <a:t>14/09/2013</a:t>
            </a:fld>
            <a:endParaRPr lang="es-AR"/>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AR"/>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CA970F80-27F2-4189-9F22-F659A984BC9B}" type="slidenum">
              <a:rPr lang="es-AR" smtClean="0"/>
              <a:pPr/>
              <a:t>‹Nº›</a:t>
            </a:fld>
            <a:endParaRPr lang="es-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4EEADD15-2E30-46E8-BC78-3A09FBC38C41}" type="datetimeFigureOut">
              <a:rPr lang="es-AR" smtClean="0"/>
              <a:pPr/>
              <a:t>14/09/2013</a:t>
            </a:fld>
            <a:endParaRPr lang="es-AR"/>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AR"/>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CA970F80-27F2-4189-9F22-F659A984BC9B}" type="slidenum">
              <a:rPr lang="es-AR" smtClean="0"/>
              <a:pPr/>
              <a:t>‹Nº›</a:t>
            </a:fld>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5" y="14070"/>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2" y="7034"/>
            <a:ext cx="9136967"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6"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4EEADD15-2E30-46E8-BC78-3A09FBC38C41}" type="datetimeFigureOut">
              <a:rPr lang="es-AR" smtClean="0"/>
              <a:pPr/>
              <a:t>14/09/2013</a:t>
            </a:fld>
            <a:endParaRPr lang="es-AR"/>
          </a:p>
        </p:txBody>
      </p:sp>
      <p:sp>
        <p:nvSpPr>
          <p:cNvPr id="3" name="2 Marcador de pie de página"/>
          <p:cNvSpPr>
            <a:spLocks noGrp="1"/>
          </p:cNvSpPr>
          <p:nvPr>
            <p:ph type="ftr" sz="quarter" idx="3"/>
          </p:nvPr>
        </p:nvSpPr>
        <p:spPr>
          <a:xfrm>
            <a:off x="457200" y="6481892"/>
            <a:ext cx="4260056" cy="300831"/>
          </a:xfrm>
          <a:prstGeom prst="rect">
            <a:avLst/>
          </a:prstGeom>
        </p:spPr>
        <p:txBody>
          <a:bodyPr vert="horz" anchor="b"/>
          <a:lstStyle>
            <a:lvl1pPr algn="r" eaLnBrk="1" latinLnBrk="0" hangingPunct="1">
              <a:defRPr kumimoji="0" sz="1000">
                <a:solidFill>
                  <a:schemeClr val="tx1"/>
                </a:solidFill>
              </a:defRPr>
            </a:lvl1pPr>
          </a:lstStyle>
          <a:p>
            <a:endParaRPr lang="es-AR"/>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CA970F80-27F2-4189-9F22-F659A984BC9B}" type="slidenum">
              <a:rPr lang="es-AR" smtClean="0"/>
              <a:pPr/>
              <a:t>‹Nº›</a:t>
            </a:fld>
            <a:endParaRPr lang="es-AR"/>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548682"/>
            <a:ext cx="7772400" cy="2043658"/>
          </a:xfrm>
        </p:spPr>
        <p:txBody>
          <a:bodyPr>
            <a:normAutofit/>
          </a:bodyPr>
          <a:lstStyle/>
          <a:p>
            <a:pPr algn="ctr"/>
            <a:r>
              <a:rPr lang="es-ES" sz="2400" b="1" dirty="0">
                <a:solidFill>
                  <a:schemeClr val="accent3">
                    <a:lumMod val="75000"/>
                  </a:schemeClr>
                </a:solidFill>
                <a:effectLst>
                  <a:outerShdw blurRad="38100" dist="38100" dir="2700000" algn="tl">
                    <a:srgbClr val="000000">
                      <a:alpha val="43137"/>
                    </a:srgbClr>
                  </a:outerShdw>
                </a:effectLst>
              </a:rPr>
              <a:t>Facultad de Psicología</a:t>
            </a:r>
            <a:r>
              <a:rPr lang="es-AR" sz="2400" dirty="0">
                <a:solidFill>
                  <a:schemeClr val="accent3">
                    <a:lumMod val="75000"/>
                  </a:schemeClr>
                </a:solidFill>
                <a:effectLst>
                  <a:outerShdw blurRad="38100" dist="38100" dir="2700000" algn="tl">
                    <a:srgbClr val="000000">
                      <a:alpha val="43137"/>
                    </a:srgbClr>
                  </a:outerShdw>
                </a:effectLst>
              </a:rPr>
              <a:t/>
            </a:r>
            <a:br>
              <a:rPr lang="es-AR" sz="2400" dirty="0">
                <a:solidFill>
                  <a:schemeClr val="accent3">
                    <a:lumMod val="75000"/>
                  </a:schemeClr>
                </a:solidFill>
                <a:effectLst>
                  <a:outerShdw blurRad="38100" dist="38100" dir="2700000" algn="tl">
                    <a:srgbClr val="000000">
                      <a:alpha val="43137"/>
                    </a:srgbClr>
                  </a:outerShdw>
                </a:effectLst>
              </a:rPr>
            </a:br>
            <a:r>
              <a:rPr lang="es-ES" sz="2400" b="1" dirty="0">
                <a:solidFill>
                  <a:schemeClr val="accent3">
                    <a:lumMod val="75000"/>
                  </a:schemeClr>
                </a:solidFill>
                <a:effectLst>
                  <a:outerShdw blurRad="38100" dist="38100" dir="2700000" algn="tl">
                    <a:srgbClr val="000000">
                      <a:alpha val="43137"/>
                    </a:srgbClr>
                  </a:outerShdw>
                </a:effectLst>
              </a:rPr>
              <a:t>Universidad Nacional de Mar del </a:t>
            </a:r>
            <a:r>
              <a:rPr lang="es-ES" sz="2400" b="1" dirty="0" smtClean="0">
                <a:solidFill>
                  <a:schemeClr val="accent3">
                    <a:lumMod val="75000"/>
                  </a:schemeClr>
                </a:solidFill>
                <a:effectLst>
                  <a:outerShdw blurRad="38100" dist="38100" dir="2700000" algn="tl">
                    <a:srgbClr val="000000">
                      <a:alpha val="43137"/>
                    </a:srgbClr>
                  </a:outerShdw>
                </a:effectLst>
              </a:rPr>
              <a:t>Plata</a:t>
            </a:r>
            <a:br>
              <a:rPr lang="es-ES" sz="2400" b="1" dirty="0" smtClean="0">
                <a:solidFill>
                  <a:schemeClr val="accent3">
                    <a:lumMod val="75000"/>
                  </a:schemeClr>
                </a:solidFill>
                <a:effectLst>
                  <a:outerShdw blurRad="38100" dist="38100" dir="2700000" algn="tl">
                    <a:srgbClr val="000000">
                      <a:alpha val="43137"/>
                    </a:srgbClr>
                  </a:outerShdw>
                </a:effectLst>
              </a:rPr>
            </a:br>
            <a:r>
              <a:rPr lang="es-ES" sz="2400" dirty="0">
                <a:solidFill>
                  <a:schemeClr val="accent3">
                    <a:lumMod val="75000"/>
                  </a:schemeClr>
                </a:solidFill>
                <a:effectLst>
                  <a:outerShdw blurRad="38100" dist="38100" dir="2700000" algn="tl">
                    <a:srgbClr val="000000">
                      <a:alpha val="43137"/>
                    </a:srgbClr>
                  </a:outerShdw>
                </a:effectLst>
              </a:rPr>
              <a:t/>
            </a:r>
            <a:br>
              <a:rPr lang="es-ES" sz="2400" dirty="0">
                <a:solidFill>
                  <a:schemeClr val="accent3">
                    <a:lumMod val="75000"/>
                  </a:schemeClr>
                </a:solidFill>
                <a:effectLst>
                  <a:outerShdw blurRad="38100" dist="38100" dir="2700000" algn="tl">
                    <a:srgbClr val="000000">
                      <a:alpha val="43137"/>
                    </a:srgbClr>
                  </a:outerShdw>
                </a:effectLst>
              </a:rPr>
            </a:br>
            <a:r>
              <a:rPr lang="es-AR" sz="2400" dirty="0">
                <a:effectLst>
                  <a:outerShdw blurRad="38100" dist="38100" dir="2700000" algn="tl">
                    <a:srgbClr val="000000">
                      <a:alpha val="43137"/>
                    </a:srgbClr>
                  </a:outerShdw>
                </a:effectLst>
              </a:rPr>
              <a:t/>
            </a:r>
            <a:br>
              <a:rPr lang="es-AR" sz="2400" dirty="0">
                <a:effectLst>
                  <a:outerShdw blurRad="38100" dist="38100" dir="2700000" algn="tl">
                    <a:srgbClr val="000000">
                      <a:alpha val="43137"/>
                    </a:srgbClr>
                  </a:outerShdw>
                </a:effectLst>
              </a:rPr>
            </a:br>
            <a:endParaRPr lang="es-AR" sz="2400" dirty="0">
              <a:effectLst>
                <a:outerShdw blurRad="38100" dist="38100" dir="2700000" algn="tl">
                  <a:srgbClr val="000000">
                    <a:alpha val="43137"/>
                  </a:srgbClr>
                </a:outerShdw>
              </a:effectLst>
            </a:endParaRPr>
          </a:p>
        </p:txBody>
      </p:sp>
      <p:sp>
        <p:nvSpPr>
          <p:cNvPr id="3" name="2 Subtítulo"/>
          <p:cNvSpPr>
            <a:spLocks noGrp="1"/>
          </p:cNvSpPr>
          <p:nvPr>
            <p:ph type="subTitle" idx="1"/>
          </p:nvPr>
        </p:nvSpPr>
        <p:spPr>
          <a:xfrm>
            <a:off x="1475656" y="2204865"/>
            <a:ext cx="6400800" cy="3960440"/>
          </a:xfrm>
        </p:spPr>
        <p:txBody>
          <a:bodyPr>
            <a:normAutofit/>
          </a:bodyPr>
          <a:lstStyle/>
          <a:p>
            <a:pPr algn="ctr"/>
            <a:r>
              <a:rPr lang="es-AR" sz="2000" b="1" i="1" u="sng" dirty="0" smtClean="0"/>
              <a:t>«Control </a:t>
            </a:r>
            <a:r>
              <a:rPr lang="es-AR" sz="2000" b="1" i="1" u="sng" dirty="0"/>
              <a:t>de estrés y rendimiento deportivo. Su importancia en el desempeño de jóvenes </a:t>
            </a:r>
            <a:r>
              <a:rPr lang="es-AR" sz="2000" b="1" i="1" u="sng" dirty="0" smtClean="0"/>
              <a:t>tenistas»</a:t>
            </a:r>
            <a:endParaRPr lang="es-AR" sz="2000" b="1" u="sng" dirty="0"/>
          </a:p>
          <a:p>
            <a:pPr algn="ctr"/>
            <a:endParaRPr lang="es-ES" sz="2100" b="1" dirty="0" smtClean="0"/>
          </a:p>
          <a:p>
            <a:pPr algn="ctr"/>
            <a:endParaRPr lang="es-ES" sz="2100" b="1" dirty="0" smtClean="0"/>
          </a:p>
          <a:p>
            <a:pPr algn="ctr"/>
            <a:r>
              <a:rPr lang="es-ES" sz="1800" b="1" dirty="0" smtClean="0"/>
              <a:t>Informe </a:t>
            </a:r>
            <a:r>
              <a:rPr lang="es-ES" sz="1800" b="1" dirty="0"/>
              <a:t>Final del Trabajo de Investigación correspondiente al </a:t>
            </a:r>
            <a:endParaRPr lang="es-AR" sz="1800" b="1" dirty="0"/>
          </a:p>
          <a:p>
            <a:pPr algn="ctr"/>
            <a:r>
              <a:rPr lang="es-ES" sz="1800" b="1" dirty="0"/>
              <a:t>requisito curricular conforme O.C.S. 143/89.</a:t>
            </a:r>
            <a:endParaRPr lang="es-AR" sz="1800" b="1" dirty="0"/>
          </a:p>
          <a:p>
            <a:pPr algn="ctr"/>
            <a:r>
              <a:rPr lang="es-ES" sz="1800" b="1" dirty="0"/>
              <a:t> </a:t>
            </a:r>
            <a:endParaRPr lang="es-AR" sz="1800" b="1" dirty="0"/>
          </a:p>
          <a:p>
            <a:pPr algn="ctr"/>
            <a:r>
              <a:rPr lang="es-ES" sz="1800" b="1" dirty="0" err="1"/>
              <a:t>Laguarda</a:t>
            </a:r>
            <a:r>
              <a:rPr lang="es-ES" sz="1800" b="1" dirty="0"/>
              <a:t>, Juliana.  Mat 6144/03</a:t>
            </a:r>
            <a:endParaRPr lang="es-AR" sz="1800" b="1" dirty="0"/>
          </a:p>
          <a:p>
            <a:pPr algn="ctr"/>
            <a:r>
              <a:rPr lang="es-ES" sz="1800" b="1" dirty="0"/>
              <a:t> </a:t>
            </a:r>
            <a:endParaRPr lang="es-AR" sz="1800" b="1" dirty="0"/>
          </a:p>
          <a:p>
            <a:pPr algn="ctr"/>
            <a:r>
              <a:rPr lang="es-ES" sz="1800" b="1" dirty="0"/>
              <a:t>Supervisor: Mg. Ojea Guillermo. </a:t>
            </a:r>
            <a:endParaRPr lang="es-AR" sz="1800" b="1" dirty="0"/>
          </a:p>
          <a:p>
            <a:endParaRPr lang="es-AR" dirty="0"/>
          </a:p>
        </p:txBody>
      </p:sp>
    </p:spTree>
    <p:extLst>
      <p:ext uri="{BB962C8B-B14F-4D97-AF65-F5344CB8AC3E}">
        <p14:creationId xmlns:p14="http://schemas.microsoft.com/office/powerpoint/2010/main" val="25105339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AR" u="sng" dirty="0">
                <a:effectLst/>
              </a:rPr>
              <a:t>Características del agotamiento</a:t>
            </a:r>
            <a:endParaRPr lang="es-AR" u="sng" dirty="0"/>
          </a:p>
        </p:txBody>
      </p:sp>
      <p:sp>
        <p:nvSpPr>
          <p:cNvPr id="5" name="4 Marcador de texto"/>
          <p:cNvSpPr>
            <a:spLocks noGrp="1"/>
          </p:cNvSpPr>
          <p:nvPr>
            <p:ph type="body" idx="2"/>
          </p:nvPr>
        </p:nvSpPr>
        <p:spPr/>
        <p:txBody>
          <a:bodyPr/>
          <a:lstStyle/>
          <a:p>
            <a:r>
              <a:rPr lang="es-AR" sz="1600" b="1" dirty="0"/>
              <a:t>Estudios recientes han contribuido a la comprensión del agotamiento  como un caso especial de retirada por el que un deportista joven interrumpe o reduce su implicación deportiva en respuesta  al estrés crónico o a largo </a:t>
            </a:r>
            <a:r>
              <a:rPr lang="es-AR" sz="1600" b="1" dirty="0" smtClean="0"/>
              <a:t>plazo.</a:t>
            </a:r>
          </a:p>
          <a:p>
            <a:endParaRPr lang="es-AR" sz="1600" b="1" dirty="0"/>
          </a:p>
          <a:p>
            <a:r>
              <a:rPr lang="es-AR" sz="1600" b="1" dirty="0" smtClean="0"/>
              <a:t> </a:t>
            </a:r>
            <a:r>
              <a:rPr lang="es-AR" sz="1600" b="1" dirty="0"/>
              <a:t>Según este criterio se puede sospechar de agotamiento cuando se producen abandonos antes de lo previsto, o los niveles de rendimiento descienden prematuramente.</a:t>
            </a:r>
          </a:p>
          <a:p>
            <a:endParaRPr lang="es-AR" dirty="0"/>
          </a:p>
        </p:txBody>
      </p:sp>
      <p:sp>
        <p:nvSpPr>
          <p:cNvPr id="4" name="3 Marcador de contenido"/>
          <p:cNvSpPr>
            <a:spLocks noGrp="1"/>
          </p:cNvSpPr>
          <p:nvPr>
            <p:ph sz="half" idx="1"/>
          </p:nvPr>
        </p:nvSpPr>
        <p:spPr/>
        <p:txBody>
          <a:bodyPr>
            <a:normAutofit fontScale="92500" lnSpcReduction="20000"/>
          </a:bodyPr>
          <a:lstStyle/>
          <a:p>
            <a:pPr lvl="1"/>
            <a:r>
              <a:rPr lang="es-AR" sz="2800" dirty="0"/>
              <a:t>Extenuación, tanto física como emocional, en forma de pérdida de interés, energía y confianza</a:t>
            </a:r>
            <a:r>
              <a:rPr lang="es-AR" sz="2800" dirty="0" smtClean="0"/>
              <a:t>.</a:t>
            </a:r>
          </a:p>
          <a:p>
            <a:pPr lvl="1"/>
            <a:endParaRPr lang="es-AR" sz="2800" dirty="0"/>
          </a:p>
          <a:p>
            <a:pPr lvl="1"/>
            <a:r>
              <a:rPr lang="es-AR" sz="2800" dirty="0"/>
              <a:t>Provocación de una respuesta negativa a los demás, a los que se ve impersonal e </a:t>
            </a:r>
            <a:r>
              <a:rPr lang="es-AR" sz="2800" dirty="0" smtClean="0"/>
              <a:t>insensiblemente.</a:t>
            </a:r>
          </a:p>
          <a:p>
            <a:pPr lvl="1"/>
            <a:endParaRPr lang="es-AR" sz="2800" dirty="0" smtClean="0"/>
          </a:p>
          <a:p>
            <a:pPr lvl="1"/>
            <a:r>
              <a:rPr lang="es-AR" sz="2800" dirty="0" smtClean="0"/>
              <a:t>Sensaciones </a:t>
            </a:r>
            <a:r>
              <a:rPr lang="es-AR" sz="2800" dirty="0"/>
              <a:t>de baja realización personal, baja autoestima, fracaso y </a:t>
            </a:r>
            <a:r>
              <a:rPr lang="es-AR" sz="2800" dirty="0" smtClean="0"/>
              <a:t>depresión</a:t>
            </a:r>
          </a:p>
          <a:p>
            <a:pPr lvl="1"/>
            <a:endParaRPr lang="es-AR" sz="3200" dirty="0"/>
          </a:p>
          <a:p>
            <a:pPr lvl="1"/>
            <a:endParaRPr lang="es-AR" sz="3200" dirty="0" smtClean="0"/>
          </a:p>
          <a:p>
            <a:pPr lvl="1"/>
            <a:endParaRPr lang="es-AR" dirty="0"/>
          </a:p>
        </p:txBody>
      </p:sp>
    </p:spTree>
    <p:extLst>
      <p:ext uri="{BB962C8B-B14F-4D97-AF65-F5344CB8AC3E}">
        <p14:creationId xmlns:p14="http://schemas.microsoft.com/office/powerpoint/2010/main" val="38998650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p:txBody>
          <a:bodyPr/>
          <a:lstStyle/>
          <a:p>
            <a:pPr algn="ctr"/>
            <a:r>
              <a:rPr lang="es-AR" u="sng" dirty="0">
                <a:effectLst/>
              </a:rPr>
              <a:t>Componentes  del Modelo de Smith</a:t>
            </a:r>
            <a:endParaRPr lang="es-AR" dirty="0"/>
          </a:p>
        </p:txBody>
      </p:sp>
      <p:sp>
        <p:nvSpPr>
          <p:cNvPr id="6" name="5 Marcador de contenido"/>
          <p:cNvSpPr>
            <a:spLocks noGrp="1"/>
          </p:cNvSpPr>
          <p:nvPr>
            <p:ph sz="half" idx="1"/>
          </p:nvPr>
        </p:nvSpPr>
        <p:spPr/>
        <p:txBody>
          <a:bodyPr>
            <a:normAutofit lnSpcReduction="10000"/>
          </a:bodyPr>
          <a:lstStyle/>
          <a:p>
            <a:r>
              <a:rPr lang="es-AR" b="1" dirty="0" smtClean="0"/>
              <a:t>Situación:</a:t>
            </a:r>
            <a:r>
              <a:rPr lang="es-AR" dirty="0" smtClean="0"/>
              <a:t> interacción entre demandas y recursos.</a:t>
            </a:r>
          </a:p>
          <a:p>
            <a:endParaRPr lang="es-AR" dirty="0" smtClean="0"/>
          </a:p>
          <a:p>
            <a:r>
              <a:rPr lang="es-AR" b="1" dirty="0" smtClean="0"/>
              <a:t>Evaluación cognitiva: </a:t>
            </a:r>
            <a:r>
              <a:rPr lang="es-AR" dirty="0" smtClean="0"/>
              <a:t>modo en que se interpreta la situación</a:t>
            </a:r>
            <a:endParaRPr lang="es-AR" dirty="0"/>
          </a:p>
        </p:txBody>
      </p:sp>
      <p:sp>
        <p:nvSpPr>
          <p:cNvPr id="7" name="6 Marcador de contenido"/>
          <p:cNvSpPr>
            <a:spLocks noGrp="1"/>
          </p:cNvSpPr>
          <p:nvPr>
            <p:ph sz="half" idx="2"/>
          </p:nvPr>
        </p:nvSpPr>
        <p:spPr/>
        <p:txBody>
          <a:bodyPr>
            <a:normAutofit lnSpcReduction="10000"/>
          </a:bodyPr>
          <a:lstStyle/>
          <a:p>
            <a:r>
              <a:rPr lang="es-AR" b="1" dirty="0" smtClean="0"/>
              <a:t>Respuestas fisiológicas: </a:t>
            </a:r>
            <a:r>
              <a:rPr lang="es-AR" dirty="0" smtClean="0"/>
              <a:t>cambios en la tensión, irritabilidad  y fatiga.</a:t>
            </a:r>
          </a:p>
          <a:p>
            <a:endParaRPr lang="es-AR" dirty="0"/>
          </a:p>
          <a:p>
            <a:r>
              <a:rPr lang="es-AR" b="1" dirty="0" smtClean="0"/>
              <a:t>Conductas de afrontamiento y tarea</a:t>
            </a:r>
            <a:r>
              <a:rPr lang="es-AR" dirty="0" smtClean="0"/>
              <a:t>: consecuencias conductuales del agotamiento</a:t>
            </a:r>
          </a:p>
          <a:p>
            <a:endParaRPr lang="es-AR" dirty="0" smtClean="0"/>
          </a:p>
          <a:p>
            <a:endParaRPr lang="es-AR" dirty="0"/>
          </a:p>
        </p:txBody>
      </p:sp>
    </p:spTree>
    <p:extLst>
      <p:ext uri="{BB962C8B-B14F-4D97-AF65-F5344CB8AC3E}">
        <p14:creationId xmlns:p14="http://schemas.microsoft.com/office/powerpoint/2010/main" val="17896015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8229600" cy="2276872"/>
          </a:xfrm>
        </p:spPr>
        <p:txBody>
          <a:bodyPr>
            <a:normAutofit fontScale="90000"/>
          </a:bodyPr>
          <a:lstStyle/>
          <a:p>
            <a:pPr algn="ctr"/>
            <a:r>
              <a:rPr lang="es-AR" sz="3600" i="1" dirty="0" smtClean="0">
                <a:effectLst>
                  <a:outerShdw blurRad="38100" dist="38100" dir="2700000" algn="tl">
                    <a:srgbClr val="000000">
                      <a:alpha val="43137"/>
                    </a:srgbClr>
                  </a:outerShdw>
                </a:effectLst>
              </a:rPr>
              <a:t>Buceta en sus aportes, sugiere que los entrenadores adopten estrategias para controlar experiencias estresantes</a:t>
            </a:r>
            <a:r>
              <a:rPr lang="es-AR" i="1" dirty="0" smtClean="0">
                <a:effectLst>
                  <a:outerShdw blurRad="38100" dist="38100" dir="2700000" algn="tl">
                    <a:srgbClr val="000000">
                      <a:alpha val="43137"/>
                    </a:srgbClr>
                  </a:outerShdw>
                </a:effectLst>
              </a:rPr>
              <a:t>.</a:t>
            </a:r>
            <a:endParaRPr lang="es-AR" i="1" dirty="0">
              <a:effectLst>
                <a:outerShdw blurRad="38100" dist="38100" dir="2700000" algn="tl">
                  <a:srgbClr val="000000">
                    <a:alpha val="43137"/>
                  </a:srgbClr>
                </a:outerShdw>
              </a:effectLst>
            </a:endParaRPr>
          </a:p>
        </p:txBody>
      </p:sp>
      <p:sp>
        <p:nvSpPr>
          <p:cNvPr id="5" name="4 Marcador de contenido"/>
          <p:cNvSpPr>
            <a:spLocks noGrp="1"/>
          </p:cNvSpPr>
          <p:nvPr>
            <p:ph idx="1"/>
          </p:nvPr>
        </p:nvSpPr>
        <p:spPr>
          <a:xfrm>
            <a:off x="457200" y="2276872"/>
            <a:ext cx="8229600" cy="4248472"/>
          </a:xfrm>
        </p:spPr>
        <p:txBody>
          <a:bodyPr>
            <a:normAutofit fontScale="55000" lnSpcReduction="20000"/>
          </a:bodyPr>
          <a:lstStyle/>
          <a:p>
            <a:pPr lvl="0"/>
            <a:r>
              <a:rPr lang="es-AR" dirty="0"/>
              <a:t>Procurar que el estilo de vida de los chicos sea lo menos estresante posible</a:t>
            </a:r>
            <a:r>
              <a:rPr lang="es-AR" dirty="0" smtClean="0"/>
              <a:t>.</a:t>
            </a:r>
          </a:p>
          <a:p>
            <a:pPr lvl="0"/>
            <a:endParaRPr lang="es-AR" dirty="0"/>
          </a:p>
          <a:p>
            <a:pPr lvl="0"/>
            <a:r>
              <a:rPr lang="es-AR" dirty="0"/>
              <a:t>Exigir en los entrenamientos y competiciones de manera razonable, sin pedirles más de lo que pueden hacer</a:t>
            </a:r>
            <a:r>
              <a:rPr lang="es-AR" dirty="0" smtClean="0"/>
              <a:t>.</a:t>
            </a:r>
          </a:p>
          <a:p>
            <a:pPr lvl="0"/>
            <a:endParaRPr lang="es-AR" dirty="0"/>
          </a:p>
          <a:p>
            <a:pPr lvl="0"/>
            <a:r>
              <a:rPr lang="es-AR" dirty="0"/>
              <a:t>Ayudarlos a reducir la presión que ellos mismos se ponen, influyendo en sus expectativas de rendimiento y centrado la atención en objetivos </a:t>
            </a:r>
            <a:r>
              <a:rPr lang="es-AR" dirty="0" smtClean="0"/>
              <a:t>alcanzables</a:t>
            </a:r>
          </a:p>
          <a:p>
            <a:pPr lvl="0"/>
            <a:endParaRPr lang="es-AR" dirty="0"/>
          </a:p>
          <a:p>
            <a:pPr lvl="0"/>
            <a:r>
              <a:rPr lang="es-AR" dirty="0"/>
              <a:t>Asegurarse de que los padres de los deportistas reciben la información apropiada para minimizar la presión adicional que podrían ocasionar</a:t>
            </a:r>
            <a:r>
              <a:rPr lang="es-AR" dirty="0" smtClean="0"/>
              <a:t>.</a:t>
            </a:r>
          </a:p>
          <a:p>
            <a:pPr lvl="0"/>
            <a:endParaRPr lang="es-AR" dirty="0"/>
          </a:p>
          <a:p>
            <a:pPr lvl="0"/>
            <a:r>
              <a:rPr lang="es-AR" dirty="0"/>
              <a:t>Procurar que los chicos puedan trabajar con un psicólogo del deporte para desarrollar habilidades específicas de control de estrés.</a:t>
            </a:r>
          </a:p>
          <a:p>
            <a:endParaRPr lang="es-AR" dirty="0"/>
          </a:p>
        </p:txBody>
      </p:sp>
    </p:spTree>
    <p:extLst>
      <p:ext uri="{BB962C8B-B14F-4D97-AF65-F5344CB8AC3E}">
        <p14:creationId xmlns:p14="http://schemas.microsoft.com/office/powerpoint/2010/main" val="33014181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AR" b="1" dirty="0" smtClean="0"/>
              <a:t>CAPITULO 4</a:t>
            </a:r>
            <a:r>
              <a:rPr lang="es-AR" b="1" u="sng" dirty="0" smtClean="0"/>
              <a:t/>
            </a:r>
            <a:br>
              <a:rPr lang="es-AR" b="1" u="sng" dirty="0" smtClean="0"/>
            </a:br>
            <a:r>
              <a:rPr lang="es-AR" b="1" u="sng" dirty="0" smtClean="0"/>
              <a:t>El arousal</a:t>
            </a:r>
            <a:endParaRPr lang="es-AR" b="1" u="sng" dirty="0"/>
          </a:p>
        </p:txBody>
      </p:sp>
      <p:sp>
        <p:nvSpPr>
          <p:cNvPr id="8" name="7 Marcador de contenido"/>
          <p:cNvSpPr>
            <a:spLocks noGrp="1"/>
          </p:cNvSpPr>
          <p:nvPr>
            <p:ph idx="1"/>
          </p:nvPr>
        </p:nvSpPr>
        <p:spPr/>
        <p:txBody>
          <a:bodyPr>
            <a:normAutofit fontScale="92500" lnSpcReduction="20000"/>
          </a:bodyPr>
          <a:lstStyle/>
          <a:p>
            <a:pPr algn="ctr"/>
            <a:r>
              <a:rPr lang="es-ES" i="1" dirty="0"/>
              <a:t>El arousal</a:t>
            </a:r>
            <a:r>
              <a:rPr lang="es-ES" dirty="0"/>
              <a:t> es “</a:t>
            </a:r>
            <a:r>
              <a:rPr lang="es-ES" i="1" dirty="0"/>
              <a:t>una activación general fisiológica y psicológica del organismo, variable a lo largo de un continuo que va desde el sueño profundo hasta la excitación intensa</a:t>
            </a:r>
            <a:r>
              <a:rPr lang="es-ES" dirty="0"/>
              <a:t>” (Gould y </a:t>
            </a:r>
            <a:r>
              <a:rPr lang="es-ES" dirty="0" err="1"/>
              <a:t>Krane</a:t>
            </a:r>
            <a:r>
              <a:rPr lang="es-ES" dirty="0"/>
              <a:t>, 1992 citado por Weinberg y Gould, 1996). </a:t>
            </a:r>
            <a:endParaRPr lang="es-ES" dirty="0" smtClean="0"/>
          </a:p>
          <a:p>
            <a:pPr algn="ctr"/>
            <a:r>
              <a:rPr lang="es-ES" dirty="0" smtClean="0"/>
              <a:t> </a:t>
            </a:r>
            <a:r>
              <a:rPr lang="es-ES" dirty="0"/>
              <a:t>El término hace referencia a las dimensiones de la motivación en cuanto a la intensidad en un momento concreto, en un continuo que va desde la falta absoluta de arousal (es decir, estado de coma) hasta el arousal máximo (es decir, frenesí).</a:t>
            </a:r>
            <a:endParaRPr lang="es-AR" dirty="0"/>
          </a:p>
        </p:txBody>
      </p:sp>
    </p:spTree>
    <p:extLst>
      <p:ext uri="{BB962C8B-B14F-4D97-AF65-F5344CB8AC3E}">
        <p14:creationId xmlns:p14="http://schemas.microsoft.com/office/powerpoint/2010/main" val="7720242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4294967295"/>
          </p:nvPr>
        </p:nvSpPr>
        <p:spPr>
          <a:xfrm>
            <a:off x="0" y="476672"/>
            <a:ext cx="9144000" cy="5978103"/>
          </a:xfrm>
        </p:spPr>
        <p:txBody>
          <a:bodyPr>
            <a:normAutofit fontScale="92500" lnSpcReduction="10000"/>
          </a:bodyPr>
          <a:lstStyle/>
          <a:p>
            <a:r>
              <a:rPr lang="es-ES" dirty="0"/>
              <a:t>Los psicólogos del deporte y el ejercicio físico miden el arousal examinando los cambios que se producen en las siguientes señales fisiológicas: ritmo cardíaco, </a:t>
            </a:r>
            <a:r>
              <a:rPr lang="es-ES" dirty="0" smtClean="0"/>
              <a:t>respiración, respiración, transpiración.</a:t>
            </a:r>
          </a:p>
          <a:p>
            <a:endParaRPr lang="es-ES" dirty="0" smtClean="0"/>
          </a:p>
          <a:p>
            <a:r>
              <a:rPr lang="es-ES" dirty="0"/>
              <a:t>Weinberg y Gould (1996) mencionan una lista de </a:t>
            </a:r>
            <a:r>
              <a:rPr lang="es-ES" b="1" dirty="0"/>
              <a:t>síntomas</a:t>
            </a:r>
            <a:r>
              <a:rPr lang="es-ES" dirty="0"/>
              <a:t> referidos al incremento en el arousal</a:t>
            </a:r>
            <a:r>
              <a:rPr lang="es-ES" dirty="0" smtClean="0"/>
              <a:t>: </a:t>
            </a:r>
            <a:r>
              <a:rPr lang="es-ES" dirty="0"/>
              <a:t>-Manos frías, </a:t>
            </a:r>
            <a:r>
              <a:rPr lang="es-ES" dirty="0" smtClean="0"/>
              <a:t>pegajosas</a:t>
            </a:r>
            <a:r>
              <a:rPr lang="es-AR" dirty="0" smtClean="0"/>
              <a:t>; </a:t>
            </a:r>
            <a:r>
              <a:rPr lang="es-ES" dirty="0" smtClean="0"/>
              <a:t>Sudor abundante</a:t>
            </a:r>
            <a:r>
              <a:rPr lang="es-AR" dirty="0" smtClean="0"/>
              <a:t>; </a:t>
            </a:r>
            <a:r>
              <a:rPr lang="es-ES" dirty="0" smtClean="0"/>
              <a:t>Auto-habla negativa; </a:t>
            </a:r>
            <a:r>
              <a:rPr lang="es-ES" dirty="0"/>
              <a:t>-Mirada </a:t>
            </a:r>
            <a:r>
              <a:rPr lang="es-ES" dirty="0" smtClean="0"/>
              <a:t>aturdida</a:t>
            </a:r>
            <a:r>
              <a:rPr lang="es-AR" dirty="0" smtClean="0"/>
              <a:t>; </a:t>
            </a:r>
            <a:r>
              <a:rPr lang="es-ES" dirty="0" smtClean="0"/>
              <a:t>Aumento </a:t>
            </a:r>
            <a:r>
              <a:rPr lang="es-ES" dirty="0"/>
              <a:t>de tensión </a:t>
            </a:r>
            <a:r>
              <a:rPr lang="es-ES" dirty="0" smtClean="0"/>
              <a:t>muscular</a:t>
            </a:r>
            <a:r>
              <a:rPr lang="es-AR" dirty="0" smtClean="0"/>
              <a:t>; </a:t>
            </a:r>
            <a:r>
              <a:rPr lang="es-ES" dirty="0" smtClean="0"/>
              <a:t>Incapacidad </a:t>
            </a:r>
            <a:r>
              <a:rPr lang="es-ES" dirty="0"/>
              <a:t>de </a:t>
            </a:r>
            <a:r>
              <a:rPr lang="es-ES" dirty="0" smtClean="0"/>
              <a:t>concentrarse; Cosquilleo </a:t>
            </a:r>
            <a:r>
              <a:rPr lang="es-ES" dirty="0"/>
              <a:t>en el estómago (</a:t>
            </a:r>
            <a:r>
              <a:rPr lang="es-ES" dirty="0" smtClean="0"/>
              <a:t>nervios)</a:t>
            </a:r>
            <a:r>
              <a:rPr lang="es-AR" dirty="0" smtClean="0"/>
              <a:t>; </a:t>
            </a:r>
            <a:r>
              <a:rPr lang="es-ES" dirty="0" smtClean="0"/>
              <a:t>Malestar general</a:t>
            </a:r>
            <a:r>
              <a:rPr lang="es-AR" dirty="0" smtClean="0"/>
              <a:t>; </a:t>
            </a:r>
            <a:r>
              <a:rPr lang="es-ES" dirty="0" smtClean="0"/>
              <a:t>Dolor </a:t>
            </a:r>
            <a:r>
              <a:rPr lang="es-ES" dirty="0"/>
              <a:t>de </a:t>
            </a:r>
            <a:r>
              <a:rPr lang="es-ES" dirty="0" smtClean="0"/>
              <a:t>cabeza</a:t>
            </a:r>
            <a:r>
              <a:rPr lang="es-AR" dirty="0" smtClean="0"/>
              <a:t>; </a:t>
            </a:r>
            <a:r>
              <a:rPr lang="es-ES" dirty="0" smtClean="0"/>
              <a:t>Boca seca</a:t>
            </a:r>
            <a:r>
              <a:rPr lang="es-AR" dirty="0" smtClean="0"/>
              <a:t>; </a:t>
            </a:r>
            <a:r>
              <a:rPr lang="es-ES" dirty="0" smtClean="0"/>
              <a:t>Mareo constante</a:t>
            </a:r>
            <a:r>
              <a:rPr lang="es-AR" dirty="0" smtClean="0"/>
              <a:t>; </a:t>
            </a:r>
            <a:r>
              <a:rPr lang="es-ES" dirty="0" smtClean="0"/>
              <a:t>Dificultades </a:t>
            </a:r>
            <a:r>
              <a:rPr lang="es-ES" dirty="0"/>
              <a:t>para dormir</a:t>
            </a:r>
            <a:endParaRPr lang="es-AR" dirty="0"/>
          </a:p>
          <a:p>
            <a:pPr marL="64008" indent="0">
              <a:buNone/>
            </a:pPr>
            <a:endParaRPr lang="es-AR" dirty="0"/>
          </a:p>
          <a:p>
            <a:endParaRPr lang="es-AR" dirty="0"/>
          </a:p>
        </p:txBody>
      </p:sp>
    </p:spTree>
    <p:extLst>
      <p:ext uri="{BB962C8B-B14F-4D97-AF65-F5344CB8AC3E}">
        <p14:creationId xmlns:p14="http://schemas.microsoft.com/office/powerpoint/2010/main" val="31192796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AR" b="1" dirty="0" smtClean="0"/>
              <a:t>Se han desarrollado varias teorías en relación al arousal y el rendimiento</a:t>
            </a:r>
            <a:r>
              <a:rPr lang="es-AR" dirty="0" smtClean="0"/>
              <a:t>.</a:t>
            </a:r>
            <a:endParaRPr lang="es-AR" dirty="0"/>
          </a:p>
        </p:txBody>
      </p:sp>
      <p:sp>
        <p:nvSpPr>
          <p:cNvPr id="5" name="4 Marcador de contenido"/>
          <p:cNvSpPr>
            <a:spLocks noGrp="1"/>
          </p:cNvSpPr>
          <p:nvPr>
            <p:ph idx="1"/>
          </p:nvPr>
        </p:nvSpPr>
        <p:spPr/>
        <p:txBody>
          <a:bodyPr/>
          <a:lstStyle/>
          <a:p>
            <a:r>
              <a:rPr lang="es-AR" sz="2000" dirty="0" smtClean="0"/>
              <a:t>TEORIA DEL IMPULSO</a:t>
            </a:r>
          </a:p>
          <a:p>
            <a:r>
              <a:rPr lang="es-AR" sz="2000" dirty="0" smtClean="0"/>
              <a:t>HIPOTESIS DE LA U INVERTIDA</a:t>
            </a:r>
          </a:p>
          <a:p>
            <a:r>
              <a:rPr lang="es-AR" sz="2000" dirty="0" smtClean="0"/>
              <a:t>ZONA DE FUNCIONAMIENTO OPTIMO (HANIN)</a:t>
            </a:r>
          </a:p>
          <a:p>
            <a:r>
              <a:rPr lang="es-AR" sz="2000" dirty="0" smtClean="0"/>
              <a:t>TEORIA MULTIDIMENSIONAL DE LA ANSIEDAD</a:t>
            </a:r>
          </a:p>
          <a:p>
            <a:r>
              <a:rPr lang="es-AR" sz="2000" dirty="0" smtClean="0"/>
              <a:t>MODELO DE LA CATASTROFE DE HARDY</a:t>
            </a:r>
          </a:p>
          <a:p>
            <a:r>
              <a:rPr lang="es-AR" sz="2000" dirty="0" smtClean="0"/>
              <a:t>TEORIA DE LA INVERSION.</a:t>
            </a:r>
          </a:p>
          <a:p>
            <a:pPr marL="64008" indent="0">
              <a:buNone/>
            </a:pPr>
            <a:endParaRPr lang="es-AR" sz="2000" dirty="0"/>
          </a:p>
          <a:p>
            <a:pPr marL="64008" indent="0">
              <a:buNone/>
            </a:pPr>
            <a:r>
              <a:rPr lang="es-ES" sz="2000" b="1" dirty="0"/>
              <a:t>¿</a:t>
            </a:r>
            <a:r>
              <a:rPr lang="es-ES" sz="2000" b="1" i="1" dirty="0"/>
              <a:t>Por qué el arousal influye en el rendimiento</a:t>
            </a:r>
            <a:r>
              <a:rPr lang="es-ES" sz="2000" b="1" dirty="0"/>
              <a:t>?</a:t>
            </a:r>
            <a:endParaRPr lang="es-AR" sz="2000" dirty="0"/>
          </a:p>
          <a:p>
            <a:pPr marL="64008" indent="0">
              <a:buNone/>
            </a:pPr>
            <a:r>
              <a:rPr lang="es-AR" sz="2000" dirty="0" smtClean="0"/>
              <a:t>- </a:t>
            </a:r>
            <a:r>
              <a:rPr lang="es-ES" sz="2000" dirty="0"/>
              <a:t>a</a:t>
            </a:r>
            <a:r>
              <a:rPr lang="es-ES" sz="2000" i="1" dirty="0"/>
              <a:t>) Incremento de la tensión muscular y dificultades en la coordinación.</a:t>
            </a:r>
            <a:endParaRPr lang="es-AR" sz="2000" dirty="0"/>
          </a:p>
          <a:p>
            <a:pPr marL="64008" indent="0">
              <a:buNone/>
            </a:pPr>
            <a:r>
              <a:rPr lang="es-AR" sz="2000" dirty="0" smtClean="0"/>
              <a:t>- </a:t>
            </a:r>
            <a:r>
              <a:rPr lang="es-ES" sz="2000" dirty="0" smtClean="0"/>
              <a:t>b) </a:t>
            </a:r>
            <a:r>
              <a:rPr lang="es-ES" sz="2000" i="1" dirty="0" smtClean="0"/>
              <a:t>Cambios </a:t>
            </a:r>
            <a:r>
              <a:rPr lang="es-ES" sz="2000" i="1" dirty="0"/>
              <a:t>en los niveles de atención y concentración</a:t>
            </a:r>
            <a:r>
              <a:rPr lang="es-ES" sz="2000" dirty="0"/>
              <a:t>.</a:t>
            </a:r>
            <a:endParaRPr lang="es-AR" sz="2000" dirty="0"/>
          </a:p>
          <a:p>
            <a:pPr marL="64008" indent="0">
              <a:buNone/>
            </a:pPr>
            <a:endParaRPr lang="es-AR" sz="2000" dirty="0" smtClean="0"/>
          </a:p>
          <a:p>
            <a:endParaRPr lang="es-AR" dirty="0" smtClean="0"/>
          </a:p>
          <a:p>
            <a:endParaRPr lang="es-AR" dirty="0"/>
          </a:p>
        </p:txBody>
      </p:sp>
    </p:spTree>
    <p:extLst>
      <p:ext uri="{BB962C8B-B14F-4D97-AF65-F5344CB8AC3E}">
        <p14:creationId xmlns:p14="http://schemas.microsoft.com/office/powerpoint/2010/main" val="40578803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ctrTitle"/>
          </p:nvPr>
        </p:nvSpPr>
        <p:spPr>
          <a:xfrm>
            <a:off x="540544" y="260648"/>
            <a:ext cx="8062912" cy="2016224"/>
          </a:xfrm>
        </p:spPr>
        <p:txBody>
          <a:bodyPr>
            <a:normAutofit fontScale="90000"/>
          </a:bodyPr>
          <a:lstStyle/>
          <a:p>
            <a:pPr algn="ctr"/>
            <a:r>
              <a:rPr lang="es-ES" b="1" dirty="0">
                <a:effectLst/>
              </a:rPr>
              <a:t>CAPITULO 5</a:t>
            </a:r>
            <a:r>
              <a:rPr lang="es-AR" dirty="0">
                <a:effectLst/>
              </a:rPr>
              <a:t/>
            </a:r>
            <a:br>
              <a:rPr lang="es-AR" dirty="0">
                <a:effectLst/>
              </a:rPr>
            </a:br>
            <a:r>
              <a:rPr lang="es-ES" b="1" u="sng" dirty="0">
                <a:effectLst/>
              </a:rPr>
              <a:t>Ansiedad</a:t>
            </a:r>
            <a:r>
              <a:rPr lang="es-AR" dirty="0">
                <a:effectLst/>
              </a:rPr>
              <a:t/>
            </a:r>
            <a:br>
              <a:rPr lang="es-AR" dirty="0">
                <a:effectLst/>
              </a:rPr>
            </a:br>
            <a:endParaRPr lang="es-AR" dirty="0"/>
          </a:p>
        </p:txBody>
      </p:sp>
      <p:sp>
        <p:nvSpPr>
          <p:cNvPr id="6" name="5 Subtítulo"/>
          <p:cNvSpPr>
            <a:spLocks noGrp="1"/>
          </p:cNvSpPr>
          <p:nvPr>
            <p:ph type="subTitle" idx="1"/>
          </p:nvPr>
        </p:nvSpPr>
        <p:spPr>
          <a:xfrm>
            <a:off x="540544" y="2132856"/>
            <a:ext cx="8062912" cy="3600400"/>
          </a:xfrm>
        </p:spPr>
        <p:txBody>
          <a:bodyPr>
            <a:normAutofit fontScale="92500" lnSpcReduction="10000"/>
          </a:bodyPr>
          <a:lstStyle/>
          <a:p>
            <a:pPr algn="ctr"/>
            <a:r>
              <a:rPr lang="es-ES" b="1" dirty="0"/>
              <a:t>La ansiedad es un estado emocional negativo, que incluye sensaciones de nerviosismo, preocupación y aprensión relacionadas con la activación o el arousal del organismo. Así, la ansiedad tiene un componente de pensamiento, (ansiedad cognitiva) y un componente somático que constituye el grado de activación física percibida. (Weinberg y Gould, 1996).</a:t>
            </a:r>
            <a:endParaRPr lang="es-AR" b="1" dirty="0"/>
          </a:p>
          <a:p>
            <a:pPr algn="ctr"/>
            <a:endParaRPr lang="es-AR" b="1" dirty="0"/>
          </a:p>
        </p:txBody>
      </p:sp>
    </p:spTree>
    <p:extLst>
      <p:ext uri="{BB962C8B-B14F-4D97-AF65-F5344CB8AC3E}">
        <p14:creationId xmlns:p14="http://schemas.microsoft.com/office/powerpoint/2010/main" val="24468564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AR" i="1" dirty="0" smtClean="0"/>
              <a:t>Tipos de ansiedad</a:t>
            </a:r>
            <a:r>
              <a:rPr lang="es-AR" dirty="0" smtClean="0"/>
              <a:t>.</a:t>
            </a:r>
            <a:endParaRPr lang="es-AR" dirty="0"/>
          </a:p>
        </p:txBody>
      </p:sp>
      <p:sp>
        <p:nvSpPr>
          <p:cNvPr id="3" name="2 Marcador de contenido"/>
          <p:cNvSpPr>
            <a:spLocks noGrp="1"/>
          </p:cNvSpPr>
          <p:nvPr>
            <p:ph idx="1"/>
          </p:nvPr>
        </p:nvSpPr>
        <p:spPr/>
        <p:txBody>
          <a:bodyPr>
            <a:normAutofit lnSpcReduction="10000"/>
          </a:bodyPr>
          <a:lstStyle/>
          <a:p>
            <a:r>
              <a:rPr lang="es-AR" sz="2400" b="1" i="1" dirty="0" smtClean="0">
                <a:effectLst>
                  <a:outerShdw blurRad="38100" dist="38100" dir="2700000" algn="tl">
                    <a:srgbClr val="000000">
                      <a:alpha val="43137"/>
                    </a:srgbClr>
                  </a:outerShdw>
                </a:effectLst>
              </a:rPr>
              <a:t>Ansiedad estado:  </a:t>
            </a:r>
            <a:r>
              <a:rPr lang="es-ES" sz="2400" dirty="0" smtClean="0"/>
              <a:t>hace </a:t>
            </a:r>
            <a:r>
              <a:rPr lang="es-ES" sz="2400" dirty="0"/>
              <a:t>referencia al componente siempre variable del estado de ánimo cambiante, y se define como un estado emocional “caracterizado por sensaciones subjetivas, conscientemente percibidas, de recelo, tensión, acompañadas de – o asociadas a- la activación o arousal del sistema nervioso</a:t>
            </a:r>
            <a:r>
              <a:rPr lang="es-ES" sz="2400" dirty="0" smtClean="0"/>
              <a:t>”.</a:t>
            </a:r>
          </a:p>
          <a:p>
            <a:endParaRPr lang="es-AR" sz="2400" dirty="0" smtClean="0"/>
          </a:p>
          <a:p>
            <a:r>
              <a:rPr lang="es-AR" sz="2400" b="1" i="1" dirty="0" smtClean="0">
                <a:effectLst>
                  <a:outerShdw blurRad="38100" dist="38100" dir="2700000" algn="tl">
                    <a:srgbClr val="000000">
                      <a:alpha val="43137"/>
                    </a:srgbClr>
                  </a:outerShdw>
                </a:effectLst>
              </a:rPr>
              <a:t>Ansiedad rasgo: </a:t>
            </a:r>
            <a:r>
              <a:rPr lang="es-ES" sz="2400" dirty="0"/>
              <a:t>es una parte de la personalidad</a:t>
            </a:r>
            <a:r>
              <a:rPr lang="es-AR" sz="2400" dirty="0"/>
              <a:t>: una tendencia o disposición conductual adquirida que influye en la conducta. (Weinberg y Gould, 1996) </a:t>
            </a:r>
            <a:endParaRPr lang="es-AR" sz="2400" dirty="0" smtClean="0"/>
          </a:p>
          <a:p>
            <a:pPr marL="64008" indent="0">
              <a:buNone/>
            </a:pPr>
            <a:endParaRPr lang="es-AR" dirty="0"/>
          </a:p>
        </p:txBody>
      </p:sp>
    </p:spTree>
    <p:extLst>
      <p:ext uri="{BB962C8B-B14F-4D97-AF65-F5344CB8AC3E}">
        <p14:creationId xmlns:p14="http://schemas.microsoft.com/office/powerpoint/2010/main" val="33497728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AR" b="1" dirty="0" smtClean="0"/>
              <a:t>Ansiedad precompetitiva y rendimiento</a:t>
            </a:r>
            <a:r>
              <a:rPr lang="es-AR" dirty="0" smtClean="0"/>
              <a:t>.</a:t>
            </a:r>
            <a:endParaRPr lang="es-AR" dirty="0"/>
          </a:p>
        </p:txBody>
      </p:sp>
      <p:sp>
        <p:nvSpPr>
          <p:cNvPr id="3" name="2 Marcador de contenido"/>
          <p:cNvSpPr>
            <a:spLocks noGrp="1"/>
          </p:cNvSpPr>
          <p:nvPr>
            <p:ph idx="1"/>
          </p:nvPr>
        </p:nvSpPr>
        <p:spPr/>
        <p:txBody>
          <a:bodyPr>
            <a:normAutofit fontScale="62500" lnSpcReduction="20000"/>
          </a:bodyPr>
          <a:lstStyle/>
          <a:p>
            <a:pPr marL="64008" indent="0" algn="just">
              <a:buNone/>
            </a:pPr>
            <a:r>
              <a:rPr lang="es-ES" dirty="0" err="1"/>
              <a:t>Caracuel</a:t>
            </a:r>
            <a:r>
              <a:rPr lang="es-ES" dirty="0"/>
              <a:t> </a:t>
            </a:r>
            <a:r>
              <a:rPr lang="es-ES" dirty="0" err="1"/>
              <a:t>Tubío</a:t>
            </a:r>
            <a:r>
              <a:rPr lang="es-ES" dirty="0"/>
              <a:t>, J  y </a:t>
            </a:r>
            <a:r>
              <a:rPr lang="es-ES" dirty="0" err="1"/>
              <a:t>Jaemes</a:t>
            </a:r>
            <a:r>
              <a:rPr lang="es-ES" dirty="0"/>
              <a:t> </a:t>
            </a:r>
            <a:r>
              <a:rPr lang="es-ES" dirty="0" err="1"/>
              <a:t>Sánchez,C</a:t>
            </a:r>
            <a:r>
              <a:rPr lang="es-ES" dirty="0"/>
              <a:t>  </a:t>
            </a:r>
            <a:r>
              <a:rPr lang="es-ES" dirty="0" smtClean="0"/>
              <a:t>plantean </a:t>
            </a:r>
            <a:r>
              <a:rPr lang="es-ES" dirty="0"/>
              <a:t>que uno de los aspectos más investigados en el ámbito de la Psicología del Deporte es el efecto del estado emocional de un atleta ante la competición, y más concretamente, la evaluación  de los niveles de ansiedad y su posible influencia en el </a:t>
            </a:r>
            <a:r>
              <a:rPr lang="es-ES" dirty="0" smtClean="0"/>
              <a:t>rendimiento. En sus investigaciones concluyen:</a:t>
            </a:r>
          </a:p>
          <a:p>
            <a:pPr marL="64008" indent="0" algn="just">
              <a:buNone/>
            </a:pPr>
            <a:endParaRPr lang="es-ES" dirty="0" smtClean="0"/>
          </a:p>
          <a:p>
            <a:pPr lvl="0"/>
            <a:r>
              <a:rPr lang="es-AR" dirty="0" smtClean="0"/>
              <a:t>El </a:t>
            </a:r>
            <a:r>
              <a:rPr lang="es-AR" dirty="0"/>
              <a:t>estado emocional no es algo fijo, sino que puede variar a  lo largo de la competición en función de la duración de la misma</a:t>
            </a:r>
          </a:p>
          <a:p>
            <a:pPr lvl="0"/>
            <a:r>
              <a:rPr lang="es-AR" dirty="0"/>
              <a:t>La mejor forma de mejorar los niveles de ansiedad pre-competitiva, en el plano psicológico es mejorando sus habilidades de afrontamiento de situaciones ansiógenas. </a:t>
            </a:r>
          </a:p>
          <a:p>
            <a:pPr lvl="0"/>
            <a:r>
              <a:rPr lang="es-AR" dirty="0"/>
              <a:t>Ambas cuestiones deberían ser aprendidas por el deportista en sesiones de un entrenamiento integrado que atienda tanto preparación físico-técnica como psicológica.</a:t>
            </a:r>
          </a:p>
          <a:p>
            <a:endParaRPr lang="es-AR" dirty="0"/>
          </a:p>
        </p:txBody>
      </p:sp>
    </p:spTree>
    <p:extLst>
      <p:ext uri="{BB962C8B-B14F-4D97-AF65-F5344CB8AC3E}">
        <p14:creationId xmlns:p14="http://schemas.microsoft.com/office/powerpoint/2010/main" val="36410411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40544" y="260648"/>
            <a:ext cx="8062912" cy="1985667"/>
          </a:xfrm>
        </p:spPr>
        <p:txBody>
          <a:bodyPr>
            <a:normAutofit fontScale="90000"/>
          </a:bodyPr>
          <a:lstStyle/>
          <a:p>
            <a:pPr algn="ctr"/>
            <a:r>
              <a:rPr lang="es-AR" b="1" dirty="0" smtClean="0">
                <a:effectLst/>
              </a:rPr>
              <a:t/>
            </a:r>
            <a:br>
              <a:rPr lang="es-AR" b="1" dirty="0" smtClean="0">
                <a:effectLst/>
              </a:rPr>
            </a:br>
            <a:r>
              <a:rPr lang="es-AR" b="1" dirty="0" smtClean="0">
                <a:effectLst/>
              </a:rPr>
              <a:t>CAPITULO </a:t>
            </a:r>
            <a:r>
              <a:rPr lang="es-AR" b="1" dirty="0">
                <a:effectLst/>
              </a:rPr>
              <a:t>6</a:t>
            </a:r>
            <a:r>
              <a:rPr lang="es-AR" dirty="0">
                <a:effectLst/>
              </a:rPr>
              <a:t/>
            </a:r>
            <a:br>
              <a:rPr lang="es-AR" dirty="0">
                <a:effectLst/>
              </a:rPr>
            </a:br>
            <a:r>
              <a:rPr lang="es-AR" b="1" u="sng" dirty="0">
                <a:effectLst/>
              </a:rPr>
              <a:t>Control del estrés</a:t>
            </a:r>
            <a:r>
              <a:rPr lang="es-AR" dirty="0">
                <a:effectLst/>
              </a:rPr>
              <a:t/>
            </a:r>
            <a:br>
              <a:rPr lang="es-AR" dirty="0">
                <a:effectLst/>
              </a:rPr>
            </a:br>
            <a:endParaRPr lang="es-AR" dirty="0"/>
          </a:p>
        </p:txBody>
      </p:sp>
      <p:sp>
        <p:nvSpPr>
          <p:cNvPr id="3" name="2 Subtítulo"/>
          <p:cNvSpPr>
            <a:spLocks noGrp="1"/>
          </p:cNvSpPr>
          <p:nvPr>
            <p:ph type="subTitle" idx="1"/>
          </p:nvPr>
        </p:nvSpPr>
        <p:spPr>
          <a:xfrm>
            <a:off x="540544" y="2250280"/>
            <a:ext cx="8062912" cy="4419080"/>
          </a:xfrm>
        </p:spPr>
        <p:txBody>
          <a:bodyPr/>
          <a:lstStyle/>
          <a:p>
            <a:pPr algn="ctr"/>
            <a:r>
              <a:rPr lang="es-ES" b="1" dirty="0"/>
              <a:t>El término </a:t>
            </a:r>
            <a:r>
              <a:rPr lang="es-ES" b="1" i="1" u="sng" dirty="0"/>
              <a:t>control de estrés</a:t>
            </a:r>
            <a:r>
              <a:rPr lang="es-ES" b="1" dirty="0"/>
              <a:t> hace referencia a un conjunto de técnicas que tienen la finalidad de dotar a una persona de mecanismos eficaces para afrontar el estrés. El </a:t>
            </a:r>
            <a:r>
              <a:rPr lang="es-ES" b="1" i="1" dirty="0"/>
              <a:t>control de estrés</a:t>
            </a:r>
            <a:r>
              <a:rPr lang="es-ES" b="1" dirty="0"/>
              <a:t>  es eficaz cuando una persona utiliza estrategias de </a:t>
            </a:r>
            <a:r>
              <a:rPr lang="es-ES" b="1" dirty="0" smtClean="0"/>
              <a:t>afrontamiento.</a:t>
            </a:r>
            <a:endParaRPr lang="es-AR" b="1" dirty="0"/>
          </a:p>
        </p:txBody>
      </p:sp>
    </p:spTree>
    <p:extLst>
      <p:ext uri="{BB962C8B-B14F-4D97-AF65-F5344CB8AC3E}">
        <p14:creationId xmlns:p14="http://schemas.microsoft.com/office/powerpoint/2010/main" val="16267203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En la presente investigación:</a:t>
            </a:r>
            <a:endParaRPr lang="es-AR" dirty="0"/>
          </a:p>
        </p:txBody>
      </p:sp>
      <p:sp>
        <p:nvSpPr>
          <p:cNvPr id="3" name="2 Marcador de contenido"/>
          <p:cNvSpPr>
            <a:spLocks noGrp="1"/>
          </p:cNvSpPr>
          <p:nvPr>
            <p:ph idx="1"/>
          </p:nvPr>
        </p:nvSpPr>
        <p:spPr/>
        <p:txBody>
          <a:bodyPr>
            <a:normAutofit fontScale="85000" lnSpcReduction="20000"/>
          </a:bodyPr>
          <a:lstStyle/>
          <a:p>
            <a:r>
              <a:rPr lang="es-AR" dirty="0"/>
              <a:t>S</a:t>
            </a:r>
            <a:r>
              <a:rPr lang="es-AR" dirty="0" smtClean="0"/>
              <a:t>e </a:t>
            </a:r>
            <a:r>
              <a:rPr lang="es-AR" dirty="0"/>
              <a:t>pretende abordar la temática del Control de estrés en jóvenes tenistas y su importancia en el desempeño </a:t>
            </a:r>
            <a:r>
              <a:rPr lang="es-AR" dirty="0" smtClean="0"/>
              <a:t>deportivo</a:t>
            </a:r>
          </a:p>
          <a:p>
            <a:r>
              <a:rPr lang="es-AR" dirty="0" smtClean="0"/>
              <a:t>La motivación: </a:t>
            </a:r>
            <a:r>
              <a:rPr lang="es-AR" dirty="0"/>
              <a:t>por la aplicación de la Psicología en este ámbito, y la relevancia que adquirido la variable estudiada en la </a:t>
            </a:r>
            <a:r>
              <a:rPr lang="es-AR" dirty="0" smtClean="0"/>
              <a:t>actualidad.</a:t>
            </a:r>
          </a:p>
          <a:p>
            <a:r>
              <a:rPr lang="es-AR" dirty="0" smtClean="0"/>
              <a:t>Se desarrollo a través de relevamiento de bibliografía especializada sobre el tema, y complementando con la administración del ACSQ-1  a jóvenes tenistas con el objetivo de explorar si utilizan estrategias de afrontamiento en situación de competencia.</a:t>
            </a:r>
            <a:endParaRPr lang="es-AR" dirty="0"/>
          </a:p>
        </p:txBody>
      </p:sp>
    </p:spTree>
    <p:extLst>
      <p:ext uri="{BB962C8B-B14F-4D97-AF65-F5344CB8AC3E}">
        <p14:creationId xmlns:p14="http://schemas.microsoft.com/office/powerpoint/2010/main" val="7538660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p:txBody>
          <a:bodyPr/>
          <a:lstStyle/>
          <a:p>
            <a:pPr algn="just"/>
            <a:r>
              <a:rPr lang="es-AR" dirty="0" smtClean="0"/>
              <a:t>Afrontamiento.</a:t>
            </a:r>
            <a:endParaRPr lang="es-AR" dirty="0"/>
          </a:p>
        </p:txBody>
      </p:sp>
      <p:sp>
        <p:nvSpPr>
          <p:cNvPr id="6" name="5 Marcador de contenido"/>
          <p:cNvSpPr>
            <a:spLocks noGrp="1"/>
          </p:cNvSpPr>
          <p:nvPr>
            <p:ph idx="1"/>
          </p:nvPr>
        </p:nvSpPr>
        <p:spPr>
          <a:xfrm>
            <a:off x="457200" y="1484784"/>
            <a:ext cx="8229600" cy="5184576"/>
          </a:xfrm>
        </p:spPr>
        <p:txBody>
          <a:bodyPr>
            <a:noAutofit/>
          </a:bodyPr>
          <a:lstStyle/>
          <a:p>
            <a:r>
              <a:rPr lang="es-AR" sz="2000" dirty="0" err="1" smtClean="0"/>
              <a:t>Lazarus</a:t>
            </a:r>
            <a:r>
              <a:rPr lang="es-AR" sz="2000" dirty="0" smtClean="0"/>
              <a:t> </a:t>
            </a:r>
            <a:r>
              <a:rPr lang="es-AR" sz="2000" dirty="0"/>
              <a:t>y </a:t>
            </a:r>
            <a:r>
              <a:rPr lang="es-AR" sz="2000" dirty="0" err="1"/>
              <a:t>Folkman</a:t>
            </a:r>
            <a:r>
              <a:rPr lang="es-AR" sz="2000" dirty="0"/>
              <a:t> (1984. Citado por. Romero Carrasco, A. 2009) definen al afrontamiento como </a:t>
            </a:r>
            <a:r>
              <a:rPr lang="es-AR" sz="2000" b="1" i="1" dirty="0" smtClean="0"/>
              <a:t>aquellos </a:t>
            </a:r>
            <a:r>
              <a:rPr lang="es-AR" sz="2000" b="1" i="1" dirty="0"/>
              <a:t>esfuerzos cognitivos y conductuales constantemente cambiantes que se desarrollan para manejar las demandas específicas externas y/o internas que son evaluadas como excedentes o desbordantes de los recursos del </a:t>
            </a:r>
            <a:r>
              <a:rPr lang="es-AR" sz="2000" b="1" i="1" dirty="0" smtClean="0"/>
              <a:t>individuo</a:t>
            </a:r>
          </a:p>
          <a:p>
            <a:pPr marL="64008" indent="0">
              <a:buNone/>
            </a:pPr>
            <a:endParaRPr lang="es-AR" sz="2000" b="1" i="1" dirty="0"/>
          </a:p>
          <a:p>
            <a:pPr marL="64008" indent="0" algn="just">
              <a:buNone/>
            </a:pPr>
            <a:r>
              <a:rPr lang="es-AR" sz="1800" dirty="0"/>
              <a:t>Se podría entender  que,  la aparición del estrés y otras reacciones emocionales están mediatizadas por el proceso de </a:t>
            </a:r>
            <a:r>
              <a:rPr lang="es-AR" sz="1800" b="1" i="1" dirty="0"/>
              <a:t>valoración cognitiva</a:t>
            </a:r>
            <a:r>
              <a:rPr lang="es-AR" sz="1800" dirty="0"/>
              <a:t> que la persona realiza acerca de la situación que enfrenta</a:t>
            </a:r>
            <a:r>
              <a:rPr lang="es-AR" sz="1800" dirty="0" smtClean="0"/>
              <a:t>.</a:t>
            </a:r>
          </a:p>
          <a:p>
            <a:pPr marL="64008" indent="0" algn="just">
              <a:buNone/>
            </a:pPr>
            <a:endParaRPr lang="es-AR" sz="1800" dirty="0"/>
          </a:p>
          <a:p>
            <a:pPr lvl="0" algn="just"/>
            <a:r>
              <a:rPr lang="es-AR" sz="1800" b="1" i="1" u="sng" dirty="0"/>
              <a:t>Valoración primaria</a:t>
            </a:r>
            <a:r>
              <a:rPr lang="es-AR" sz="1800" dirty="0"/>
              <a:t>: la persona evalúa las consecuencias que la situación puede tener para ella.</a:t>
            </a:r>
          </a:p>
          <a:p>
            <a:pPr lvl="0" algn="just"/>
            <a:r>
              <a:rPr lang="es-AR" sz="1800" b="1" u="sng" dirty="0"/>
              <a:t>Valoración secundaria</a:t>
            </a:r>
            <a:r>
              <a:rPr lang="es-AR" sz="1800" b="1" dirty="0"/>
              <a:t>: </a:t>
            </a:r>
            <a:r>
              <a:rPr lang="es-AR" sz="1800" dirty="0"/>
              <a:t>valora los recursos de los que dispone con el fin de evitar o reducir las consecuencias negativas de la situación, que para sí significa una amenaza o desafío.</a:t>
            </a:r>
          </a:p>
          <a:p>
            <a:pPr marL="64008" indent="0" algn="just">
              <a:buNone/>
            </a:pPr>
            <a:endParaRPr lang="es-AR" sz="2000" dirty="0"/>
          </a:p>
          <a:p>
            <a:pPr marL="64008" indent="0">
              <a:buNone/>
            </a:pPr>
            <a:endParaRPr lang="es-AR" sz="2000" dirty="0"/>
          </a:p>
          <a:p>
            <a:pPr marL="64008" indent="0">
              <a:buNone/>
            </a:pPr>
            <a:endParaRPr lang="es-AR" sz="2000" b="1" i="1" dirty="0"/>
          </a:p>
        </p:txBody>
      </p:sp>
    </p:spTree>
    <p:extLst>
      <p:ext uri="{BB962C8B-B14F-4D97-AF65-F5344CB8AC3E}">
        <p14:creationId xmlns:p14="http://schemas.microsoft.com/office/powerpoint/2010/main" val="34169523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Título"/>
          <p:cNvSpPr>
            <a:spLocks noGrp="1"/>
          </p:cNvSpPr>
          <p:nvPr>
            <p:ph type="title"/>
          </p:nvPr>
        </p:nvSpPr>
        <p:spPr/>
        <p:txBody>
          <a:bodyPr/>
          <a:lstStyle/>
          <a:p>
            <a:r>
              <a:rPr lang="es-AR" dirty="0" smtClean="0"/>
              <a:t>Estilos de afrontamiento</a:t>
            </a:r>
            <a:endParaRPr lang="es-AR" dirty="0"/>
          </a:p>
        </p:txBody>
      </p:sp>
      <p:sp>
        <p:nvSpPr>
          <p:cNvPr id="10" name="9 Marcador de texto"/>
          <p:cNvSpPr>
            <a:spLocks noGrp="1"/>
          </p:cNvSpPr>
          <p:nvPr>
            <p:ph type="body" idx="1"/>
          </p:nvPr>
        </p:nvSpPr>
        <p:spPr/>
        <p:txBody>
          <a:bodyPr/>
          <a:lstStyle/>
          <a:p>
            <a:r>
              <a:rPr lang="es-AR" dirty="0" smtClean="0"/>
              <a:t>Orientado a la Emoción</a:t>
            </a:r>
            <a:endParaRPr lang="es-AR" dirty="0"/>
          </a:p>
        </p:txBody>
      </p:sp>
      <p:sp>
        <p:nvSpPr>
          <p:cNvPr id="12" name="11 Marcador de texto"/>
          <p:cNvSpPr>
            <a:spLocks noGrp="1"/>
          </p:cNvSpPr>
          <p:nvPr>
            <p:ph type="body" sz="half" idx="3"/>
          </p:nvPr>
        </p:nvSpPr>
        <p:spPr/>
        <p:txBody>
          <a:bodyPr/>
          <a:lstStyle/>
          <a:p>
            <a:r>
              <a:rPr lang="es-AR" dirty="0" smtClean="0"/>
              <a:t>Orientado a  la Tarea</a:t>
            </a:r>
            <a:endParaRPr lang="es-AR" dirty="0"/>
          </a:p>
        </p:txBody>
      </p:sp>
      <p:sp>
        <p:nvSpPr>
          <p:cNvPr id="11" name="10 Marcador de contenido"/>
          <p:cNvSpPr>
            <a:spLocks noGrp="1"/>
          </p:cNvSpPr>
          <p:nvPr>
            <p:ph sz="quarter" idx="2"/>
          </p:nvPr>
        </p:nvSpPr>
        <p:spPr/>
        <p:txBody>
          <a:bodyPr/>
          <a:lstStyle/>
          <a:p>
            <a:pPr algn="just"/>
            <a:r>
              <a:rPr lang="es-ES" sz="2000" b="1" dirty="0"/>
              <a:t>A</a:t>
            </a:r>
            <a:r>
              <a:rPr lang="es-ES" sz="2000" b="1" dirty="0" smtClean="0"/>
              <a:t>quellos </a:t>
            </a:r>
            <a:r>
              <a:rPr lang="es-ES" sz="2000" b="1" dirty="0"/>
              <a:t>esfuerzos orientados a resolver el problema a través de una reestructuración cognitiva o de realizar intentos por modificar la situación. Entre estas estrategias se encuentran el aumento del esfuerzo, la planificación y el análisis lógico de los recursos en función de las demandas. </a:t>
            </a:r>
            <a:endParaRPr lang="es-ES" sz="2000" b="1" dirty="0" smtClean="0"/>
          </a:p>
          <a:p>
            <a:pPr marL="64008" indent="0" algn="just">
              <a:buNone/>
            </a:pPr>
            <a:endParaRPr lang="es-ES" b="1" dirty="0" smtClean="0"/>
          </a:p>
          <a:p>
            <a:pPr algn="just"/>
            <a:endParaRPr lang="es-ES" b="1" dirty="0"/>
          </a:p>
          <a:p>
            <a:pPr algn="just"/>
            <a:endParaRPr lang="es-AR" b="1" dirty="0"/>
          </a:p>
        </p:txBody>
      </p:sp>
      <p:sp>
        <p:nvSpPr>
          <p:cNvPr id="13" name="12 Marcador de contenido"/>
          <p:cNvSpPr>
            <a:spLocks noGrp="1"/>
          </p:cNvSpPr>
          <p:nvPr>
            <p:ph sz="quarter" idx="4"/>
          </p:nvPr>
        </p:nvSpPr>
        <p:spPr/>
        <p:txBody>
          <a:bodyPr>
            <a:normAutofit/>
          </a:bodyPr>
          <a:lstStyle/>
          <a:p>
            <a:pPr algn="just"/>
            <a:r>
              <a:rPr lang="es-ES" sz="2000" b="1" dirty="0"/>
              <a:t>S</a:t>
            </a:r>
            <a:r>
              <a:rPr lang="es-ES" sz="2000" b="1" dirty="0" smtClean="0"/>
              <a:t>e </a:t>
            </a:r>
            <a:r>
              <a:rPr lang="es-ES" sz="2000" b="1" dirty="0"/>
              <a:t>refiere a las acciones que se emplean con el objetivo de regular las emociones negativas y las consecuencias asociadas. Esta dimensión incluye estrategias como el distanciamiento, el autocontrol, la búsqueda de apoyo social, el aceptar la responsabilidad o el reevaluar positivamente la situación</a:t>
            </a:r>
            <a:endParaRPr lang="es-AR" sz="2000" b="1" dirty="0"/>
          </a:p>
        </p:txBody>
      </p:sp>
    </p:spTree>
    <p:extLst>
      <p:ext uri="{BB962C8B-B14F-4D97-AF65-F5344CB8AC3E}">
        <p14:creationId xmlns:p14="http://schemas.microsoft.com/office/powerpoint/2010/main" val="2049264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p:txBody>
          <a:bodyPr/>
          <a:lstStyle/>
          <a:p>
            <a:r>
              <a:rPr lang="es-AR" dirty="0" smtClean="0"/>
              <a:t>Estrategias de afrontamiento</a:t>
            </a:r>
            <a:endParaRPr lang="es-AR" dirty="0"/>
          </a:p>
        </p:txBody>
      </p:sp>
      <p:sp>
        <p:nvSpPr>
          <p:cNvPr id="6" name="5 Marcador de contenido"/>
          <p:cNvSpPr>
            <a:spLocks noGrp="1"/>
          </p:cNvSpPr>
          <p:nvPr>
            <p:ph idx="1"/>
          </p:nvPr>
        </p:nvSpPr>
        <p:spPr>
          <a:xfrm>
            <a:off x="457200" y="4293096"/>
            <a:ext cx="8229600" cy="2161712"/>
          </a:xfrm>
        </p:spPr>
        <p:txBody>
          <a:bodyPr>
            <a:normAutofit fontScale="92500" lnSpcReduction="20000"/>
          </a:bodyPr>
          <a:lstStyle/>
          <a:p>
            <a:pPr algn="ctr"/>
            <a:r>
              <a:rPr lang="es-ES" b="1" dirty="0"/>
              <a:t>¿El estrés es siempre negativo?</a:t>
            </a:r>
            <a:endParaRPr lang="es-AR" dirty="0"/>
          </a:p>
          <a:p>
            <a:pPr marL="64008" indent="0" algn="ctr">
              <a:buNone/>
            </a:pPr>
            <a:r>
              <a:rPr lang="es-AR" sz="2600" dirty="0"/>
              <a:t>El estrés podría ser beneficioso en pequeñas dosis, si se manejara correctamente ante situaciones en las que se presenta un exceso de confianza en los deportistas, pero  perjudicial cuando es excesivo y no se dispone de habilidades para controlarlo.</a:t>
            </a:r>
          </a:p>
          <a:p>
            <a:pPr marL="64008" indent="0">
              <a:buNone/>
            </a:pPr>
            <a:endParaRPr lang="es-AR" dirty="0"/>
          </a:p>
        </p:txBody>
      </p:sp>
      <p:sp>
        <p:nvSpPr>
          <p:cNvPr id="7" name="6 Rectángulo redondeado"/>
          <p:cNvSpPr/>
          <p:nvPr/>
        </p:nvSpPr>
        <p:spPr>
          <a:xfrm>
            <a:off x="539552" y="1484784"/>
            <a:ext cx="8280920" cy="25922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a:t>El tenis es un deporte que exige un constante despliegue de estrategias que permitan afrontar los desafíos de los </a:t>
            </a:r>
            <a:r>
              <a:rPr lang="es-AR" dirty="0" smtClean="0"/>
              <a:t>partidos.</a:t>
            </a:r>
          </a:p>
          <a:p>
            <a:pPr algn="ctr"/>
            <a:r>
              <a:rPr lang="es-AR" dirty="0"/>
              <a:t>L</a:t>
            </a:r>
            <a:r>
              <a:rPr lang="es-AR" dirty="0" smtClean="0"/>
              <a:t>as </a:t>
            </a:r>
            <a:r>
              <a:rPr lang="es-AR" dirty="0"/>
              <a:t>estrategias de afrontamiento  se constituyen en una variable importante al momento de identificar los factores que influyen sobre el rendimiento. En este sentido, lo importante es qué hace el deportista con la tensión y cómo ésta puede ser transformada en un facilitador o en un inhibidor de habilidades técnicas y psicológicas</a:t>
            </a:r>
          </a:p>
        </p:txBody>
      </p:sp>
    </p:spTree>
    <p:extLst>
      <p:ext uri="{BB962C8B-B14F-4D97-AF65-F5344CB8AC3E}">
        <p14:creationId xmlns:p14="http://schemas.microsoft.com/office/powerpoint/2010/main" val="16082501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721346"/>
          </a:xfrm>
        </p:spPr>
        <p:txBody>
          <a:bodyPr>
            <a:noAutofit/>
          </a:bodyPr>
          <a:lstStyle/>
          <a:p>
            <a:pPr algn="ctr"/>
            <a:r>
              <a:rPr lang="es-ES" sz="3200" b="1" dirty="0">
                <a:effectLst>
                  <a:outerShdw blurRad="38100" dist="38100" dir="2700000" algn="tl">
                    <a:srgbClr val="000000">
                      <a:alpha val="43137"/>
                    </a:srgbClr>
                  </a:outerShdw>
                </a:effectLst>
              </a:rPr>
              <a:t>CAPITULO </a:t>
            </a:r>
            <a:r>
              <a:rPr lang="es-ES" sz="3200" b="1" dirty="0" smtClean="0">
                <a:effectLst>
                  <a:outerShdw blurRad="38100" dist="38100" dir="2700000" algn="tl">
                    <a:srgbClr val="000000">
                      <a:alpha val="43137"/>
                    </a:srgbClr>
                  </a:outerShdw>
                </a:effectLst>
              </a:rPr>
              <a:t>7</a:t>
            </a:r>
            <a:r>
              <a:rPr lang="es-AR" sz="3200" b="1" dirty="0">
                <a:effectLst>
                  <a:outerShdw blurRad="38100" dist="38100" dir="2700000" algn="tl">
                    <a:srgbClr val="000000">
                      <a:alpha val="43137"/>
                    </a:srgbClr>
                  </a:outerShdw>
                </a:effectLst>
              </a:rPr>
              <a:t/>
            </a:r>
            <a:br>
              <a:rPr lang="es-AR" sz="3200" b="1" dirty="0">
                <a:effectLst>
                  <a:outerShdw blurRad="38100" dist="38100" dir="2700000" algn="tl">
                    <a:srgbClr val="000000">
                      <a:alpha val="43137"/>
                    </a:srgbClr>
                  </a:outerShdw>
                </a:effectLst>
              </a:rPr>
            </a:br>
            <a:r>
              <a:rPr lang="es-ES" sz="3200" b="1" u="sng" dirty="0">
                <a:effectLst>
                  <a:outerShdw blurRad="38100" dist="38100" dir="2700000" algn="tl">
                    <a:srgbClr val="000000">
                      <a:alpha val="43137"/>
                    </a:srgbClr>
                  </a:outerShdw>
                </a:effectLst>
              </a:rPr>
              <a:t>La implicancia del Entrenamiento de Destrezas Psicológicas</a:t>
            </a:r>
            <a:r>
              <a:rPr lang="es-AR" sz="3200" dirty="0">
                <a:effectLst/>
              </a:rPr>
              <a:t/>
            </a:r>
            <a:br>
              <a:rPr lang="es-AR" sz="3200" dirty="0">
                <a:effectLst/>
              </a:rPr>
            </a:br>
            <a:endParaRPr lang="es-AR" sz="3200" dirty="0"/>
          </a:p>
        </p:txBody>
      </p:sp>
      <p:sp>
        <p:nvSpPr>
          <p:cNvPr id="3" name="2 Marcador de contenido"/>
          <p:cNvSpPr>
            <a:spLocks noGrp="1"/>
          </p:cNvSpPr>
          <p:nvPr>
            <p:ph idx="1"/>
          </p:nvPr>
        </p:nvSpPr>
        <p:spPr>
          <a:xfrm>
            <a:off x="457200" y="1988840"/>
            <a:ext cx="8435280" cy="4465968"/>
          </a:xfrm>
        </p:spPr>
        <p:txBody>
          <a:bodyPr>
            <a:normAutofit fontScale="62500" lnSpcReduction="20000"/>
          </a:bodyPr>
          <a:lstStyle/>
          <a:p>
            <a:pPr marL="64008" indent="0" algn="ctr">
              <a:buNone/>
            </a:pPr>
            <a:r>
              <a:rPr lang="es-ES" dirty="0" smtClean="0"/>
              <a:t> El </a:t>
            </a:r>
            <a:r>
              <a:rPr lang="es-ES" dirty="0"/>
              <a:t>fortalecimiento de la salud es uno de los aspectos que más puede contribuir la práctica del deporte (Buceta J.M.,2004</a:t>
            </a:r>
            <a:r>
              <a:rPr lang="es-ES" dirty="0" smtClean="0"/>
              <a:t>).</a:t>
            </a:r>
          </a:p>
          <a:p>
            <a:pPr marL="64008" indent="0" algn="ctr">
              <a:buNone/>
            </a:pPr>
            <a:endParaRPr lang="es-ES" dirty="0" smtClean="0"/>
          </a:p>
          <a:p>
            <a:pPr algn="just"/>
            <a:r>
              <a:rPr lang="es-ES" dirty="0"/>
              <a:t> Los niños y adolescentes necesitan experiencias de control para confiar </a:t>
            </a:r>
            <a:r>
              <a:rPr lang="es-ES" dirty="0" smtClean="0"/>
              <a:t>  </a:t>
            </a:r>
            <a:r>
              <a:rPr lang="es-ES" dirty="0"/>
              <a:t>más en sí mismos y fortalecerse psicológicamente</a:t>
            </a:r>
            <a:r>
              <a:rPr lang="es-ES" dirty="0" smtClean="0"/>
              <a:t>.</a:t>
            </a:r>
          </a:p>
          <a:p>
            <a:pPr marL="64008" indent="0" algn="just">
              <a:buNone/>
            </a:pPr>
            <a:endParaRPr lang="es-ES" dirty="0" smtClean="0"/>
          </a:p>
          <a:p>
            <a:pPr algn="just"/>
            <a:r>
              <a:rPr lang="es-ES" dirty="0"/>
              <a:t>Algunos deportistas jóvenes, como los tenistas, son ya deportistas de elite en su disciplina y se encuentran entre los mejores. La dedicación y el esfuerzo de estos chicos son muy grandes; afrontan competiciones de considerable importancia y son evaluados permanentemente</a:t>
            </a:r>
            <a:r>
              <a:rPr lang="es-ES" dirty="0" smtClean="0"/>
              <a:t>.</a:t>
            </a:r>
          </a:p>
          <a:p>
            <a:pPr algn="just"/>
            <a:endParaRPr lang="es-AR" dirty="0"/>
          </a:p>
          <a:p>
            <a:pPr algn="just"/>
            <a:r>
              <a:rPr lang="es-ES" dirty="0"/>
              <a:t>D</a:t>
            </a:r>
            <a:r>
              <a:rPr lang="es-ES" dirty="0" smtClean="0"/>
              <a:t>ebería </a:t>
            </a:r>
            <a:r>
              <a:rPr lang="es-ES" dirty="0"/>
              <a:t>ser prioritario, no sólo para el joven deportista sino para su entrenador y tutores, aliviar el estrés y enseñar habilidades psicológicas apropiadas para controlar eficaz y saludablemente el estrés (estrategias de afrontamiento). </a:t>
            </a:r>
            <a:endParaRPr lang="es-ES" dirty="0" smtClean="0"/>
          </a:p>
          <a:p>
            <a:pPr marL="64008" indent="0" algn="ctr">
              <a:buNone/>
            </a:pPr>
            <a:endParaRPr lang="es-AR" dirty="0"/>
          </a:p>
          <a:p>
            <a:pPr algn="ctr"/>
            <a:endParaRPr lang="es-AR" dirty="0"/>
          </a:p>
        </p:txBody>
      </p:sp>
    </p:spTree>
    <p:extLst>
      <p:ext uri="{BB962C8B-B14F-4D97-AF65-F5344CB8AC3E}">
        <p14:creationId xmlns:p14="http://schemas.microsoft.com/office/powerpoint/2010/main" val="37686082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AR" sz="3600" b="1" dirty="0" smtClean="0"/>
              <a:t>Importancia de la intervención psicológica</a:t>
            </a:r>
            <a:r>
              <a:rPr lang="es-AR" dirty="0" smtClean="0"/>
              <a:t>.</a:t>
            </a:r>
            <a:endParaRPr lang="es-AR" dirty="0"/>
          </a:p>
        </p:txBody>
      </p:sp>
      <p:sp>
        <p:nvSpPr>
          <p:cNvPr id="3" name="2 Marcador de contenido"/>
          <p:cNvSpPr>
            <a:spLocks noGrp="1"/>
          </p:cNvSpPr>
          <p:nvPr>
            <p:ph idx="1"/>
          </p:nvPr>
        </p:nvSpPr>
        <p:spPr/>
        <p:txBody>
          <a:bodyPr>
            <a:normAutofit fontScale="62500" lnSpcReduction="20000"/>
          </a:bodyPr>
          <a:lstStyle/>
          <a:p>
            <a:pPr algn="just"/>
            <a:r>
              <a:rPr lang="es-ES" dirty="0" smtClean="0"/>
              <a:t>Weinberg y Gould (1996) para </a:t>
            </a:r>
            <a:r>
              <a:rPr lang="es-ES" dirty="0"/>
              <a:t>abordar esta cuestión, introducen el concepto de </a:t>
            </a:r>
            <a:r>
              <a:rPr lang="es-ES" b="1" i="1" dirty="0"/>
              <a:t>entrenamiento de destrezas psicológicas</a:t>
            </a:r>
            <a:r>
              <a:rPr lang="es-ES" b="1" dirty="0"/>
              <a:t> (PTS).</a:t>
            </a:r>
            <a:r>
              <a:rPr lang="es-ES" dirty="0"/>
              <a:t> </a:t>
            </a:r>
            <a:r>
              <a:rPr lang="es-ES" dirty="0" smtClean="0"/>
              <a:t>De </a:t>
            </a:r>
            <a:r>
              <a:rPr lang="es-ES" dirty="0"/>
              <a:t>acuerdo a estos autores, las habilidades psicológicas se pueden enseñar, practicar y aprender</a:t>
            </a:r>
            <a:r>
              <a:rPr lang="es-ES" dirty="0" smtClean="0"/>
              <a:t>.</a:t>
            </a:r>
          </a:p>
          <a:p>
            <a:pPr algn="just"/>
            <a:endParaRPr lang="es-ES" dirty="0" smtClean="0"/>
          </a:p>
          <a:p>
            <a:pPr algn="just"/>
            <a:r>
              <a:rPr lang="es-ES" dirty="0"/>
              <a:t>E</a:t>
            </a:r>
            <a:r>
              <a:rPr lang="es-ES" dirty="0" smtClean="0"/>
              <a:t>n </a:t>
            </a:r>
            <a:r>
              <a:rPr lang="es-ES" dirty="0"/>
              <a:t>cualquier deporte el éxito (o fracaso) de un jugador procede de una </a:t>
            </a:r>
            <a:r>
              <a:rPr lang="es-ES" b="1" dirty="0"/>
              <a:t>combinación de capacidades </a:t>
            </a:r>
            <a:r>
              <a:rPr lang="es-ES" b="1" dirty="0" smtClean="0"/>
              <a:t>físicas</a:t>
            </a:r>
            <a:r>
              <a:rPr lang="es-ES" dirty="0" smtClean="0"/>
              <a:t> </a:t>
            </a:r>
            <a:r>
              <a:rPr lang="es-ES" dirty="0"/>
              <a:t>y </a:t>
            </a:r>
            <a:r>
              <a:rPr lang="es-ES" b="1" dirty="0" smtClean="0"/>
              <a:t>psicológicas</a:t>
            </a:r>
            <a:r>
              <a:rPr lang="es-ES" dirty="0" smtClean="0"/>
              <a:t>. </a:t>
            </a:r>
            <a:r>
              <a:rPr lang="es-ES" dirty="0"/>
              <a:t>En el tenis por ejemplo, se le atribuye al factor psicológico un 80 %. Aun así, se dedica más tiempo al entrenamiento físico y se descuida el psicológico</a:t>
            </a:r>
            <a:r>
              <a:rPr lang="es-ES" dirty="0" smtClean="0"/>
              <a:t>.</a:t>
            </a:r>
          </a:p>
          <a:p>
            <a:pPr marL="64008" indent="0" algn="just">
              <a:buNone/>
            </a:pPr>
            <a:endParaRPr lang="es-ES" dirty="0" smtClean="0"/>
          </a:p>
          <a:p>
            <a:pPr algn="just"/>
            <a:r>
              <a:rPr lang="es-ES" i="1" dirty="0" smtClean="0"/>
              <a:t>Tres razones </a:t>
            </a:r>
            <a:r>
              <a:rPr lang="es-ES" dirty="0" smtClean="0"/>
              <a:t>por las que se omite el entrenamiento psicológico:</a:t>
            </a:r>
          </a:p>
          <a:p>
            <a:pPr algn="just">
              <a:buFontTx/>
              <a:buChar char="-"/>
            </a:pPr>
            <a:r>
              <a:rPr lang="es-ES" b="1" u="sng" dirty="0" smtClean="0"/>
              <a:t>Desconocimiento</a:t>
            </a:r>
          </a:p>
          <a:p>
            <a:pPr algn="just">
              <a:buFontTx/>
              <a:buChar char="-"/>
            </a:pPr>
            <a:r>
              <a:rPr lang="es-ES" b="1" u="sng" dirty="0" smtClean="0"/>
              <a:t>La idea de que las destrezas psicológicas son inmutables.</a:t>
            </a:r>
          </a:p>
          <a:p>
            <a:pPr algn="just">
              <a:buFontTx/>
              <a:buChar char="-"/>
            </a:pPr>
            <a:r>
              <a:rPr lang="es-ES" b="1" u="sng" dirty="0" smtClean="0"/>
              <a:t>Falta de tiempo</a:t>
            </a:r>
            <a:r>
              <a:rPr lang="es-ES" dirty="0" smtClean="0"/>
              <a:t>.</a:t>
            </a:r>
            <a:endParaRPr lang="es-AR" dirty="0"/>
          </a:p>
          <a:p>
            <a:endParaRPr lang="es-ES" dirty="0" smtClean="0"/>
          </a:p>
          <a:p>
            <a:endParaRPr lang="es-AR" dirty="0"/>
          </a:p>
        </p:txBody>
      </p:sp>
    </p:spTree>
    <p:extLst>
      <p:ext uri="{BB962C8B-B14F-4D97-AF65-F5344CB8AC3E}">
        <p14:creationId xmlns:p14="http://schemas.microsoft.com/office/powerpoint/2010/main" val="14446676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fontScale="90000"/>
          </a:bodyPr>
          <a:lstStyle/>
          <a:p>
            <a:pPr algn="ctr"/>
            <a:r>
              <a:rPr lang="es-ES" dirty="0">
                <a:effectLst/>
              </a:rPr>
              <a:t> </a:t>
            </a:r>
            <a:r>
              <a:rPr lang="es-AR" dirty="0">
                <a:effectLst/>
              </a:rPr>
              <a:t/>
            </a:r>
            <a:br>
              <a:rPr lang="es-AR" dirty="0">
                <a:effectLst/>
              </a:rPr>
            </a:br>
            <a:r>
              <a:rPr lang="es-ES" sz="3600" b="1" dirty="0">
                <a:effectLst/>
              </a:rPr>
              <a:t>Fases del Programa de Entrenamiento de destrezas psicológicas</a:t>
            </a:r>
            <a:r>
              <a:rPr lang="es-AR" dirty="0">
                <a:effectLst/>
              </a:rPr>
              <a:t/>
            </a:r>
            <a:br>
              <a:rPr lang="es-AR" dirty="0">
                <a:effectLst/>
              </a:rPr>
            </a:br>
            <a:endParaRPr lang="es-AR" dirty="0"/>
          </a:p>
        </p:txBody>
      </p:sp>
      <p:sp>
        <p:nvSpPr>
          <p:cNvPr id="7" name="6 Marcador de contenido"/>
          <p:cNvSpPr>
            <a:spLocks noGrp="1"/>
          </p:cNvSpPr>
          <p:nvPr>
            <p:ph idx="1"/>
          </p:nvPr>
        </p:nvSpPr>
        <p:spPr>
          <a:xfrm>
            <a:off x="457200" y="1700808"/>
            <a:ext cx="8229600" cy="4754000"/>
          </a:xfrm>
        </p:spPr>
        <p:txBody>
          <a:bodyPr/>
          <a:lstStyle/>
          <a:p>
            <a:endParaRPr lang="es-AR" dirty="0"/>
          </a:p>
        </p:txBody>
      </p:sp>
      <p:sp>
        <p:nvSpPr>
          <p:cNvPr id="8" name="7 Rectángulo redondeado"/>
          <p:cNvSpPr/>
          <p:nvPr/>
        </p:nvSpPr>
        <p:spPr>
          <a:xfrm>
            <a:off x="899592" y="1700808"/>
            <a:ext cx="7200800" cy="151216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dirty="0"/>
              <a:t>La primera es la </a:t>
            </a:r>
            <a:r>
              <a:rPr lang="es-ES" b="1" i="1" u="sng" dirty="0"/>
              <a:t>educativa</a:t>
            </a:r>
            <a:r>
              <a:rPr lang="es-ES" dirty="0"/>
              <a:t>; </a:t>
            </a:r>
            <a:r>
              <a:rPr lang="es-ES" dirty="0" smtClean="0"/>
              <a:t>y </a:t>
            </a:r>
            <a:r>
              <a:rPr lang="es-ES" dirty="0"/>
              <a:t>se sustenta en el hecho de que los deportistas no están familiarizados con el modo en que las destrezas psicológicas pueden potenciar su </a:t>
            </a:r>
            <a:r>
              <a:rPr lang="es-ES" dirty="0" smtClean="0"/>
              <a:t>rendimiento.</a:t>
            </a:r>
          </a:p>
          <a:p>
            <a:pPr algn="ctr"/>
            <a:r>
              <a:rPr lang="es-ES" dirty="0"/>
              <a:t>Lo esencial de esta etapa es la enseñanza de las técnicas </a:t>
            </a:r>
            <a:r>
              <a:rPr lang="es-ES" dirty="0" smtClean="0"/>
              <a:t>psicológicas</a:t>
            </a:r>
            <a:endParaRPr lang="es-AR" dirty="0"/>
          </a:p>
        </p:txBody>
      </p:sp>
      <p:sp>
        <p:nvSpPr>
          <p:cNvPr id="9" name="8 Rectángulo redondeado"/>
          <p:cNvSpPr/>
          <p:nvPr/>
        </p:nvSpPr>
        <p:spPr>
          <a:xfrm>
            <a:off x="899592" y="3356992"/>
            <a:ext cx="7200800" cy="122413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dirty="0"/>
              <a:t>La segunda, la fase </a:t>
            </a:r>
            <a:r>
              <a:rPr lang="es-ES" b="1" i="1" u="sng" dirty="0"/>
              <a:t>adquisitiva</a:t>
            </a:r>
            <a:r>
              <a:rPr lang="es-ES" dirty="0"/>
              <a:t>, se centra en las estrategias y técnicas necesarias para el aprendizaje de las diversas destrezas psicológicas</a:t>
            </a:r>
            <a:endParaRPr lang="es-AR" dirty="0"/>
          </a:p>
        </p:txBody>
      </p:sp>
      <p:sp>
        <p:nvSpPr>
          <p:cNvPr id="10" name="9 Rectángulo redondeado"/>
          <p:cNvSpPr/>
          <p:nvPr/>
        </p:nvSpPr>
        <p:spPr>
          <a:xfrm>
            <a:off x="899592" y="4797152"/>
            <a:ext cx="7272808" cy="172819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dirty="0"/>
              <a:t>La última fase, es la </a:t>
            </a:r>
            <a:r>
              <a:rPr lang="es-ES" b="1" i="1" u="sng" dirty="0"/>
              <a:t>práctica</a:t>
            </a:r>
            <a:r>
              <a:rPr lang="es-ES" dirty="0"/>
              <a:t> y contiene tres objetivos principales</a:t>
            </a:r>
            <a:r>
              <a:rPr lang="es-ES" dirty="0" smtClean="0"/>
              <a:t>: </a:t>
            </a:r>
            <a:r>
              <a:rPr lang="es-ES" dirty="0"/>
              <a:t>a) automatizar las destrezas mediante sobreaprendizaje; b) enseñar a las personas a integrar sistemáticamente las destrezas psicológicas en sus ejecuciones; y  c) aplicar las destreza aprendidas a la competición real</a:t>
            </a:r>
            <a:endParaRPr lang="es-AR" dirty="0"/>
          </a:p>
        </p:txBody>
      </p:sp>
    </p:spTree>
    <p:extLst>
      <p:ext uri="{BB962C8B-B14F-4D97-AF65-F5344CB8AC3E}">
        <p14:creationId xmlns:p14="http://schemas.microsoft.com/office/powerpoint/2010/main" val="17785468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40544" y="0"/>
            <a:ext cx="8062912" cy="2780928"/>
          </a:xfrm>
        </p:spPr>
        <p:txBody>
          <a:bodyPr>
            <a:normAutofit fontScale="90000"/>
          </a:bodyPr>
          <a:lstStyle/>
          <a:p>
            <a:pPr algn="ctr"/>
            <a:r>
              <a:rPr lang="es-ES" b="1" dirty="0" smtClean="0">
                <a:effectLst/>
              </a:rPr>
              <a:t/>
            </a:r>
            <a:br>
              <a:rPr lang="es-ES" b="1" dirty="0" smtClean="0">
                <a:effectLst/>
              </a:rPr>
            </a:br>
            <a:r>
              <a:rPr lang="es-ES" sz="4000" b="1" dirty="0" smtClean="0">
                <a:effectLst/>
              </a:rPr>
              <a:t>CAPITULO 8</a:t>
            </a:r>
            <a:r>
              <a:rPr lang="es-ES" sz="4000" b="1" dirty="0">
                <a:effectLst/>
              </a:rPr>
              <a:t> </a:t>
            </a:r>
            <a:r>
              <a:rPr lang="es-AR" sz="4000" dirty="0">
                <a:effectLst/>
              </a:rPr>
              <a:t/>
            </a:r>
            <a:br>
              <a:rPr lang="es-AR" sz="4000" dirty="0">
                <a:effectLst/>
              </a:rPr>
            </a:br>
            <a:r>
              <a:rPr lang="es-ES" sz="4000" b="1" u="sng" dirty="0">
                <a:effectLst/>
              </a:rPr>
              <a:t>El desarrollo de </a:t>
            </a:r>
            <a:r>
              <a:rPr lang="es-ES" sz="4000" b="1" u="sng" dirty="0" smtClean="0">
                <a:effectLst/>
              </a:rPr>
              <a:t>habilidades psicol</a:t>
            </a:r>
            <a:r>
              <a:rPr lang="es-AR" sz="4000" b="1" u="sng" dirty="0">
                <a:effectLst/>
              </a:rPr>
              <a:t>ógicas:</a:t>
            </a:r>
            <a:r>
              <a:rPr lang="es-AR" sz="4000" dirty="0">
                <a:effectLst/>
              </a:rPr>
              <a:t/>
            </a:r>
            <a:br>
              <a:rPr lang="es-AR" sz="4000" dirty="0">
                <a:effectLst/>
              </a:rPr>
            </a:br>
            <a:r>
              <a:rPr lang="es-AR" sz="4000" b="1" u="sng" dirty="0">
                <a:effectLst/>
              </a:rPr>
              <a:t>Técnicas de control de estrés</a:t>
            </a:r>
            <a:r>
              <a:rPr lang="es-AR" dirty="0">
                <a:effectLst/>
              </a:rPr>
              <a:t/>
            </a:r>
            <a:br>
              <a:rPr lang="es-AR" dirty="0">
                <a:effectLst/>
              </a:rPr>
            </a:br>
            <a:endParaRPr lang="es-AR" dirty="0"/>
          </a:p>
        </p:txBody>
      </p:sp>
      <p:sp>
        <p:nvSpPr>
          <p:cNvPr id="3" name="2 Subtítulo"/>
          <p:cNvSpPr>
            <a:spLocks noGrp="1"/>
          </p:cNvSpPr>
          <p:nvPr>
            <p:ph type="subTitle" idx="1"/>
          </p:nvPr>
        </p:nvSpPr>
        <p:spPr>
          <a:xfrm>
            <a:off x="540544" y="2250280"/>
            <a:ext cx="8062912" cy="4607720"/>
          </a:xfrm>
        </p:spPr>
        <p:txBody>
          <a:bodyPr>
            <a:normAutofit fontScale="85000" lnSpcReduction="20000"/>
          </a:bodyPr>
          <a:lstStyle/>
          <a:p>
            <a:pPr algn="just"/>
            <a:r>
              <a:rPr lang="es-AR" sz="2800" b="1" dirty="0"/>
              <a:t>Además del buen funcionamiento de su entorno, para ayudar a los deportistas jóvenes de elite, es importante dotarles de las herramientas adecuadas para que ellos mismos puedan manejar todas las dificultades que conlleva su práctica </a:t>
            </a:r>
            <a:r>
              <a:rPr lang="es-AR" sz="2800" b="1" dirty="0" smtClean="0"/>
              <a:t>deportiva.</a:t>
            </a:r>
          </a:p>
          <a:p>
            <a:pPr algn="just"/>
            <a:endParaRPr lang="es-AR" sz="2800" b="1" dirty="0"/>
          </a:p>
          <a:p>
            <a:pPr algn="just"/>
            <a:endParaRPr lang="es-AR" sz="2800" b="1" dirty="0" smtClean="0"/>
          </a:p>
          <a:p>
            <a:pPr algn="just"/>
            <a:r>
              <a:rPr lang="es-ES" sz="2800" b="1" dirty="0"/>
              <a:t>El psicólogo trabajará más directamente con el entrenador, aportando su asesoría respecto al perfil competitivo del tenista, y pero sobre todo en el aprendizaje de aquellas técnicas que le permitan desarrollar sus habilidades mentales, como motivación, concentración, control de emociones, control de pensamientos, atención.</a:t>
            </a:r>
            <a:endParaRPr lang="es-AR" sz="2800" b="1" dirty="0"/>
          </a:p>
          <a:p>
            <a:r>
              <a:rPr lang="es-ES" dirty="0"/>
              <a:t> </a:t>
            </a:r>
            <a:endParaRPr lang="es-AR" dirty="0"/>
          </a:p>
          <a:p>
            <a:pPr algn="just"/>
            <a:endParaRPr lang="es-AR" dirty="0"/>
          </a:p>
        </p:txBody>
      </p:sp>
    </p:spTree>
    <p:extLst>
      <p:ext uri="{BB962C8B-B14F-4D97-AF65-F5344CB8AC3E}">
        <p14:creationId xmlns:p14="http://schemas.microsoft.com/office/powerpoint/2010/main" val="2783485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p:txBody>
          <a:bodyPr/>
          <a:lstStyle/>
          <a:p>
            <a:r>
              <a:rPr lang="es-AR" dirty="0" err="1" smtClean="0"/>
              <a:t>Tecnicas</a:t>
            </a:r>
            <a:r>
              <a:rPr lang="es-AR" dirty="0" smtClean="0"/>
              <a:t>  </a:t>
            </a:r>
            <a:endParaRPr lang="es-AR" dirty="0"/>
          </a:p>
        </p:txBody>
      </p:sp>
      <p:sp>
        <p:nvSpPr>
          <p:cNvPr id="6" name="5 Marcador de contenido"/>
          <p:cNvSpPr>
            <a:spLocks noGrp="1"/>
          </p:cNvSpPr>
          <p:nvPr>
            <p:ph idx="1"/>
          </p:nvPr>
        </p:nvSpPr>
        <p:spPr/>
        <p:txBody>
          <a:bodyPr/>
          <a:lstStyle/>
          <a:p>
            <a:r>
              <a:rPr lang="es-AR" dirty="0" err="1" smtClean="0"/>
              <a:t>Relajacion</a:t>
            </a:r>
            <a:r>
              <a:rPr lang="es-AR" dirty="0" smtClean="0"/>
              <a:t> progresiva</a:t>
            </a:r>
          </a:p>
          <a:p>
            <a:r>
              <a:rPr lang="es-AR" dirty="0" smtClean="0"/>
              <a:t>Control de la </a:t>
            </a:r>
            <a:r>
              <a:rPr lang="es-AR" dirty="0" err="1" smtClean="0"/>
              <a:t>respiracion</a:t>
            </a:r>
            <a:endParaRPr lang="es-AR" dirty="0" smtClean="0"/>
          </a:p>
          <a:p>
            <a:r>
              <a:rPr lang="es-AR" dirty="0" smtClean="0"/>
              <a:t>Respuesta de </a:t>
            </a:r>
            <a:r>
              <a:rPr lang="es-AR" dirty="0" err="1" smtClean="0"/>
              <a:t>relajacion</a:t>
            </a:r>
            <a:r>
              <a:rPr lang="es-AR" dirty="0" smtClean="0"/>
              <a:t> ( </a:t>
            </a:r>
            <a:r>
              <a:rPr lang="es-AR" dirty="0" err="1" smtClean="0"/>
              <a:t>relajacion</a:t>
            </a:r>
            <a:r>
              <a:rPr lang="es-AR" dirty="0" smtClean="0"/>
              <a:t> mental)</a:t>
            </a:r>
          </a:p>
          <a:p>
            <a:r>
              <a:rPr lang="es-AR" dirty="0" smtClean="0"/>
              <a:t>Inductoras del arousal.</a:t>
            </a:r>
          </a:p>
          <a:p>
            <a:r>
              <a:rPr lang="es-AR" dirty="0" err="1" smtClean="0"/>
              <a:t>Desensibilizacion</a:t>
            </a:r>
            <a:r>
              <a:rPr lang="es-AR" dirty="0" smtClean="0"/>
              <a:t> </a:t>
            </a:r>
            <a:r>
              <a:rPr lang="es-AR" dirty="0" err="1" smtClean="0"/>
              <a:t>sistematica</a:t>
            </a:r>
            <a:endParaRPr lang="es-AR" dirty="0" smtClean="0"/>
          </a:p>
          <a:p>
            <a:r>
              <a:rPr lang="es-AR" dirty="0" err="1" smtClean="0"/>
              <a:t>Visualizacion</a:t>
            </a:r>
            <a:r>
              <a:rPr lang="es-AR" dirty="0" smtClean="0"/>
              <a:t>.</a:t>
            </a:r>
            <a:endParaRPr lang="es-AR" dirty="0"/>
          </a:p>
        </p:txBody>
      </p:sp>
    </p:spTree>
    <p:extLst>
      <p:ext uri="{BB962C8B-B14F-4D97-AF65-F5344CB8AC3E}">
        <p14:creationId xmlns:p14="http://schemas.microsoft.com/office/powerpoint/2010/main" val="13624534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AR" b="1" u="sng" dirty="0" smtClean="0"/>
              <a:t>METODOLOGIA</a:t>
            </a:r>
            <a:endParaRPr lang="es-AR" b="1" u="sng" dirty="0"/>
          </a:p>
        </p:txBody>
      </p:sp>
      <p:sp>
        <p:nvSpPr>
          <p:cNvPr id="3" name="2 Marcador de contenido"/>
          <p:cNvSpPr>
            <a:spLocks noGrp="1"/>
          </p:cNvSpPr>
          <p:nvPr>
            <p:ph idx="1"/>
          </p:nvPr>
        </p:nvSpPr>
        <p:spPr/>
        <p:txBody>
          <a:bodyPr>
            <a:normAutofit fontScale="92500"/>
          </a:bodyPr>
          <a:lstStyle/>
          <a:p>
            <a:pPr algn="ctr"/>
            <a:r>
              <a:rPr lang="es-AR" sz="2000" b="1" dirty="0"/>
              <a:t>Habiendo definido el término </a:t>
            </a:r>
            <a:r>
              <a:rPr lang="es-AR" sz="2000" b="1" i="1" dirty="0"/>
              <a:t>“control de estrés</a:t>
            </a:r>
            <a:r>
              <a:rPr lang="es-AR" sz="2000" b="1" dirty="0"/>
              <a:t>”, la administración del instrumento responde a la necesidad de complementar la búsqueda bibliográfica, y al objetivo específico de indagar sobre la utilización de estrategias de afrontamiento en jóvenes tenistas de la ciudad de Mar del Plata</a:t>
            </a:r>
            <a:r>
              <a:rPr lang="es-AR" sz="2000" b="1" dirty="0" smtClean="0"/>
              <a:t>.</a:t>
            </a:r>
          </a:p>
          <a:p>
            <a:pPr algn="ctr"/>
            <a:endParaRPr lang="es-AR" sz="2000" b="1" dirty="0" smtClean="0"/>
          </a:p>
          <a:p>
            <a:pPr algn="ctr"/>
            <a:r>
              <a:rPr lang="es-AR" sz="2000" b="1" dirty="0"/>
              <a:t>La evaluación de las estrategias de  afrontamiento se realizó a través del Cuestionario de </a:t>
            </a:r>
            <a:r>
              <a:rPr lang="es-AR" sz="2000" b="1" dirty="0" smtClean="0"/>
              <a:t>Aproximación  </a:t>
            </a:r>
            <a:r>
              <a:rPr lang="es-AR" sz="2000" b="1" dirty="0"/>
              <a:t>Al Afrontamiento en el Deporte ( </a:t>
            </a:r>
            <a:r>
              <a:rPr lang="es-AR" sz="2000" b="1" dirty="0" err="1"/>
              <a:t>Aproach</a:t>
            </a:r>
            <a:r>
              <a:rPr lang="es-AR" sz="2000" b="1" dirty="0"/>
              <a:t> </a:t>
            </a:r>
            <a:r>
              <a:rPr lang="es-AR" sz="2000" b="1" dirty="0" err="1"/>
              <a:t>to</a:t>
            </a:r>
            <a:r>
              <a:rPr lang="es-AR" sz="2000" b="1" dirty="0"/>
              <a:t> </a:t>
            </a:r>
            <a:r>
              <a:rPr lang="es-AR" sz="2000" b="1" dirty="0" err="1"/>
              <a:t>Coping</a:t>
            </a:r>
            <a:r>
              <a:rPr lang="es-AR" sz="2000" b="1" dirty="0"/>
              <a:t> in a Sport </a:t>
            </a:r>
            <a:r>
              <a:rPr lang="es-AR" sz="2000" b="1" dirty="0" err="1"/>
              <a:t>Questionnaire</a:t>
            </a:r>
            <a:r>
              <a:rPr lang="es-AR" sz="2000" b="1" dirty="0"/>
              <a:t>, ACSQ1) </a:t>
            </a:r>
            <a:endParaRPr lang="es-AR" sz="2000" b="1" dirty="0" smtClean="0"/>
          </a:p>
          <a:p>
            <a:pPr algn="ctr"/>
            <a:endParaRPr lang="es-AR" sz="2000" b="1" dirty="0" smtClean="0"/>
          </a:p>
          <a:p>
            <a:pPr algn="ctr"/>
            <a:r>
              <a:rPr lang="es-ES" sz="2000" b="1" dirty="0"/>
              <a:t>El cuestionario (ACSQ1) fue administrado a 45 jóvenes tenistas (18 mujeres y 27 varones) entre 14 y 18 años, de nivel socioeconómico medio,  pertenecientes a 5 clubes de tenis de la ciudad de Mar del Plata</a:t>
            </a:r>
            <a:endParaRPr lang="es-AR" sz="2000" b="1" dirty="0"/>
          </a:p>
        </p:txBody>
      </p:sp>
    </p:spTree>
    <p:extLst>
      <p:ext uri="{BB962C8B-B14F-4D97-AF65-F5344CB8AC3E}">
        <p14:creationId xmlns:p14="http://schemas.microsoft.com/office/powerpoint/2010/main" val="2239618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u="sng" dirty="0" err="1" smtClean="0"/>
              <a:t>Analisis</a:t>
            </a:r>
            <a:r>
              <a:rPr lang="es-AR" b="1" u="sng" dirty="0" smtClean="0"/>
              <a:t> de los resultados</a:t>
            </a:r>
            <a:endParaRPr lang="es-AR" b="1" u="sng"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40634849"/>
              </p:ext>
            </p:extLst>
          </p:nvPr>
        </p:nvGraphicFramePr>
        <p:xfrm>
          <a:off x="457200" y="1882775"/>
          <a:ext cx="8363272" cy="4714575"/>
        </p:xfrm>
        <a:graphic>
          <a:graphicData uri="http://schemas.openxmlformats.org/drawingml/2006/table">
            <a:tbl>
              <a:tblPr firstRow="1" bandRow="1">
                <a:tableStyleId>{F2DE63D5-997A-4646-A377-4702673A728D}</a:tableStyleId>
              </a:tblPr>
              <a:tblGrid>
                <a:gridCol w="2090818"/>
                <a:gridCol w="2090818"/>
                <a:gridCol w="2090818"/>
                <a:gridCol w="2090818"/>
              </a:tblGrid>
              <a:tr h="600168">
                <a:tc>
                  <a:txBody>
                    <a:bodyPr/>
                    <a:lstStyle/>
                    <a:p>
                      <a:pPr algn="ctr">
                        <a:lnSpc>
                          <a:spcPct val="150000"/>
                        </a:lnSpc>
                        <a:spcAft>
                          <a:spcPts val="0"/>
                        </a:spcAft>
                      </a:pPr>
                      <a:r>
                        <a:rPr lang="es-AR" sz="1200" dirty="0">
                          <a:effectLst/>
                        </a:rPr>
                        <a:t>SUBESCALA</a:t>
                      </a:r>
                      <a:endParaRPr lang="es-AR" sz="1200" dirty="0">
                        <a:effectLst/>
                        <a:latin typeface="Times New Roman"/>
                        <a:ea typeface="Times New Roman"/>
                        <a:cs typeface="Times New Roman"/>
                      </a:endParaRPr>
                    </a:p>
                  </a:txBody>
                  <a:tcPr marL="68580" marR="68580" marT="0" marB="0"/>
                </a:tc>
                <a:tc>
                  <a:txBody>
                    <a:bodyPr/>
                    <a:lstStyle/>
                    <a:p>
                      <a:pPr algn="ctr">
                        <a:lnSpc>
                          <a:spcPct val="150000"/>
                        </a:lnSpc>
                        <a:spcAft>
                          <a:spcPts val="0"/>
                        </a:spcAft>
                      </a:pPr>
                      <a:r>
                        <a:rPr lang="es-AR" sz="1200">
                          <a:effectLst/>
                        </a:rPr>
                        <a:t>N</a:t>
                      </a:r>
                      <a:endParaRPr lang="es-AR" sz="1200">
                        <a:effectLst/>
                        <a:latin typeface="Times New Roman"/>
                        <a:ea typeface="Times New Roman"/>
                        <a:cs typeface="Times New Roman"/>
                      </a:endParaRPr>
                    </a:p>
                  </a:txBody>
                  <a:tcPr marL="68580" marR="68580" marT="0" marB="0"/>
                </a:tc>
                <a:tc>
                  <a:txBody>
                    <a:bodyPr/>
                    <a:lstStyle/>
                    <a:p>
                      <a:pPr algn="ctr">
                        <a:lnSpc>
                          <a:spcPct val="150000"/>
                        </a:lnSpc>
                        <a:spcAft>
                          <a:spcPts val="0"/>
                        </a:spcAft>
                      </a:pPr>
                      <a:r>
                        <a:rPr lang="es-AR" sz="1200">
                          <a:effectLst/>
                        </a:rPr>
                        <a:t>x̅</a:t>
                      </a:r>
                      <a:endParaRPr lang="es-AR" sz="1200">
                        <a:effectLst/>
                        <a:latin typeface="Times New Roman"/>
                        <a:ea typeface="Times New Roman"/>
                        <a:cs typeface="Times New Roman"/>
                      </a:endParaRPr>
                    </a:p>
                  </a:txBody>
                  <a:tcPr marL="68580" marR="68580" marT="0" marB="0"/>
                </a:tc>
                <a:tc>
                  <a:txBody>
                    <a:bodyPr/>
                    <a:lstStyle/>
                    <a:p>
                      <a:pPr algn="ctr">
                        <a:lnSpc>
                          <a:spcPct val="150000"/>
                        </a:lnSpc>
                        <a:spcAft>
                          <a:spcPts val="0"/>
                        </a:spcAft>
                      </a:pPr>
                      <a:r>
                        <a:rPr lang="es-AR" sz="1200">
                          <a:effectLst/>
                        </a:rPr>
                        <a:t>DESVIACION</a:t>
                      </a:r>
                      <a:endParaRPr lang="es-AR" sz="1200">
                        <a:effectLst/>
                        <a:latin typeface="Times New Roman"/>
                        <a:ea typeface="Times New Roman"/>
                        <a:cs typeface="Times New Roman"/>
                      </a:endParaRPr>
                    </a:p>
                  </a:txBody>
                  <a:tcPr marL="68580" marR="68580" marT="0" marB="0"/>
                </a:tc>
              </a:tr>
              <a:tr h="600168">
                <a:tc>
                  <a:txBody>
                    <a:bodyPr/>
                    <a:lstStyle/>
                    <a:p>
                      <a:pPr algn="ctr">
                        <a:lnSpc>
                          <a:spcPct val="150000"/>
                        </a:lnSpc>
                        <a:spcAft>
                          <a:spcPts val="0"/>
                        </a:spcAft>
                      </a:pPr>
                      <a:r>
                        <a:rPr lang="es-AR" sz="1400" b="1" dirty="0">
                          <a:effectLst/>
                        </a:rPr>
                        <a:t>Calma Emocional</a:t>
                      </a:r>
                      <a:endParaRPr lang="es-AR" sz="1400" b="1" dirty="0">
                        <a:effectLst/>
                        <a:latin typeface="Times New Roman"/>
                        <a:ea typeface="Times New Roman"/>
                        <a:cs typeface="Times New Roman"/>
                      </a:endParaRPr>
                    </a:p>
                  </a:txBody>
                  <a:tcPr marL="68580" marR="68580" marT="0" marB="0"/>
                </a:tc>
                <a:tc>
                  <a:txBody>
                    <a:bodyPr/>
                    <a:lstStyle/>
                    <a:p>
                      <a:pPr algn="ctr">
                        <a:lnSpc>
                          <a:spcPct val="150000"/>
                        </a:lnSpc>
                        <a:spcAft>
                          <a:spcPts val="0"/>
                        </a:spcAft>
                      </a:pPr>
                      <a:r>
                        <a:rPr lang="es-AR" sz="1400" b="1" dirty="0">
                          <a:effectLst/>
                        </a:rPr>
                        <a:t>45</a:t>
                      </a:r>
                      <a:endParaRPr lang="es-AR" sz="1400" b="1" dirty="0">
                        <a:effectLst/>
                        <a:latin typeface="Times New Roman"/>
                        <a:ea typeface="Times New Roman"/>
                        <a:cs typeface="Times New Roman"/>
                      </a:endParaRPr>
                    </a:p>
                  </a:txBody>
                  <a:tcPr marL="68580" marR="68580" marT="0" marB="0"/>
                </a:tc>
                <a:tc>
                  <a:txBody>
                    <a:bodyPr/>
                    <a:lstStyle/>
                    <a:p>
                      <a:pPr algn="ctr">
                        <a:lnSpc>
                          <a:spcPct val="150000"/>
                        </a:lnSpc>
                        <a:spcAft>
                          <a:spcPts val="0"/>
                        </a:spcAft>
                      </a:pPr>
                      <a:r>
                        <a:rPr lang="es-AR" sz="1400" b="1" dirty="0">
                          <a:effectLst/>
                        </a:rPr>
                        <a:t>3,63</a:t>
                      </a:r>
                      <a:endParaRPr lang="es-AR" sz="1400" b="1" dirty="0">
                        <a:effectLst/>
                        <a:latin typeface="Times New Roman"/>
                        <a:ea typeface="Times New Roman"/>
                        <a:cs typeface="Times New Roman"/>
                      </a:endParaRPr>
                    </a:p>
                  </a:txBody>
                  <a:tcPr marL="68580" marR="68580" marT="0" marB="0"/>
                </a:tc>
                <a:tc>
                  <a:txBody>
                    <a:bodyPr/>
                    <a:lstStyle/>
                    <a:p>
                      <a:pPr algn="ctr">
                        <a:lnSpc>
                          <a:spcPct val="150000"/>
                        </a:lnSpc>
                        <a:spcAft>
                          <a:spcPts val="0"/>
                        </a:spcAft>
                      </a:pPr>
                      <a:r>
                        <a:rPr lang="es-AR" sz="1400" b="1">
                          <a:effectLst/>
                        </a:rPr>
                        <a:t>0,60</a:t>
                      </a:r>
                      <a:endParaRPr lang="es-AR" sz="1400" b="1">
                        <a:effectLst/>
                        <a:latin typeface="Times New Roman"/>
                        <a:ea typeface="Times New Roman"/>
                        <a:cs typeface="Times New Roman"/>
                      </a:endParaRPr>
                    </a:p>
                  </a:txBody>
                  <a:tcPr marL="68580" marR="68580" marT="0" marB="0"/>
                </a:tc>
              </a:tr>
              <a:tr h="1036980">
                <a:tc>
                  <a:txBody>
                    <a:bodyPr/>
                    <a:lstStyle/>
                    <a:p>
                      <a:pPr algn="ctr">
                        <a:lnSpc>
                          <a:spcPct val="150000"/>
                        </a:lnSpc>
                        <a:spcAft>
                          <a:spcPts val="0"/>
                        </a:spcAft>
                      </a:pPr>
                      <a:r>
                        <a:rPr lang="es-AR" sz="1400" b="1">
                          <a:effectLst/>
                        </a:rPr>
                        <a:t>Planificación Activa/ Reestructuración Cognitiva</a:t>
                      </a:r>
                      <a:endParaRPr lang="es-AR" sz="1400" b="1">
                        <a:effectLst/>
                        <a:latin typeface="Times New Roman"/>
                        <a:ea typeface="Times New Roman"/>
                        <a:cs typeface="Times New Roman"/>
                      </a:endParaRPr>
                    </a:p>
                  </a:txBody>
                  <a:tcPr marL="68580" marR="68580" marT="0" marB="0"/>
                </a:tc>
                <a:tc>
                  <a:txBody>
                    <a:bodyPr/>
                    <a:lstStyle/>
                    <a:p>
                      <a:pPr algn="ctr">
                        <a:lnSpc>
                          <a:spcPct val="150000"/>
                        </a:lnSpc>
                        <a:spcAft>
                          <a:spcPts val="0"/>
                        </a:spcAft>
                      </a:pPr>
                      <a:r>
                        <a:rPr lang="es-AR" sz="1400" b="1" dirty="0">
                          <a:effectLst/>
                        </a:rPr>
                        <a:t>45</a:t>
                      </a:r>
                      <a:endParaRPr lang="es-AR" sz="1400" b="1" dirty="0">
                        <a:effectLst/>
                        <a:latin typeface="Times New Roman"/>
                        <a:ea typeface="Times New Roman"/>
                        <a:cs typeface="Times New Roman"/>
                      </a:endParaRPr>
                    </a:p>
                  </a:txBody>
                  <a:tcPr marL="68580" marR="68580" marT="0" marB="0"/>
                </a:tc>
                <a:tc>
                  <a:txBody>
                    <a:bodyPr/>
                    <a:lstStyle/>
                    <a:p>
                      <a:pPr algn="ctr">
                        <a:lnSpc>
                          <a:spcPct val="150000"/>
                        </a:lnSpc>
                        <a:spcAft>
                          <a:spcPts val="0"/>
                        </a:spcAft>
                      </a:pPr>
                      <a:r>
                        <a:rPr lang="es-AR" sz="1400" b="1" dirty="0">
                          <a:effectLst/>
                        </a:rPr>
                        <a:t>3,54</a:t>
                      </a:r>
                      <a:endParaRPr lang="es-AR" sz="1400" b="1" dirty="0">
                        <a:effectLst/>
                        <a:latin typeface="Times New Roman"/>
                        <a:ea typeface="Times New Roman"/>
                        <a:cs typeface="Times New Roman"/>
                      </a:endParaRPr>
                    </a:p>
                  </a:txBody>
                  <a:tcPr marL="68580" marR="68580" marT="0" marB="0"/>
                </a:tc>
                <a:tc>
                  <a:txBody>
                    <a:bodyPr/>
                    <a:lstStyle/>
                    <a:p>
                      <a:pPr algn="ctr">
                        <a:lnSpc>
                          <a:spcPct val="150000"/>
                        </a:lnSpc>
                        <a:spcAft>
                          <a:spcPts val="0"/>
                        </a:spcAft>
                      </a:pPr>
                      <a:r>
                        <a:rPr lang="es-AR" sz="1400" b="1">
                          <a:effectLst/>
                        </a:rPr>
                        <a:t>0,70</a:t>
                      </a:r>
                      <a:endParaRPr lang="es-AR" sz="1400" b="1">
                        <a:effectLst/>
                        <a:latin typeface="Times New Roman"/>
                        <a:ea typeface="Times New Roman"/>
                        <a:cs typeface="Times New Roman"/>
                      </a:endParaRPr>
                    </a:p>
                  </a:txBody>
                  <a:tcPr marL="68580" marR="68580" marT="0" marB="0"/>
                </a:tc>
              </a:tr>
              <a:tr h="600168">
                <a:tc>
                  <a:txBody>
                    <a:bodyPr/>
                    <a:lstStyle/>
                    <a:p>
                      <a:pPr algn="ctr">
                        <a:lnSpc>
                          <a:spcPct val="150000"/>
                        </a:lnSpc>
                        <a:spcAft>
                          <a:spcPts val="0"/>
                        </a:spcAft>
                      </a:pPr>
                      <a:r>
                        <a:rPr lang="es-AR" sz="1400" b="1">
                          <a:effectLst/>
                        </a:rPr>
                        <a:t>Retraimiento Mental</a:t>
                      </a:r>
                      <a:endParaRPr lang="es-AR" sz="1400" b="1">
                        <a:effectLst/>
                        <a:latin typeface="Times New Roman"/>
                        <a:ea typeface="Times New Roman"/>
                        <a:cs typeface="Times New Roman"/>
                      </a:endParaRPr>
                    </a:p>
                  </a:txBody>
                  <a:tcPr marL="68580" marR="68580" marT="0" marB="0"/>
                </a:tc>
                <a:tc>
                  <a:txBody>
                    <a:bodyPr/>
                    <a:lstStyle/>
                    <a:p>
                      <a:pPr algn="ctr">
                        <a:lnSpc>
                          <a:spcPct val="150000"/>
                        </a:lnSpc>
                        <a:spcAft>
                          <a:spcPts val="0"/>
                        </a:spcAft>
                      </a:pPr>
                      <a:r>
                        <a:rPr lang="es-AR" sz="1400" b="1" dirty="0">
                          <a:effectLst/>
                        </a:rPr>
                        <a:t>45</a:t>
                      </a:r>
                      <a:endParaRPr lang="es-AR" sz="1400" b="1" dirty="0">
                        <a:effectLst/>
                        <a:latin typeface="Times New Roman"/>
                        <a:ea typeface="Times New Roman"/>
                        <a:cs typeface="Times New Roman"/>
                      </a:endParaRPr>
                    </a:p>
                  </a:txBody>
                  <a:tcPr marL="68580" marR="68580" marT="0" marB="0"/>
                </a:tc>
                <a:tc>
                  <a:txBody>
                    <a:bodyPr/>
                    <a:lstStyle/>
                    <a:p>
                      <a:pPr algn="ctr">
                        <a:lnSpc>
                          <a:spcPct val="150000"/>
                        </a:lnSpc>
                        <a:spcAft>
                          <a:spcPts val="0"/>
                        </a:spcAft>
                      </a:pPr>
                      <a:r>
                        <a:rPr lang="es-AR" sz="1400" b="1" dirty="0">
                          <a:effectLst/>
                        </a:rPr>
                        <a:t>1,84</a:t>
                      </a:r>
                      <a:endParaRPr lang="es-AR" sz="1400" b="1" dirty="0">
                        <a:effectLst/>
                        <a:latin typeface="Times New Roman"/>
                        <a:ea typeface="Times New Roman"/>
                        <a:cs typeface="Times New Roman"/>
                      </a:endParaRPr>
                    </a:p>
                  </a:txBody>
                  <a:tcPr marL="68580" marR="68580" marT="0" marB="0"/>
                </a:tc>
                <a:tc>
                  <a:txBody>
                    <a:bodyPr/>
                    <a:lstStyle/>
                    <a:p>
                      <a:pPr algn="ctr">
                        <a:lnSpc>
                          <a:spcPct val="150000"/>
                        </a:lnSpc>
                        <a:spcAft>
                          <a:spcPts val="0"/>
                        </a:spcAft>
                      </a:pPr>
                      <a:r>
                        <a:rPr lang="es-AR" sz="1400" b="1" dirty="0">
                          <a:effectLst/>
                        </a:rPr>
                        <a:t>0,56</a:t>
                      </a:r>
                      <a:endParaRPr lang="es-AR" sz="1400" b="1" dirty="0">
                        <a:effectLst/>
                        <a:latin typeface="Times New Roman"/>
                        <a:ea typeface="Times New Roman"/>
                        <a:cs typeface="Times New Roman"/>
                      </a:endParaRPr>
                    </a:p>
                  </a:txBody>
                  <a:tcPr marL="68580" marR="68580" marT="0" marB="0"/>
                </a:tc>
              </a:tr>
              <a:tr h="600168">
                <a:tc>
                  <a:txBody>
                    <a:bodyPr/>
                    <a:lstStyle/>
                    <a:p>
                      <a:pPr algn="ctr">
                        <a:lnSpc>
                          <a:spcPct val="150000"/>
                        </a:lnSpc>
                        <a:spcAft>
                          <a:spcPts val="0"/>
                        </a:spcAft>
                      </a:pPr>
                      <a:r>
                        <a:rPr lang="es-AR" sz="1400" b="1">
                          <a:effectLst/>
                        </a:rPr>
                        <a:t>Conductas de Riesgo</a:t>
                      </a:r>
                      <a:endParaRPr lang="es-AR" sz="1400" b="1">
                        <a:effectLst/>
                        <a:latin typeface="Times New Roman"/>
                        <a:ea typeface="Times New Roman"/>
                        <a:cs typeface="Times New Roman"/>
                      </a:endParaRPr>
                    </a:p>
                  </a:txBody>
                  <a:tcPr marL="68580" marR="68580" marT="0" marB="0"/>
                </a:tc>
                <a:tc>
                  <a:txBody>
                    <a:bodyPr/>
                    <a:lstStyle/>
                    <a:p>
                      <a:pPr algn="ctr">
                        <a:lnSpc>
                          <a:spcPct val="150000"/>
                        </a:lnSpc>
                        <a:spcAft>
                          <a:spcPts val="0"/>
                        </a:spcAft>
                      </a:pPr>
                      <a:r>
                        <a:rPr lang="es-AR" sz="1400" b="1">
                          <a:effectLst/>
                        </a:rPr>
                        <a:t>45</a:t>
                      </a:r>
                      <a:endParaRPr lang="es-AR" sz="1400" b="1">
                        <a:effectLst/>
                        <a:latin typeface="Times New Roman"/>
                        <a:ea typeface="Times New Roman"/>
                        <a:cs typeface="Times New Roman"/>
                      </a:endParaRPr>
                    </a:p>
                  </a:txBody>
                  <a:tcPr marL="68580" marR="68580" marT="0" marB="0"/>
                </a:tc>
                <a:tc>
                  <a:txBody>
                    <a:bodyPr/>
                    <a:lstStyle/>
                    <a:p>
                      <a:pPr algn="ctr">
                        <a:lnSpc>
                          <a:spcPct val="150000"/>
                        </a:lnSpc>
                        <a:spcAft>
                          <a:spcPts val="0"/>
                        </a:spcAft>
                      </a:pPr>
                      <a:r>
                        <a:rPr lang="es-AR" sz="1400" b="1" dirty="0">
                          <a:effectLst/>
                        </a:rPr>
                        <a:t>3,09</a:t>
                      </a:r>
                      <a:endParaRPr lang="es-AR" sz="1400" b="1" dirty="0">
                        <a:effectLst/>
                        <a:latin typeface="Times New Roman"/>
                        <a:ea typeface="Times New Roman"/>
                        <a:cs typeface="Times New Roman"/>
                      </a:endParaRPr>
                    </a:p>
                  </a:txBody>
                  <a:tcPr marL="68580" marR="68580" marT="0" marB="0"/>
                </a:tc>
                <a:tc>
                  <a:txBody>
                    <a:bodyPr/>
                    <a:lstStyle/>
                    <a:p>
                      <a:pPr algn="ctr">
                        <a:lnSpc>
                          <a:spcPct val="150000"/>
                        </a:lnSpc>
                        <a:spcAft>
                          <a:spcPts val="0"/>
                        </a:spcAft>
                      </a:pPr>
                      <a:r>
                        <a:rPr lang="es-AR" sz="1400" b="1" dirty="0">
                          <a:effectLst/>
                        </a:rPr>
                        <a:t>0,64</a:t>
                      </a:r>
                      <a:endParaRPr lang="es-AR" sz="1400" b="1" dirty="0">
                        <a:effectLst/>
                        <a:latin typeface="Times New Roman"/>
                        <a:ea typeface="Times New Roman"/>
                        <a:cs typeface="Times New Roman"/>
                      </a:endParaRPr>
                    </a:p>
                  </a:txBody>
                  <a:tcPr marL="68580" marR="68580" marT="0" marB="0"/>
                </a:tc>
              </a:tr>
              <a:tr h="676755">
                <a:tc>
                  <a:txBody>
                    <a:bodyPr/>
                    <a:lstStyle/>
                    <a:p>
                      <a:pPr algn="ctr">
                        <a:lnSpc>
                          <a:spcPct val="150000"/>
                        </a:lnSpc>
                        <a:spcAft>
                          <a:spcPts val="0"/>
                        </a:spcAft>
                      </a:pPr>
                      <a:r>
                        <a:rPr lang="es-AR" sz="1400" b="1">
                          <a:effectLst/>
                        </a:rPr>
                        <a:t>Búsqueda de Apoyo Social</a:t>
                      </a:r>
                      <a:endParaRPr lang="es-AR" sz="1400" b="1">
                        <a:effectLst/>
                        <a:latin typeface="Times New Roman"/>
                        <a:ea typeface="Times New Roman"/>
                        <a:cs typeface="Times New Roman"/>
                      </a:endParaRPr>
                    </a:p>
                  </a:txBody>
                  <a:tcPr marL="68580" marR="68580" marT="0" marB="0"/>
                </a:tc>
                <a:tc>
                  <a:txBody>
                    <a:bodyPr/>
                    <a:lstStyle/>
                    <a:p>
                      <a:pPr algn="ctr">
                        <a:lnSpc>
                          <a:spcPct val="150000"/>
                        </a:lnSpc>
                        <a:spcAft>
                          <a:spcPts val="0"/>
                        </a:spcAft>
                      </a:pPr>
                      <a:r>
                        <a:rPr lang="es-AR" sz="1400" b="1">
                          <a:effectLst/>
                        </a:rPr>
                        <a:t>45</a:t>
                      </a:r>
                      <a:endParaRPr lang="es-AR" sz="1400" b="1">
                        <a:effectLst/>
                        <a:latin typeface="Times New Roman"/>
                        <a:ea typeface="Times New Roman"/>
                        <a:cs typeface="Times New Roman"/>
                      </a:endParaRPr>
                    </a:p>
                  </a:txBody>
                  <a:tcPr marL="68580" marR="68580" marT="0" marB="0"/>
                </a:tc>
                <a:tc>
                  <a:txBody>
                    <a:bodyPr/>
                    <a:lstStyle/>
                    <a:p>
                      <a:pPr algn="ctr">
                        <a:lnSpc>
                          <a:spcPct val="150000"/>
                        </a:lnSpc>
                        <a:spcAft>
                          <a:spcPts val="0"/>
                        </a:spcAft>
                      </a:pPr>
                      <a:r>
                        <a:rPr lang="es-AR" sz="1400" b="1">
                          <a:effectLst/>
                        </a:rPr>
                        <a:t>3,77</a:t>
                      </a:r>
                      <a:endParaRPr lang="es-AR" sz="1400" b="1">
                        <a:effectLst/>
                        <a:latin typeface="Times New Roman"/>
                        <a:ea typeface="Times New Roman"/>
                        <a:cs typeface="Times New Roman"/>
                      </a:endParaRPr>
                    </a:p>
                  </a:txBody>
                  <a:tcPr marL="68580" marR="68580" marT="0" marB="0"/>
                </a:tc>
                <a:tc>
                  <a:txBody>
                    <a:bodyPr/>
                    <a:lstStyle/>
                    <a:p>
                      <a:pPr algn="ctr">
                        <a:lnSpc>
                          <a:spcPct val="150000"/>
                        </a:lnSpc>
                        <a:spcAft>
                          <a:spcPts val="0"/>
                        </a:spcAft>
                      </a:pPr>
                      <a:r>
                        <a:rPr lang="es-AR" sz="1400" b="1" dirty="0">
                          <a:effectLst/>
                        </a:rPr>
                        <a:t>0,75</a:t>
                      </a:r>
                      <a:endParaRPr lang="es-AR" sz="1400" b="1" dirty="0">
                        <a:effectLst/>
                        <a:latin typeface="Times New Roman"/>
                        <a:ea typeface="Times New Roman"/>
                        <a:cs typeface="Times New Roman"/>
                      </a:endParaRPr>
                    </a:p>
                  </a:txBody>
                  <a:tcPr marL="68580" marR="68580" marT="0" marB="0"/>
                </a:tc>
              </a:tr>
              <a:tr h="600168">
                <a:tc>
                  <a:txBody>
                    <a:bodyPr/>
                    <a:lstStyle/>
                    <a:p>
                      <a:pPr algn="ctr">
                        <a:lnSpc>
                          <a:spcPct val="150000"/>
                        </a:lnSpc>
                        <a:spcAft>
                          <a:spcPts val="0"/>
                        </a:spcAft>
                      </a:pPr>
                      <a:r>
                        <a:rPr lang="es-AR" sz="1400" b="1">
                          <a:effectLst/>
                        </a:rPr>
                        <a:t>ACSQ-1</a:t>
                      </a:r>
                      <a:endParaRPr lang="es-AR" sz="1400" b="1">
                        <a:effectLst/>
                        <a:latin typeface="Times New Roman"/>
                        <a:ea typeface="Times New Roman"/>
                        <a:cs typeface="Times New Roman"/>
                      </a:endParaRPr>
                    </a:p>
                  </a:txBody>
                  <a:tcPr marL="68580" marR="68580" marT="0" marB="0"/>
                </a:tc>
                <a:tc>
                  <a:txBody>
                    <a:bodyPr/>
                    <a:lstStyle/>
                    <a:p>
                      <a:pPr algn="ctr">
                        <a:lnSpc>
                          <a:spcPct val="150000"/>
                        </a:lnSpc>
                        <a:spcAft>
                          <a:spcPts val="0"/>
                        </a:spcAft>
                      </a:pPr>
                      <a:r>
                        <a:rPr lang="es-AR" sz="1400" b="1">
                          <a:effectLst/>
                        </a:rPr>
                        <a:t>45</a:t>
                      </a:r>
                      <a:endParaRPr lang="es-AR" sz="1400" b="1">
                        <a:effectLst/>
                        <a:latin typeface="Times New Roman"/>
                        <a:ea typeface="Times New Roman"/>
                        <a:cs typeface="Times New Roman"/>
                      </a:endParaRPr>
                    </a:p>
                  </a:txBody>
                  <a:tcPr marL="68580" marR="68580" marT="0" marB="0"/>
                </a:tc>
                <a:tc>
                  <a:txBody>
                    <a:bodyPr/>
                    <a:lstStyle/>
                    <a:p>
                      <a:pPr algn="ctr">
                        <a:lnSpc>
                          <a:spcPct val="150000"/>
                        </a:lnSpc>
                        <a:spcAft>
                          <a:spcPts val="0"/>
                        </a:spcAft>
                      </a:pPr>
                      <a:r>
                        <a:rPr lang="es-AR" sz="1400" b="1">
                          <a:effectLst/>
                        </a:rPr>
                        <a:t>3,17</a:t>
                      </a:r>
                      <a:endParaRPr lang="es-AR" sz="1400" b="1">
                        <a:effectLst/>
                        <a:latin typeface="Times New Roman"/>
                        <a:ea typeface="Times New Roman"/>
                        <a:cs typeface="Times New Roman"/>
                      </a:endParaRPr>
                    </a:p>
                  </a:txBody>
                  <a:tcPr marL="68580" marR="68580" marT="0" marB="0"/>
                </a:tc>
                <a:tc>
                  <a:txBody>
                    <a:bodyPr/>
                    <a:lstStyle/>
                    <a:p>
                      <a:pPr algn="ctr">
                        <a:lnSpc>
                          <a:spcPct val="150000"/>
                        </a:lnSpc>
                        <a:spcAft>
                          <a:spcPts val="0"/>
                        </a:spcAft>
                      </a:pPr>
                      <a:r>
                        <a:rPr lang="es-AR" sz="1400" b="1" dirty="0">
                          <a:effectLst/>
                        </a:rPr>
                        <a:t>0,65</a:t>
                      </a:r>
                      <a:endParaRPr lang="es-AR" sz="1400" b="1" dirty="0">
                        <a:effectLst/>
                        <a:latin typeface="Times New Roman"/>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37194656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260650"/>
            <a:ext cx="8507288" cy="1584176"/>
          </a:xfrm>
        </p:spPr>
        <p:txBody>
          <a:bodyPr>
            <a:noAutofit/>
          </a:bodyPr>
          <a:lstStyle/>
          <a:p>
            <a:pPr algn="ctr"/>
            <a:r>
              <a:rPr lang="es-AR" sz="4000" b="1" smtClean="0">
                <a:effectLst>
                  <a:outerShdw blurRad="38100" dist="38100" dir="2700000" algn="tl">
                    <a:srgbClr val="000000">
                      <a:alpha val="43137"/>
                    </a:srgbClr>
                  </a:outerShdw>
                </a:effectLst>
              </a:rPr>
              <a:t>CAPITULO 1</a:t>
            </a:r>
            <a:r>
              <a:rPr lang="es-AR" sz="2800" b="1" smtClean="0"/>
              <a:t/>
            </a:r>
            <a:br>
              <a:rPr lang="es-AR" sz="2800" b="1" smtClean="0"/>
            </a:br>
            <a:r>
              <a:rPr lang="es-ES" sz="2800" b="1" i="1" smtClean="0"/>
              <a:t>Acerca del campo de la Psicología de la Actividad Física y del Deporte</a:t>
            </a:r>
            <a:r>
              <a:rPr lang="es-AR" sz="2800" smtClean="0"/>
              <a:t/>
            </a:r>
            <a:br>
              <a:rPr lang="es-AR" sz="2800" smtClean="0"/>
            </a:br>
            <a:endParaRPr lang="es-AR" sz="2800" dirty="0"/>
          </a:p>
        </p:txBody>
      </p:sp>
      <p:sp>
        <p:nvSpPr>
          <p:cNvPr id="3" name="2 Marcador de contenido"/>
          <p:cNvSpPr>
            <a:spLocks noGrp="1"/>
          </p:cNvSpPr>
          <p:nvPr>
            <p:ph idx="1"/>
          </p:nvPr>
        </p:nvSpPr>
        <p:spPr>
          <a:xfrm>
            <a:off x="457200" y="1700808"/>
            <a:ext cx="8229600" cy="4752528"/>
          </a:xfrm>
          <a:ln>
            <a:solidFill>
              <a:schemeClr val="accent1"/>
            </a:solidFill>
          </a:ln>
        </p:spPr>
        <p:txBody>
          <a:bodyPr>
            <a:normAutofit lnSpcReduction="10000"/>
          </a:bodyPr>
          <a:lstStyle/>
          <a:p>
            <a:pPr algn="just"/>
            <a:r>
              <a:rPr lang="es-ES" dirty="0" smtClean="0">
                <a:latin typeface="Century Gothic" pitchFamily="34" charset="0"/>
              </a:rPr>
              <a:t>«</a:t>
            </a:r>
            <a:r>
              <a:rPr lang="es-ES" sz="2000" dirty="0" smtClean="0">
                <a:latin typeface="Century Gothic" pitchFamily="34" charset="0"/>
              </a:rPr>
              <a:t>La Psicología de la actividad física y del deporte es el estudio científico de las personas y su conducta en el contexto del deporte y la actividad física.» (Weinberg &amp; Gould, D. 1996).</a:t>
            </a:r>
          </a:p>
          <a:p>
            <a:pPr algn="just"/>
            <a:endParaRPr lang="es-ES" sz="2000" dirty="0" smtClean="0">
              <a:latin typeface="Century Gothic" pitchFamily="34" charset="0"/>
            </a:endParaRPr>
          </a:p>
          <a:p>
            <a:pPr algn="just"/>
            <a:r>
              <a:rPr lang="es-ES" sz="2000" dirty="0" smtClean="0">
                <a:latin typeface="Century Gothic" pitchFamily="34" charset="0"/>
              </a:rPr>
              <a:t>La Psicología del Deporte tiene como objetivos :  Aprender el modo en que los factores psicológicos afectan el rendimiento físico de los individuos, y la comprensión de la forma en que la participación en el deporte y la actividad física afecta el desarrollo, la salud y el bienestar personal.</a:t>
            </a:r>
          </a:p>
          <a:p>
            <a:pPr algn="just"/>
            <a:endParaRPr lang="es-ES" sz="2000" dirty="0" smtClean="0">
              <a:latin typeface="Century Gothic" pitchFamily="34" charset="0"/>
            </a:endParaRPr>
          </a:p>
          <a:p>
            <a:r>
              <a:rPr lang="es-AR" sz="2000" dirty="0" smtClean="0">
                <a:latin typeface="Century Gothic" pitchFamily="34" charset="0"/>
              </a:rPr>
              <a:t>Ha de estudiar   todas  las  interacciones  que  se den  en  las situaciones  deportivas,  así como  la  historia de  interacciones previas de los individuos que practican la actividad  física o el deporte.</a:t>
            </a:r>
          </a:p>
          <a:p>
            <a:endParaRPr lang="es-AR" sz="2000" dirty="0" smtClean="0">
              <a:latin typeface="Century Gothic" pitchFamily="34" charset="0"/>
            </a:endParaRPr>
          </a:p>
          <a:p>
            <a:endParaRPr lang="es-AR" dirty="0"/>
          </a:p>
        </p:txBody>
      </p:sp>
    </p:spTree>
    <p:extLst>
      <p:ext uri="{BB962C8B-B14F-4D97-AF65-F5344CB8AC3E}">
        <p14:creationId xmlns:p14="http://schemas.microsoft.com/office/powerpoint/2010/main" val="22722809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title"/>
          </p:nvPr>
        </p:nvSpPr>
        <p:spPr>
          <a:xfrm>
            <a:off x="457200" y="267494"/>
            <a:ext cx="8229600" cy="857250"/>
          </a:xfrm>
        </p:spPr>
        <p:txBody>
          <a:bodyPr/>
          <a:lstStyle/>
          <a:p>
            <a:r>
              <a:rPr lang="es-AR" dirty="0" err="1" smtClean="0"/>
              <a:t>Analisis</a:t>
            </a:r>
            <a:r>
              <a:rPr lang="es-AR" dirty="0" smtClean="0"/>
              <a:t> de los resultados</a:t>
            </a:r>
            <a:endParaRPr lang="es-AR" dirty="0"/>
          </a:p>
        </p:txBody>
      </p:sp>
      <p:sp>
        <p:nvSpPr>
          <p:cNvPr id="8" name="7 Marcador de contenido"/>
          <p:cNvSpPr>
            <a:spLocks noGrp="1"/>
          </p:cNvSpPr>
          <p:nvPr>
            <p:ph idx="1"/>
          </p:nvPr>
        </p:nvSpPr>
        <p:spPr>
          <a:xfrm>
            <a:off x="457200" y="1412776"/>
            <a:ext cx="8229600" cy="5042032"/>
          </a:xfrm>
        </p:spPr>
        <p:txBody>
          <a:bodyPr>
            <a:normAutofit fontScale="92500" lnSpcReduction="20000"/>
          </a:bodyPr>
          <a:lstStyle/>
          <a:p>
            <a:pPr marL="64008" indent="0" algn="ctr">
              <a:buNone/>
            </a:pPr>
            <a:r>
              <a:rPr lang="es-AR" sz="2400" dirty="0"/>
              <a:t>Con el objetivo de identificar la frecuencia de utilización de estrategias de afrontamiento utilizadas por los tenistas, se utilizaron técnicas estadísticas descriptivas (promedio y desviación estándar</a:t>
            </a:r>
            <a:r>
              <a:rPr lang="es-AR" sz="2400" dirty="0" smtClean="0"/>
              <a:t>)</a:t>
            </a:r>
          </a:p>
          <a:p>
            <a:r>
              <a:rPr lang="es-AR" sz="2400" dirty="0"/>
              <a:t>S</a:t>
            </a:r>
            <a:r>
              <a:rPr lang="es-AR" sz="2400" dirty="0" smtClean="0"/>
              <a:t>e </a:t>
            </a:r>
            <a:r>
              <a:rPr lang="es-AR" sz="2400" dirty="0"/>
              <a:t>puede observar  que el uso promedio de estrategias de afrontamiento en jóvenes tenistas en situación competitiva es de </a:t>
            </a:r>
            <a:r>
              <a:rPr lang="es-AR" sz="2400" b="1" dirty="0">
                <a:effectLst>
                  <a:outerShdw blurRad="38100" dist="38100" dir="2700000" algn="tl">
                    <a:srgbClr val="000000">
                      <a:alpha val="43137"/>
                    </a:srgbClr>
                  </a:outerShdw>
                </a:effectLst>
              </a:rPr>
              <a:t>3,17</a:t>
            </a:r>
            <a:r>
              <a:rPr lang="es-AR" sz="2400" dirty="0"/>
              <a:t>;  lo que se puede traducir, según la puntuación del test en un </a:t>
            </a:r>
            <a:r>
              <a:rPr lang="es-AR" sz="2400" b="1" dirty="0"/>
              <a:t>uso </a:t>
            </a:r>
            <a:r>
              <a:rPr lang="es-AR" sz="2400" b="1" i="1" dirty="0"/>
              <a:t>ocasional</a:t>
            </a:r>
            <a:r>
              <a:rPr lang="es-AR" sz="2400" b="1" dirty="0"/>
              <a:t>  </a:t>
            </a:r>
            <a:r>
              <a:rPr lang="es-AR" sz="2400" dirty="0"/>
              <a:t>de estrategias de afrontamiento competitivo. </a:t>
            </a:r>
            <a:endParaRPr lang="es-AR" sz="2400" dirty="0" smtClean="0"/>
          </a:p>
          <a:p>
            <a:pPr marL="64008" indent="0">
              <a:buNone/>
            </a:pPr>
            <a:endParaRPr lang="es-AR" sz="2400" dirty="0"/>
          </a:p>
          <a:p>
            <a:r>
              <a:rPr lang="es-AR" sz="2400" dirty="0"/>
              <a:t>De igual forma se puede observar que la utilización con </a:t>
            </a:r>
            <a:r>
              <a:rPr lang="es-AR" sz="2400" b="1" dirty="0"/>
              <a:t>mayor frecuencia </a:t>
            </a:r>
            <a:r>
              <a:rPr lang="es-AR" sz="2400" dirty="0"/>
              <a:t>surge en </a:t>
            </a:r>
            <a:r>
              <a:rPr lang="es-AR" sz="2400" b="1" dirty="0"/>
              <a:t>Búsqueda de Apoyo Social </a:t>
            </a:r>
            <a:r>
              <a:rPr lang="es-AR" sz="2400" dirty="0"/>
              <a:t>con 3,77 y </a:t>
            </a:r>
            <a:r>
              <a:rPr lang="es-AR" sz="2400" b="1" dirty="0"/>
              <a:t>Calma Emocional </a:t>
            </a:r>
            <a:r>
              <a:rPr lang="es-AR" sz="2400" dirty="0"/>
              <a:t>con 3,63 </a:t>
            </a:r>
            <a:r>
              <a:rPr lang="es-AR" sz="2400" b="1" dirty="0"/>
              <a:t>y Planificación activa-Reestructuración cognitiva</a:t>
            </a:r>
            <a:r>
              <a:rPr lang="es-AR" sz="2400" dirty="0"/>
              <a:t>, 3.54;  mientras que el promedio </a:t>
            </a:r>
            <a:r>
              <a:rPr lang="es-AR" sz="2400" b="1" dirty="0"/>
              <a:t>más bajo </a:t>
            </a:r>
            <a:r>
              <a:rPr lang="es-AR" sz="2400" dirty="0"/>
              <a:t>se observa en la </a:t>
            </a:r>
            <a:r>
              <a:rPr lang="es-AR" sz="2400" dirty="0" err="1"/>
              <a:t>subescala</a:t>
            </a:r>
            <a:r>
              <a:rPr lang="es-AR" sz="2400" dirty="0"/>
              <a:t> de </a:t>
            </a:r>
            <a:r>
              <a:rPr lang="es-AR" sz="2400" b="1" dirty="0"/>
              <a:t>Retraimiento Mental </a:t>
            </a:r>
            <a:r>
              <a:rPr lang="es-AR" sz="2400" dirty="0"/>
              <a:t>con 1,84 (poco frecuente).</a:t>
            </a:r>
          </a:p>
          <a:p>
            <a:pPr marL="64008" indent="0" algn="ctr">
              <a:buNone/>
            </a:pPr>
            <a:endParaRPr lang="es-AR" sz="2400" dirty="0"/>
          </a:p>
        </p:txBody>
      </p:sp>
    </p:spTree>
    <p:extLst>
      <p:ext uri="{BB962C8B-B14F-4D97-AF65-F5344CB8AC3E}">
        <p14:creationId xmlns:p14="http://schemas.microsoft.com/office/powerpoint/2010/main" val="21901279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A partir del análisis de las </a:t>
            </a:r>
            <a:r>
              <a:rPr lang="es-AR" dirty="0" err="1" smtClean="0"/>
              <a:t>subescalas</a:t>
            </a:r>
            <a:r>
              <a:rPr lang="es-AR" dirty="0" smtClean="0"/>
              <a:t>:</a:t>
            </a:r>
            <a:endParaRPr lang="es-AR" dirty="0"/>
          </a:p>
        </p:txBody>
      </p:sp>
      <p:sp>
        <p:nvSpPr>
          <p:cNvPr id="3" name="2 Marcador de contenido"/>
          <p:cNvSpPr>
            <a:spLocks noGrp="1"/>
          </p:cNvSpPr>
          <p:nvPr>
            <p:ph idx="1"/>
          </p:nvPr>
        </p:nvSpPr>
        <p:spPr>
          <a:xfrm>
            <a:off x="457200" y="1882808"/>
            <a:ext cx="8229600" cy="4786552"/>
          </a:xfrm>
        </p:spPr>
        <p:txBody>
          <a:bodyPr>
            <a:normAutofit fontScale="70000" lnSpcReduction="20000"/>
          </a:bodyPr>
          <a:lstStyle/>
          <a:p>
            <a:r>
              <a:rPr lang="es-ES" dirty="0"/>
              <a:t>L</a:t>
            </a:r>
            <a:r>
              <a:rPr lang="es-ES" dirty="0" smtClean="0"/>
              <a:t>a </a:t>
            </a:r>
            <a:r>
              <a:rPr lang="es-ES" dirty="0"/>
              <a:t>estrategia más utilizada, es la “Búsqueda de Apoyo Social”, la que se relaciona con la necesidad del deportista de estrechar sus relaciones interpersonales en momentos difíciles y se orienta al control emocional. </a:t>
            </a:r>
            <a:endParaRPr lang="es-ES" dirty="0" smtClean="0"/>
          </a:p>
          <a:p>
            <a:pPr marL="64008" indent="0">
              <a:buNone/>
            </a:pPr>
            <a:endParaRPr lang="es-ES" dirty="0" smtClean="0"/>
          </a:p>
          <a:p>
            <a:r>
              <a:rPr lang="es-ES" dirty="0"/>
              <a:t>La siguiente </a:t>
            </a:r>
            <a:r>
              <a:rPr lang="es-ES" dirty="0" smtClean="0"/>
              <a:t>es </a:t>
            </a:r>
            <a:r>
              <a:rPr lang="es-ES" dirty="0"/>
              <a:t>la Calma emocional:  Se refiere a los intentos por controlar las emociones negativas a través del manejo de la técnica, los pensamientos y los síntomas físicos y es una estrategia orientada a la </a:t>
            </a:r>
            <a:r>
              <a:rPr lang="es-ES" dirty="0" smtClean="0"/>
              <a:t>emoción.</a:t>
            </a:r>
          </a:p>
          <a:p>
            <a:pPr marL="64008" indent="0">
              <a:buNone/>
            </a:pPr>
            <a:endParaRPr lang="es-ES" dirty="0" smtClean="0"/>
          </a:p>
          <a:p>
            <a:r>
              <a:rPr lang="es-ES" dirty="0"/>
              <a:t>los puntajes obtenidos en las </a:t>
            </a:r>
            <a:r>
              <a:rPr lang="es-ES" dirty="0" err="1"/>
              <a:t>subescalas</a:t>
            </a:r>
            <a:r>
              <a:rPr lang="es-ES" dirty="0"/>
              <a:t> de Planificación activa-Reestructuración cognitiva y Retraimiento mental del ACSQ-1, pueden indicar que los jóvenes, ante situaciones difíciles optan por realizar intentos que les permitan replantearse activamente la situación antes de aceptar pasivamente una </a:t>
            </a:r>
            <a:r>
              <a:rPr lang="es-ES" dirty="0" smtClean="0"/>
              <a:t>derrota</a:t>
            </a:r>
          </a:p>
          <a:p>
            <a:endParaRPr lang="es-ES" dirty="0" smtClean="0"/>
          </a:p>
          <a:p>
            <a:endParaRPr lang="es-ES" dirty="0"/>
          </a:p>
          <a:p>
            <a:endParaRPr lang="es-ES" dirty="0" smtClean="0"/>
          </a:p>
          <a:p>
            <a:pPr marL="64008" indent="0">
              <a:buNone/>
            </a:pPr>
            <a:endParaRPr lang="es-ES" dirty="0" smtClean="0"/>
          </a:p>
          <a:p>
            <a:endParaRPr lang="es-AR" dirty="0"/>
          </a:p>
        </p:txBody>
      </p:sp>
    </p:spTree>
    <p:extLst>
      <p:ext uri="{BB962C8B-B14F-4D97-AF65-F5344CB8AC3E}">
        <p14:creationId xmlns:p14="http://schemas.microsoft.com/office/powerpoint/2010/main" val="7517568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normAutofit fontScale="92500" lnSpcReduction="10000"/>
          </a:bodyPr>
          <a:lstStyle/>
          <a:p>
            <a:pPr marL="64008" indent="0" algn="ctr">
              <a:buNone/>
            </a:pPr>
            <a:r>
              <a:rPr lang="es-AR" b="1" dirty="0"/>
              <a:t>Considerando  la etapa evolutiva de la muestra seleccionada, el hecho de que no hubiera un psicólogo que se desempeñara en el club (solamente alguna experiencia aislada)  y el uso ocasional de estas estrategias, podría pensarse que el empleo de las mismas responde a más  a la personalidad y a la valoración del contexto social, que a la adquisición de destrezas psicológicas, adquiridas mediante el </a:t>
            </a:r>
            <a:r>
              <a:rPr lang="es-AR" b="1" i="1" dirty="0"/>
              <a:t>entrenamiento</a:t>
            </a:r>
            <a:r>
              <a:rPr lang="es-AR" b="1" dirty="0"/>
              <a:t> de las mismas. </a:t>
            </a:r>
          </a:p>
          <a:p>
            <a:pPr algn="ctr"/>
            <a:endParaRPr lang="es-AR" dirty="0"/>
          </a:p>
        </p:txBody>
      </p:sp>
    </p:spTree>
    <p:extLst>
      <p:ext uri="{BB962C8B-B14F-4D97-AF65-F5344CB8AC3E}">
        <p14:creationId xmlns:p14="http://schemas.microsoft.com/office/powerpoint/2010/main" val="28045608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540544" y="0"/>
            <a:ext cx="8062912" cy="1484784"/>
          </a:xfrm>
        </p:spPr>
        <p:txBody>
          <a:bodyPr>
            <a:normAutofit/>
          </a:bodyPr>
          <a:lstStyle/>
          <a:p>
            <a:pPr algn="ctr"/>
            <a:r>
              <a:rPr lang="es-AR" b="1" u="sng" dirty="0" smtClean="0">
                <a:effectLst/>
              </a:rPr>
              <a:t>CONCLUSIONES</a:t>
            </a:r>
            <a:endParaRPr lang="es-AR" b="1" u="sng" dirty="0">
              <a:effectLst/>
            </a:endParaRPr>
          </a:p>
        </p:txBody>
      </p:sp>
      <p:sp>
        <p:nvSpPr>
          <p:cNvPr id="5" name="4 Subtítulo"/>
          <p:cNvSpPr>
            <a:spLocks noGrp="1"/>
          </p:cNvSpPr>
          <p:nvPr>
            <p:ph type="subTitle" idx="1"/>
          </p:nvPr>
        </p:nvSpPr>
        <p:spPr>
          <a:xfrm>
            <a:off x="540544" y="1700808"/>
            <a:ext cx="8062912" cy="4464496"/>
          </a:xfrm>
        </p:spPr>
        <p:txBody>
          <a:bodyPr/>
          <a:lstStyle/>
          <a:p>
            <a:pPr algn="just"/>
            <a:r>
              <a:rPr lang="es-AR" b="1" i="1" u="sng" dirty="0"/>
              <a:t>O</a:t>
            </a:r>
            <a:r>
              <a:rPr lang="es-AR" b="1" i="1" u="sng" dirty="0" smtClean="0"/>
              <a:t>bjetivos</a:t>
            </a:r>
            <a:r>
              <a:rPr lang="es-AR" dirty="0" smtClean="0"/>
              <a:t> </a:t>
            </a:r>
            <a:r>
              <a:rPr lang="es-AR" b="1" i="1" dirty="0"/>
              <a:t>“Establecer el papel que cumple el </a:t>
            </a:r>
            <a:r>
              <a:rPr lang="es-AR" b="1" i="1" u="sng" dirty="0"/>
              <a:t>control de estrés</a:t>
            </a:r>
            <a:r>
              <a:rPr lang="es-AR" b="1" i="1" dirty="0"/>
              <a:t> en el rendimiento deportivo de jóvenes tenistas, cuyas edades comprenden entre 14 y 18 años”, y  “conocer si los jóvenes </a:t>
            </a:r>
            <a:r>
              <a:rPr lang="es-AR" b="1" i="1" u="sng" dirty="0"/>
              <a:t>utilizan estrategias de afrontamiento </a:t>
            </a:r>
            <a:r>
              <a:rPr lang="es-AR" b="1" i="1" dirty="0"/>
              <a:t>para el manejo del estrés en situaciones de competencia”.</a:t>
            </a:r>
            <a:endParaRPr lang="es-AR" b="1" i="1" dirty="0"/>
          </a:p>
        </p:txBody>
      </p:sp>
    </p:spTree>
    <p:extLst>
      <p:ext uri="{BB962C8B-B14F-4D97-AF65-F5344CB8AC3E}">
        <p14:creationId xmlns:p14="http://schemas.microsoft.com/office/powerpoint/2010/main" val="4192196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29600" cy="1872208"/>
          </a:xfrm>
        </p:spPr>
        <p:txBody>
          <a:bodyPr>
            <a:noAutofit/>
          </a:bodyPr>
          <a:lstStyle/>
          <a:p>
            <a:pPr algn="just"/>
            <a:r>
              <a:rPr lang="es-AR" sz="2800" b="1" dirty="0" smtClean="0">
                <a:effectLst/>
              </a:rPr>
              <a:t> </a:t>
            </a:r>
            <a:r>
              <a:rPr lang="es-AR" sz="2800" b="1" dirty="0">
                <a:effectLst/>
              </a:rPr>
              <a:t>A través de una extensa revisión bibliográfica y los resultados de la administración del instrumento ACSQ-1 se pueden arrojar las siguientes conclusiones</a:t>
            </a:r>
            <a:r>
              <a:rPr lang="es-AR" sz="2800" dirty="0">
                <a:effectLst/>
              </a:rPr>
              <a:t>: </a:t>
            </a:r>
            <a:br>
              <a:rPr lang="es-AR" sz="2800" dirty="0">
                <a:effectLst/>
              </a:rPr>
            </a:br>
            <a:endParaRPr lang="es-AR" sz="2800" dirty="0"/>
          </a:p>
        </p:txBody>
      </p:sp>
      <p:sp>
        <p:nvSpPr>
          <p:cNvPr id="3" name="2 Marcador de contenido"/>
          <p:cNvSpPr>
            <a:spLocks noGrp="1"/>
          </p:cNvSpPr>
          <p:nvPr>
            <p:ph idx="1"/>
          </p:nvPr>
        </p:nvSpPr>
        <p:spPr/>
        <p:txBody>
          <a:bodyPr>
            <a:normAutofit fontScale="77500" lnSpcReduction="20000"/>
          </a:bodyPr>
          <a:lstStyle/>
          <a:p>
            <a:r>
              <a:rPr lang="es-AR" dirty="0"/>
              <a:t>El </a:t>
            </a:r>
            <a:r>
              <a:rPr lang="es-AR" b="1" dirty="0"/>
              <a:t>control del estrés </a:t>
            </a:r>
            <a:r>
              <a:rPr lang="es-AR" dirty="0"/>
              <a:t>cumple un papel importante en el rendimiento deportivo de jóvenes </a:t>
            </a:r>
            <a:r>
              <a:rPr lang="es-AR" dirty="0" smtClean="0"/>
              <a:t>tenistas; definido </a:t>
            </a:r>
            <a:r>
              <a:rPr lang="es-AR" dirty="0"/>
              <a:t>como </a:t>
            </a:r>
            <a:r>
              <a:rPr lang="es-AR" i="1" dirty="0"/>
              <a:t>“un conjunto de técnicas que tienen la finalidad de dotar a una persona de mecanismos eficaces para afrontar el estrés</a:t>
            </a:r>
            <a:r>
              <a:rPr lang="es-AR" i="1" dirty="0" smtClean="0"/>
              <a:t>”.</a:t>
            </a:r>
          </a:p>
          <a:p>
            <a:endParaRPr lang="es-AR" i="1" dirty="0" smtClean="0"/>
          </a:p>
          <a:p>
            <a:r>
              <a:rPr lang="es-AR" i="1" dirty="0" smtClean="0"/>
              <a:t>Las demandas medioambientales que reciben los jóvenes, el estilo de vida al que están afectados, la importancia atribuida a los eventos, la incertidumbre  como esencia de la competencia, y la percepción de estas situaciones  como desequilibrio, desencadena tanto una respuesta física y psicológica con </a:t>
            </a:r>
            <a:r>
              <a:rPr lang="es-AR" i="1" dirty="0"/>
              <a:t>c</a:t>
            </a:r>
            <a:r>
              <a:rPr lang="es-AR" i="1" dirty="0" smtClean="0"/>
              <a:t>onsecuencias conductuales  del estrés.</a:t>
            </a:r>
          </a:p>
          <a:p>
            <a:pPr marL="64008" indent="0">
              <a:buNone/>
            </a:pPr>
            <a:endParaRPr lang="es-AR" i="1" dirty="0"/>
          </a:p>
          <a:p>
            <a:endParaRPr lang="es-AR" dirty="0"/>
          </a:p>
        </p:txBody>
      </p:sp>
    </p:spTree>
    <p:extLst>
      <p:ext uri="{BB962C8B-B14F-4D97-AF65-F5344CB8AC3E}">
        <p14:creationId xmlns:p14="http://schemas.microsoft.com/office/powerpoint/2010/main" val="4215251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79512" y="116633"/>
            <a:ext cx="8280920" cy="2862322"/>
          </a:xfrm>
          <a:prstGeom prst="rect">
            <a:avLst/>
          </a:prstGeom>
        </p:spPr>
        <p:txBody>
          <a:bodyPr wrap="square">
            <a:spAutoFit/>
          </a:bodyPr>
          <a:lstStyle/>
          <a:p>
            <a:r>
              <a:rPr lang="es-AR" b="1" i="1" dirty="0"/>
              <a:t>¿Por qué el estrés provoca cambios en el rendimiento?</a:t>
            </a:r>
            <a:r>
              <a:rPr lang="es-AR" b="1" dirty="0"/>
              <a:t> </a:t>
            </a:r>
            <a:endParaRPr lang="es-AR" b="1" dirty="0" smtClean="0"/>
          </a:p>
          <a:p>
            <a:endParaRPr lang="es-AR" b="1" dirty="0"/>
          </a:p>
          <a:p>
            <a:pPr marL="285750" indent="-285750">
              <a:buFont typeface="Arial" pitchFamily="34" charset="0"/>
              <a:buChar char="•"/>
            </a:pPr>
            <a:r>
              <a:rPr lang="es-AR" dirty="0" smtClean="0"/>
              <a:t>Porque </a:t>
            </a:r>
            <a:r>
              <a:rPr lang="es-AR" dirty="0"/>
              <a:t>el aumento o disminución del arousal y la ansiedad y la combinación de éstos implican cambios a nivel físico y fisiológico, así como cognitivos (preocupación, cambios en los niveles de atención y concentración) que impactarán en el rendimiento del </a:t>
            </a:r>
            <a:r>
              <a:rPr lang="es-AR" dirty="0" smtClean="0"/>
              <a:t>deportista.</a:t>
            </a:r>
          </a:p>
          <a:p>
            <a:endParaRPr lang="es-AR" smtClean="0"/>
          </a:p>
          <a:p>
            <a:r>
              <a:rPr lang="es-AR" smtClean="0"/>
              <a:t>La </a:t>
            </a:r>
            <a:r>
              <a:rPr lang="es-AR"/>
              <a:t>exigencia de controlar las consecuencias del estrés en situaciones competitivas, requiere la utilización de estrategias que permitan afrontar esas manifestaciones</a:t>
            </a:r>
            <a:endParaRPr lang="es-AR" dirty="0"/>
          </a:p>
        </p:txBody>
      </p:sp>
    </p:spTree>
    <p:extLst>
      <p:ext uri="{BB962C8B-B14F-4D97-AF65-F5344CB8AC3E}">
        <p14:creationId xmlns:p14="http://schemas.microsoft.com/office/powerpoint/2010/main" val="271670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692697"/>
            <a:ext cx="8229600" cy="1440160"/>
          </a:xfrm>
        </p:spPr>
        <p:txBody>
          <a:bodyPr>
            <a:normAutofit fontScale="90000"/>
          </a:bodyPr>
          <a:lstStyle/>
          <a:p>
            <a:pPr algn="ctr"/>
            <a:r>
              <a:rPr lang="es-AR" sz="3600" b="1" dirty="0" smtClean="0"/>
              <a:t>Importancia de la incorporación del conocimiento psicológico</a:t>
            </a:r>
            <a:r>
              <a:rPr lang="es-AR" dirty="0" smtClean="0"/>
              <a:t/>
            </a:r>
            <a:br>
              <a:rPr lang="es-AR" dirty="0" smtClean="0"/>
            </a:br>
            <a:r>
              <a:rPr lang="es-AR" sz="3100" dirty="0" smtClean="0"/>
              <a:t>Siguiendo a </a:t>
            </a:r>
            <a:r>
              <a:rPr lang="es-AR" sz="3100" dirty="0" err="1" smtClean="0"/>
              <a:t>Buceta</a:t>
            </a:r>
            <a:r>
              <a:rPr lang="es-AR" sz="3100" dirty="0" smtClean="0"/>
              <a:t> (2004)</a:t>
            </a:r>
            <a:endParaRPr lang="es-AR" sz="3100" dirty="0"/>
          </a:p>
        </p:txBody>
      </p:sp>
      <p:sp>
        <p:nvSpPr>
          <p:cNvPr id="10" name="9 Marcador de contenido"/>
          <p:cNvSpPr>
            <a:spLocks noGrp="1"/>
          </p:cNvSpPr>
          <p:nvPr>
            <p:ph sz="half" idx="1"/>
          </p:nvPr>
        </p:nvSpPr>
        <p:spPr>
          <a:xfrm>
            <a:off x="457200" y="2420889"/>
            <a:ext cx="4038600" cy="3827512"/>
          </a:xfrm>
        </p:spPr>
        <p:txBody>
          <a:bodyPr>
            <a:normAutofit fontScale="77500" lnSpcReduction="20000"/>
          </a:bodyPr>
          <a:lstStyle/>
          <a:p>
            <a:r>
              <a:rPr lang="es-AR" dirty="0" smtClean="0"/>
              <a:t>Cuánto mejor sea el trabajo psicológico de todos los implicados en el funcionamiento de los deportistas, desde el rol específico de cada uno, y mejor la  interacción de todas estas aportaciones, habrá más posibilidades de lograr un rendimiento más alto y, como consecuencia de ello, de optar a conseguir resultados más destacados. </a:t>
            </a:r>
          </a:p>
        </p:txBody>
      </p:sp>
      <p:sp>
        <p:nvSpPr>
          <p:cNvPr id="15" name="14 Marcador de contenido"/>
          <p:cNvSpPr>
            <a:spLocks noGrp="1"/>
          </p:cNvSpPr>
          <p:nvPr>
            <p:ph sz="half" idx="2"/>
          </p:nvPr>
        </p:nvSpPr>
        <p:spPr>
          <a:xfrm>
            <a:off x="4648200" y="2420889"/>
            <a:ext cx="4038600" cy="3827512"/>
          </a:xfrm>
        </p:spPr>
        <p:txBody>
          <a:bodyPr>
            <a:normAutofit fontScale="77500" lnSpcReduction="20000"/>
          </a:bodyPr>
          <a:lstStyle/>
          <a:p>
            <a:r>
              <a:rPr lang="es-AR" dirty="0" smtClean="0"/>
              <a:t>La incorporación de la Psicología al método de trabajo habitual de un entrenador, puede contribuir a que éste comprenda mejor las necesidades y problemas de sus deportistas, adopte las decisiones más oportunas y aplique, eficazmente, las técnicas psicológicas que, desde su rol de entrenador, resulten más apropiadas.</a:t>
            </a:r>
          </a:p>
          <a:p>
            <a:endParaRPr lang="es-A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a:xfrm>
            <a:off x="457200" y="267495"/>
            <a:ext cx="8229600" cy="1217290"/>
          </a:xfrm>
        </p:spPr>
        <p:txBody>
          <a:bodyPr>
            <a:noAutofit/>
          </a:bodyPr>
          <a:lstStyle/>
          <a:p>
            <a:pPr algn="ctr"/>
            <a:r>
              <a:rPr lang="es-AR" sz="3200" b="1" dirty="0" smtClean="0"/>
              <a:t>Acerca del Rol del Psicólogo del deporte</a:t>
            </a:r>
            <a:r>
              <a:rPr lang="es-AR" sz="3200" dirty="0" smtClean="0"/>
              <a:t/>
            </a:r>
            <a:br>
              <a:rPr lang="es-AR" sz="3200" dirty="0" smtClean="0"/>
            </a:br>
            <a:endParaRPr lang="es-AR" sz="3200" dirty="0"/>
          </a:p>
        </p:txBody>
      </p:sp>
      <p:sp>
        <p:nvSpPr>
          <p:cNvPr id="6" name="5 Marcador de contenido"/>
          <p:cNvSpPr>
            <a:spLocks noGrp="1"/>
          </p:cNvSpPr>
          <p:nvPr>
            <p:ph idx="1"/>
          </p:nvPr>
        </p:nvSpPr>
        <p:spPr/>
        <p:txBody>
          <a:bodyPr>
            <a:normAutofit fontScale="62500" lnSpcReduction="20000"/>
          </a:bodyPr>
          <a:lstStyle/>
          <a:p>
            <a:pPr algn="ctr"/>
            <a:r>
              <a:rPr lang="es-AR" dirty="0" smtClean="0"/>
              <a:t>Jaume Cruz (1990),   la primera función del psicólogo del deporte,  debe ser la de producir nuevos conocimientos que luego utilizará: en  primer  lugar,  de  manera  indirecta como formador y asesor de otros especialistas;  y en  segundo  lugar,  como agente  directo  del  cambio cuando haya  de  solucionar  algún  problema creado  por la situación deportiva. </a:t>
            </a:r>
          </a:p>
          <a:p>
            <a:pPr algn="ctr">
              <a:buNone/>
            </a:pPr>
            <a:endParaRPr lang="es-AR" dirty="0" smtClean="0"/>
          </a:p>
          <a:p>
            <a:pPr algn="ctr"/>
            <a:endParaRPr lang="es-AR" dirty="0" smtClean="0"/>
          </a:p>
          <a:p>
            <a:pPr algn="ctr"/>
            <a:r>
              <a:rPr lang="es-AR" dirty="0" smtClean="0"/>
              <a:t>El psicólogo del deporte ejerce  la función de enseñante  cuando explica los principios que rigen el comportamiento  humano,  los  procedimientos  metodológicos que se pueden utilizar en la observación de  las  interacciones  que se dan  en las situaciones deportivas  y las  técnicas  psicológicas  que  permiten, por ejemplo, mejorar la concentración deportiva y el manejo de ansiedades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pPr algn="ctr"/>
            <a:r>
              <a:rPr lang="es-AR" b="1" u="sng" dirty="0" smtClean="0"/>
              <a:t/>
            </a:r>
            <a:br>
              <a:rPr lang="es-AR" b="1" u="sng" dirty="0" smtClean="0"/>
            </a:br>
            <a:r>
              <a:rPr lang="es-AR" b="1" dirty="0" smtClean="0">
                <a:effectLst>
                  <a:outerShdw blurRad="38100" dist="38100" dir="2700000" algn="tl">
                    <a:srgbClr val="000000">
                      <a:alpha val="43137"/>
                    </a:srgbClr>
                  </a:outerShdw>
                </a:effectLst>
              </a:rPr>
              <a:t>CAPITULO II</a:t>
            </a:r>
            <a:r>
              <a:rPr lang="es-AR" dirty="0" smtClean="0"/>
              <a:t/>
            </a:r>
            <a:br>
              <a:rPr lang="es-AR" dirty="0" smtClean="0"/>
            </a:br>
            <a:r>
              <a:rPr lang="es-AR" b="1" u="sng" dirty="0" smtClean="0"/>
              <a:t>El concepto de Estrés.</a:t>
            </a:r>
            <a:r>
              <a:rPr lang="es-AR" u="sng" dirty="0" smtClean="0"/>
              <a:t/>
            </a:r>
            <a:br>
              <a:rPr lang="es-AR" u="sng" dirty="0" smtClean="0"/>
            </a:br>
            <a:endParaRPr lang="es-AR" u="sng" dirty="0"/>
          </a:p>
        </p:txBody>
      </p:sp>
      <p:sp>
        <p:nvSpPr>
          <p:cNvPr id="5" name="4 Subtítulo"/>
          <p:cNvSpPr>
            <a:spLocks noGrp="1"/>
          </p:cNvSpPr>
          <p:nvPr>
            <p:ph type="subTitle" idx="1"/>
          </p:nvPr>
        </p:nvSpPr>
        <p:spPr>
          <a:xfrm>
            <a:off x="179512" y="1628800"/>
            <a:ext cx="8784976" cy="4968552"/>
          </a:xfrm>
        </p:spPr>
        <p:txBody>
          <a:bodyPr/>
          <a:lstStyle/>
          <a:p>
            <a:pPr algn="ctr"/>
            <a:endParaRPr lang="es-AR" b="1" dirty="0" smtClean="0">
              <a:solidFill>
                <a:schemeClr val="tx1"/>
              </a:solidFill>
            </a:endParaRPr>
          </a:p>
          <a:p>
            <a:pPr algn="ctr"/>
            <a:r>
              <a:rPr lang="es-AR" b="1" dirty="0" smtClean="0">
                <a:solidFill>
                  <a:schemeClr val="tx1"/>
                </a:solidFill>
              </a:rPr>
              <a:t>Se </a:t>
            </a:r>
            <a:r>
              <a:rPr lang="es-AR" b="1" dirty="0">
                <a:solidFill>
                  <a:schemeClr val="tx1"/>
                </a:solidFill>
              </a:rPr>
              <a:t>define como </a:t>
            </a:r>
            <a:r>
              <a:rPr lang="es-AR" b="1" i="1" dirty="0">
                <a:solidFill>
                  <a:schemeClr val="tx1"/>
                </a:solidFill>
              </a:rPr>
              <a:t>“un desequilibrio sustancial entre la capacidad de demanda (física y/o  psicológica)  y la capacidad de respuesta, en condiciones en las que el fracaso en la satisfacción de dicha demanda tiene consecuencias </a:t>
            </a:r>
            <a:r>
              <a:rPr lang="es-AR" b="1" i="1" dirty="0" smtClean="0">
                <a:solidFill>
                  <a:schemeClr val="tx1"/>
                </a:solidFill>
              </a:rPr>
              <a:t>importantes. (Mc </a:t>
            </a:r>
            <a:r>
              <a:rPr lang="es-AR" b="1" i="1" dirty="0" err="1" smtClean="0">
                <a:solidFill>
                  <a:schemeClr val="tx1"/>
                </a:solidFill>
              </a:rPr>
              <a:t>Grath</a:t>
            </a:r>
            <a:r>
              <a:rPr lang="es-AR" b="1" i="1" dirty="0" smtClean="0">
                <a:solidFill>
                  <a:schemeClr val="tx1"/>
                </a:solidFill>
              </a:rPr>
              <a:t>. Citado por </a:t>
            </a:r>
            <a:r>
              <a:rPr lang="es-AR" b="1" i="1" dirty="0">
                <a:solidFill>
                  <a:schemeClr val="tx1"/>
                </a:solidFill>
              </a:rPr>
              <a:t>W</a:t>
            </a:r>
            <a:r>
              <a:rPr lang="es-AR" b="1" i="1" dirty="0" smtClean="0">
                <a:solidFill>
                  <a:schemeClr val="tx1"/>
                </a:solidFill>
              </a:rPr>
              <a:t>einberg y Gould 1996)</a:t>
            </a:r>
            <a:endParaRPr lang="es-AR" b="1"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Título"/>
          <p:cNvSpPr>
            <a:spLocks noGrp="1"/>
          </p:cNvSpPr>
          <p:nvPr>
            <p:ph type="title"/>
          </p:nvPr>
        </p:nvSpPr>
        <p:spPr/>
        <p:txBody>
          <a:bodyPr>
            <a:normAutofit fontScale="90000"/>
          </a:bodyPr>
          <a:lstStyle/>
          <a:p>
            <a:r>
              <a:rPr lang="es-AR" dirty="0" smtClean="0"/>
              <a:t>Proceso de               Fuentes del</a:t>
            </a:r>
            <a:br>
              <a:rPr lang="es-AR" dirty="0" smtClean="0"/>
            </a:br>
            <a:r>
              <a:rPr lang="es-AR" dirty="0" smtClean="0"/>
              <a:t>     estrés.                          </a:t>
            </a:r>
            <a:r>
              <a:rPr lang="es-AR" dirty="0" err="1" smtClean="0"/>
              <a:t>Estrés</a:t>
            </a:r>
            <a:r>
              <a:rPr lang="es-AR" dirty="0" smtClean="0"/>
              <a:t>.</a:t>
            </a:r>
            <a:endParaRPr lang="es-AR" dirty="0"/>
          </a:p>
        </p:txBody>
      </p:sp>
      <p:sp>
        <p:nvSpPr>
          <p:cNvPr id="5" name="4 Marcador de contenido"/>
          <p:cNvSpPr>
            <a:spLocks noGrp="1"/>
          </p:cNvSpPr>
          <p:nvPr>
            <p:ph sz="half" idx="1"/>
          </p:nvPr>
        </p:nvSpPr>
        <p:spPr/>
        <p:txBody>
          <a:bodyPr>
            <a:normAutofit fontScale="92500" lnSpcReduction="10000"/>
          </a:bodyPr>
          <a:lstStyle/>
          <a:p>
            <a:pPr marL="578358" indent="-514350">
              <a:buAutoNum type="arabicParenR"/>
            </a:pPr>
            <a:r>
              <a:rPr lang="es-AR" u="sng" dirty="0"/>
              <a:t>Demandas medioambientales</a:t>
            </a:r>
            <a:r>
              <a:rPr lang="es-AR" dirty="0"/>
              <a:t>. (físicas o </a:t>
            </a:r>
            <a:r>
              <a:rPr lang="es-AR" dirty="0" smtClean="0"/>
              <a:t>psicológicas)</a:t>
            </a:r>
          </a:p>
          <a:p>
            <a:pPr marL="578358" indent="-514350">
              <a:buAutoNum type="arabicParenR"/>
            </a:pPr>
            <a:r>
              <a:rPr lang="es-AR" u="sng" dirty="0" smtClean="0"/>
              <a:t>Percepción </a:t>
            </a:r>
            <a:r>
              <a:rPr lang="es-AR" u="sng" dirty="0"/>
              <a:t>de las demandas</a:t>
            </a:r>
            <a:r>
              <a:rPr lang="es-AR" dirty="0"/>
              <a:t>. Como amenazantes o </a:t>
            </a:r>
            <a:r>
              <a:rPr lang="es-AR" dirty="0" smtClean="0"/>
              <a:t>no.</a:t>
            </a:r>
          </a:p>
          <a:p>
            <a:pPr marL="578358" indent="-514350">
              <a:buFont typeface="Wingdings 2"/>
              <a:buAutoNum type="arabicParenR"/>
            </a:pPr>
            <a:r>
              <a:rPr lang="es-AR" u="sng" dirty="0" smtClean="0"/>
              <a:t>Respuestas del estrés</a:t>
            </a:r>
            <a:r>
              <a:rPr lang="es-AR" dirty="0" smtClean="0"/>
              <a:t>. ( arousal y ansiedad)</a:t>
            </a:r>
          </a:p>
          <a:p>
            <a:pPr marL="578358" indent="-514350">
              <a:buFont typeface="Wingdings 2"/>
              <a:buAutoNum type="arabicParenR"/>
            </a:pPr>
            <a:r>
              <a:rPr lang="es-AR" dirty="0" smtClean="0"/>
              <a:t> </a:t>
            </a:r>
            <a:r>
              <a:rPr lang="es-AR" u="sng" dirty="0" smtClean="0"/>
              <a:t>Consecuencias conductuales</a:t>
            </a:r>
            <a:r>
              <a:rPr lang="es-AR" dirty="0" smtClean="0"/>
              <a:t>. Conducta real.</a:t>
            </a:r>
            <a:endParaRPr lang="es-AR" dirty="0"/>
          </a:p>
        </p:txBody>
      </p:sp>
      <p:sp>
        <p:nvSpPr>
          <p:cNvPr id="4" name="3 Marcador de contenido"/>
          <p:cNvSpPr>
            <a:spLocks noGrp="1"/>
          </p:cNvSpPr>
          <p:nvPr>
            <p:ph sz="half" idx="2"/>
          </p:nvPr>
        </p:nvSpPr>
        <p:spPr/>
        <p:txBody>
          <a:bodyPr>
            <a:normAutofit fontScale="92500" lnSpcReduction="10000"/>
          </a:bodyPr>
          <a:lstStyle/>
          <a:p>
            <a:pPr marL="578358" indent="-514350">
              <a:buAutoNum type="arabicParenR"/>
            </a:pPr>
            <a:endParaRPr lang="es-AR" dirty="0" smtClean="0"/>
          </a:p>
          <a:p>
            <a:pPr algn="just"/>
            <a:r>
              <a:rPr lang="es-AR" u="sng" dirty="0" smtClean="0"/>
              <a:t>Fuentes situacionales</a:t>
            </a:r>
            <a:r>
              <a:rPr lang="es-AR" dirty="0" smtClean="0"/>
              <a:t>: </a:t>
            </a:r>
          </a:p>
          <a:p>
            <a:pPr algn="just">
              <a:buFontTx/>
              <a:buChar char="-"/>
            </a:pPr>
            <a:r>
              <a:rPr lang="es-AR" dirty="0" smtClean="0"/>
              <a:t>Importancia atribuida a un suceso o competición.</a:t>
            </a:r>
          </a:p>
          <a:p>
            <a:pPr algn="just">
              <a:buFontTx/>
              <a:buChar char="-"/>
            </a:pPr>
            <a:r>
              <a:rPr lang="es-AR" dirty="0" smtClean="0"/>
              <a:t>Incertidumbre. Esencia de la competencia deportiva.</a:t>
            </a:r>
          </a:p>
          <a:p>
            <a:pPr algn="just"/>
            <a:r>
              <a:rPr lang="es-AR" u="sng" dirty="0" smtClean="0"/>
              <a:t>Fuentes personales</a:t>
            </a:r>
            <a:r>
              <a:rPr lang="es-AR" dirty="0" smtClean="0"/>
              <a:t>:</a:t>
            </a:r>
          </a:p>
          <a:p>
            <a:pPr algn="just">
              <a:buFontTx/>
              <a:buChar char="-"/>
            </a:pPr>
            <a:r>
              <a:rPr lang="es-AR" dirty="0" smtClean="0"/>
              <a:t>Ansiedad rasgo.</a:t>
            </a:r>
          </a:p>
          <a:p>
            <a:pPr algn="just">
              <a:buFontTx/>
              <a:buChar char="-"/>
            </a:pPr>
            <a:r>
              <a:rPr lang="es-AR" dirty="0" smtClean="0"/>
              <a:t>Autoestima.</a:t>
            </a:r>
            <a:endParaRPr lang="es-AR" dirty="0"/>
          </a:p>
        </p:txBody>
      </p:sp>
    </p:spTree>
    <p:extLst>
      <p:ext uri="{BB962C8B-B14F-4D97-AF65-F5344CB8AC3E}">
        <p14:creationId xmlns:p14="http://schemas.microsoft.com/office/powerpoint/2010/main" val="25741427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a:xfrm>
            <a:off x="457200" y="267494"/>
            <a:ext cx="8229600" cy="1289298"/>
          </a:xfrm>
        </p:spPr>
        <p:txBody>
          <a:bodyPr>
            <a:normAutofit fontScale="90000"/>
          </a:bodyPr>
          <a:lstStyle/>
          <a:p>
            <a:pPr algn="ctr"/>
            <a:r>
              <a:rPr lang="es-AR" u="sng" dirty="0" smtClean="0"/>
              <a:t>Estrés en edades tempranas y consecuencias negativas</a:t>
            </a:r>
            <a:r>
              <a:rPr lang="es-AR" dirty="0" smtClean="0"/>
              <a:t>.</a:t>
            </a:r>
            <a:endParaRPr lang="es-AR" dirty="0"/>
          </a:p>
        </p:txBody>
      </p:sp>
      <p:sp>
        <p:nvSpPr>
          <p:cNvPr id="6" name="5 Marcador de contenido"/>
          <p:cNvSpPr>
            <a:spLocks noGrp="1"/>
          </p:cNvSpPr>
          <p:nvPr>
            <p:ph idx="1"/>
          </p:nvPr>
        </p:nvSpPr>
        <p:spPr/>
        <p:txBody>
          <a:bodyPr>
            <a:normAutofit fontScale="77500" lnSpcReduction="20000"/>
          </a:bodyPr>
          <a:lstStyle/>
          <a:p>
            <a:r>
              <a:rPr lang="es-AR" dirty="0" smtClean="0"/>
              <a:t>Los niños y adolescentes deportistas están expuestos a numerosas experiencias estresantes: estilos de vida, demandas de los entrenamientos, competiciones, lesiones y enfermedades, presión adicional de padres y entrenadores.</a:t>
            </a:r>
          </a:p>
          <a:p>
            <a:endParaRPr lang="es-AR" dirty="0" smtClean="0"/>
          </a:p>
          <a:p>
            <a:r>
              <a:rPr lang="es-AR" dirty="0" smtClean="0"/>
              <a:t>Entre las consecuencias negativas que provoca el estrés, podemos nombrar: </a:t>
            </a:r>
            <a:r>
              <a:rPr lang="es-AR" dirty="0"/>
              <a:t>Menor diversión con la actividad deportiva, mayor riesgo de lesiones, anticipación de la fatiga y el agotamiento, mayor vulnerabilidad  a enfermedades, problemas alimentarios y de sueño, bajo rendimiento, tendencia a evaluar el propio rendimiento de forma negativa, sensación permanente de fracaso, evitación de las situaciones más críticas y abandono de la actividad</a:t>
            </a:r>
          </a:p>
        </p:txBody>
      </p:sp>
    </p:spTree>
    <p:extLst>
      <p:ext uri="{BB962C8B-B14F-4D97-AF65-F5344CB8AC3E}">
        <p14:creationId xmlns:p14="http://schemas.microsoft.com/office/powerpoint/2010/main" val="15476914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540544" y="404664"/>
            <a:ext cx="8062912" cy="2448272"/>
          </a:xfrm>
        </p:spPr>
        <p:txBody>
          <a:bodyPr>
            <a:normAutofit fontScale="90000"/>
          </a:bodyPr>
          <a:lstStyle/>
          <a:p>
            <a:pPr algn="ctr"/>
            <a:r>
              <a:rPr lang="es-AR" b="1" u="sng" dirty="0" smtClean="0">
                <a:effectLst/>
              </a:rPr>
              <a:t/>
            </a:r>
            <a:br>
              <a:rPr lang="es-AR" b="1" u="sng" dirty="0" smtClean="0">
                <a:effectLst/>
              </a:rPr>
            </a:br>
            <a:r>
              <a:rPr lang="es-AR" b="1" u="sng" dirty="0">
                <a:effectLst/>
              </a:rPr>
              <a:t/>
            </a:r>
            <a:br>
              <a:rPr lang="es-AR" b="1" u="sng" dirty="0">
                <a:effectLst/>
              </a:rPr>
            </a:br>
            <a:r>
              <a:rPr lang="es-AR" b="1" u="sng" dirty="0" smtClean="0">
                <a:effectLst/>
              </a:rPr>
              <a:t/>
            </a:r>
            <a:br>
              <a:rPr lang="es-AR" b="1" u="sng" dirty="0" smtClean="0">
                <a:effectLst/>
              </a:rPr>
            </a:br>
            <a:r>
              <a:rPr lang="es-AR" b="1" u="sng" dirty="0">
                <a:effectLst/>
              </a:rPr>
              <a:t/>
            </a:r>
            <a:br>
              <a:rPr lang="es-AR" b="1" u="sng" dirty="0">
                <a:effectLst/>
              </a:rPr>
            </a:br>
            <a:r>
              <a:rPr lang="es-AR" b="1" u="sng" dirty="0" smtClean="0">
                <a:effectLst/>
              </a:rPr>
              <a:t/>
            </a:r>
            <a:br>
              <a:rPr lang="es-AR" b="1" u="sng" dirty="0" smtClean="0">
                <a:effectLst/>
              </a:rPr>
            </a:br>
            <a:r>
              <a:rPr lang="es-AR" b="1" u="sng" dirty="0" smtClean="0">
                <a:effectLst>
                  <a:outerShdw blurRad="38100" dist="38100" dir="2700000" algn="tl">
                    <a:srgbClr val="000000">
                      <a:alpha val="43137"/>
                    </a:srgbClr>
                  </a:outerShdw>
                </a:effectLst>
              </a:rPr>
              <a:t>CAPITULO </a:t>
            </a:r>
            <a:r>
              <a:rPr lang="es-AR" b="1" u="sng" dirty="0">
                <a:effectLst>
                  <a:outerShdw blurRad="38100" dist="38100" dir="2700000" algn="tl">
                    <a:srgbClr val="000000">
                      <a:alpha val="43137"/>
                    </a:srgbClr>
                  </a:outerShdw>
                </a:effectLst>
              </a:rPr>
              <a:t>3 </a:t>
            </a:r>
            <a:r>
              <a:rPr lang="es-AR" b="1" dirty="0">
                <a:effectLst>
                  <a:outerShdw blurRad="38100" dist="38100" dir="2700000" algn="tl">
                    <a:srgbClr val="000000">
                      <a:alpha val="43137"/>
                    </a:srgbClr>
                  </a:outerShdw>
                </a:effectLst>
              </a:rPr>
              <a:t/>
            </a:r>
            <a:br>
              <a:rPr lang="es-AR" b="1" dirty="0">
                <a:effectLst>
                  <a:outerShdw blurRad="38100" dist="38100" dir="2700000" algn="tl">
                    <a:srgbClr val="000000">
                      <a:alpha val="43137"/>
                    </a:srgbClr>
                  </a:outerShdw>
                </a:effectLst>
              </a:rPr>
            </a:br>
            <a:r>
              <a:rPr lang="es-AR" b="1" u="sng" dirty="0">
                <a:effectLst>
                  <a:outerShdw blurRad="38100" dist="38100" dir="2700000" algn="tl">
                    <a:srgbClr val="000000">
                      <a:alpha val="43137"/>
                    </a:srgbClr>
                  </a:outerShdw>
                </a:effectLst>
              </a:rPr>
              <a:t>Efectos del estrés y el agotamiento</a:t>
            </a:r>
            <a:r>
              <a:rPr lang="es-AR" b="1" dirty="0">
                <a:effectLst>
                  <a:outerShdw blurRad="38100" dist="38100" dir="2700000" algn="tl">
                    <a:srgbClr val="000000">
                      <a:alpha val="43137"/>
                    </a:srgbClr>
                  </a:outerShdw>
                </a:effectLst>
              </a:rPr>
              <a:t/>
            </a:r>
            <a:br>
              <a:rPr lang="es-AR" b="1" dirty="0">
                <a:effectLst>
                  <a:outerShdw blurRad="38100" dist="38100" dir="2700000" algn="tl">
                    <a:srgbClr val="000000">
                      <a:alpha val="43137"/>
                    </a:srgbClr>
                  </a:outerShdw>
                </a:effectLst>
              </a:rPr>
            </a:br>
            <a:endParaRPr lang="es-AR" b="1" dirty="0">
              <a:effectLst>
                <a:outerShdw blurRad="38100" dist="38100" dir="2700000" algn="tl">
                  <a:srgbClr val="000000">
                    <a:alpha val="43137"/>
                  </a:srgbClr>
                </a:outerShdw>
              </a:effectLst>
            </a:endParaRPr>
          </a:p>
        </p:txBody>
      </p:sp>
      <p:sp>
        <p:nvSpPr>
          <p:cNvPr id="5" name="4 Subtítulo"/>
          <p:cNvSpPr>
            <a:spLocks noGrp="1"/>
          </p:cNvSpPr>
          <p:nvPr>
            <p:ph type="subTitle" idx="1"/>
          </p:nvPr>
        </p:nvSpPr>
        <p:spPr>
          <a:xfrm>
            <a:off x="540544" y="2348880"/>
            <a:ext cx="8062912" cy="4032448"/>
          </a:xfrm>
        </p:spPr>
        <p:txBody>
          <a:bodyPr>
            <a:normAutofit fontScale="85000" lnSpcReduction="10000"/>
          </a:bodyPr>
          <a:lstStyle/>
          <a:p>
            <a:pPr algn="just"/>
            <a:r>
              <a:rPr lang="es-AR" sz="3100" b="1" dirty="0"/>
              <a:t>El agotamiento (burnout) se puede </a:t>
            </a:r>
            <a:r>
              <a:rPr lang="es-AR" sz="3100" b="1" dirty="0" smtClean="0"/>
              <a:t>concebir, </a:t>
            </a:r>
            <a:r>
              <a:rPr lang="es-AR" sz="3100" b="1" dirty="0"/>
              <a:t>como una respuesta psicofisiológica exhaustiva exhibida como resultado de esfuerzos frecuentes, a veces extremos pero en general ineficaces, que tienen por objeto satisfacer las demandas competitivas y del entrenamiento excesivo. El agotamiento incluye la retirada psicológica, emocional y a veces física  de una actividad, en respuesta a la insatisfacción o al estrés excesivo. (Smith, 1986. Citado por Weinberg y Gould, 1996</a:t>
            </a:r>
            <a:r>
              <a:rPr lang="es-AR" sz="3100" b="1" dirty="0" smtClean="0"/>
              <a:t>).</a:t>
            </a:r>
            <a:endParaRPr lang="es-AR" sz="3100" b="1" dirty="0"/>
          </a:p>
          <a:p>
            <a:pPr algn="just"/>
            <a:endParaRPr lang="es-AR" b="1" dirty="0">
              <a:solidFill>
                <a:schemeClr val="tx1"/>
              </a:solidFill>
            </a:endParaRPr>
          </a:p>
        </p:txBody>
      </p:sp>
    </p:spTree>
    <p:extLst>
      <p:ext uri="{BB962C8B-B14F-4D97-AF65-F5344CB8AC3E}">
        <p14:creationId xmlns:p14="http://schemas.microsoft.com/office/powerpoint/2010/main" val="99994703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656</TotalTime>
  <Words>3229</Words>
  <Application>Microsoft Office PowerPoint</Application>
  <PresentationFormat>Presentación en pantalla (4:3)</PresentationFormat>
  <Paragraphs>226</Paragraphs>
  <Slides>35</Slides>
  <Notes>3</Notes>
  <HiddenSlides>0</HiddenSlides>
  <MMClips>0</MMClips>
  <ScaleCrop>false</ScaleCrop>
  <HeadingPairs>
    <vt:vector size="4" baseType="variant">
      <vt:variant>
        <vt:lpstr>Tema</vt:lpstr>
      </vt:variant>
      <vt:variant>
        <vt:i4>1</vt:i4>
      </vt:variant>
      <vt:variant>
        <vt:lpstr>Títulos de diapositiva</vt:lpstr>
      </vt:variant>
      <vt:variant>
        <vt:i4>35</vt:i4>
      </vt:variant>
    </vt:vector>
  </HeadingPairs>
  <TitlesOfParts>
    <vt:vector size="36" baseType="lpstr">
      <vt:lpstr>Brío</vt:lpstr>
      <vt:lpstr>Facultad de Psicología Universidad Nacional de Mar del Plata   </vt:lpstr>
      <vt:lpstr>En la presente investigación:</vt:lpstr>
      <vt:lpstr>CAPITULO 1 Acerca del campo de la Psicología de la Actividad Física y del Deporte </vt:lpstr>
      <vt:lpstr>Importancia de la incorporación del conocimiento psicológico Siguiendo a Buceta (2004)</vt:lpstr>
      <vt:lpstr>Acerca del Rol del Psicólogo del deporte </vt:lpstr>
      <vt:lpstr> CAPITULO II El concepto de Estrés. </vt:lpstr>
      <vt:lpstr>Proceso de               Fuentes del      estrés.                          Estrés.</vt:lpstr>
      <vt:lpstr>Estrés en edades tempranas y consecuencias negativas.</vt:lpstr>
      <vt:lpstr>     CAPITULO 3  Efectos del estrés y el agotamiento </vt:lpstr>
      <vt:lpstr>Características del agotamiento</vt:lpstr>
      <vt:lpstr>Componentes  del Modelo de Smith</vt:lpstr>
      <vt:lpstr>Buceta en sus aportes, sugiere que los entrenadores adopten estrategias para controlar experiencias estresantes.</vt:lpstr>
      <vt:lpstr>CAPITULO 4 El arousal</vt:lpstr>
      <vt:lpstr>Presentación de PowerPoint</vt:lpstr>
      <vt:lpstr>Se han desarrollado varias teorías en relación al arousal y el rendimiento.</vt:lpstr>
      <vt:lpstr>CAPITULO 5 Ansiedad </vt:lpstr>
      <vt:lpstr>Tipos de ansiedad.</vt:lpstr>
      <vt:lpstr>Ansiedad precompetitiva y rendimiento.</vt:lpstr>
      <vt:lpstr> CAPITULO 6 Control del estrés </vt:lpstr>
      <vt:lpstr>Afrontamiento.</vt:lpstr>
      <vt:lpstr>Estilos de afrontamiento</vt:lpstr>
      <vt:lpstr>Estrategias de afrontamiento</vt:lpstr>
      <vt:lpstr>CAPITULO 7 La implicancia del Entrenamiento de Destrezas Psicológicas </vt:lpstr>
      <vt:lpstr>Importancia de la intervención psicológica.</vt:lpstr>
      <vt:lpstr>  Fases del Programa de Entrenamiento de destrezas psicológicas </vt:lpstr>
      <vt:lpstr> CAPITULO 8  El desarrollo de habilidades psicológicas: Técnicas de control de estrés </vt:lpstr>
      <vt:lpstr>Tecnicas  </vt:lpstr>
      <vt:lpstr>METODOLOGIA</vt:lpstr>
      <vt:lpstr>Analisis de los resultados</vt:lpstr>
      <vt:lpstr>Analisis de los resultados</vt:lpstr>
      <vt:lpstr>A partir del análisis de las subescalas:</vt:lpstr>
      <vt:lpstr>Presentación de PowerPoint</vt:lpstr>
      <vt:lpstr>CONCLUSIONES</vt:lpstr>
      <vt:lpstr> A través de una extensa revisión bibliográfica y los resultados de la administración del instrumento ACSQ-1 se pueden arrojar las siguientes conclusiones:  </vt:lpstr>
      <vt:lpstr>Presentación de PowerPoint</vt:lpstr>
    </vt:vector>
  </TitlesOfParts>
  <Company>GP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JULIANA</dc:creator>
  <cp:lastModifiedBy>JULIANA</cp:lastModifiedBy>
  <cp:revision>72</cp:revision>
  <dcterms:created xsi:type="dcterms:W3CDTF">2013-09-12T13:10:04Z</dcterms:created>
  <dcterms:modified xsi:type="dcterms:W3CDTF">2013-09-14T14:48:44Z</dcterms:modified>
</cp:coreProperties>
</file>