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72" r:id="rId15"/>
    <p:sldId id="267" r:id="rId16"/>
    <p:sldId id="268" r:id="rId17"/>
    <p:sldId id="269" r:id="rId18"/>
    <p:sldId id="273" r:id="rId19"/>
    <p:sldId id="274" r:id="rId20"/>
    <p:sldId id="275" r:id="rId21"/>
    <p:sldId id="276" r:id="rId22"/>
    <p:sldId id="278" r:id="rId23"/>
    <p:sldId id="279" r:id="rId24"/>
    <p:sldId id="280" r:id="rId25"/>
    <p:sldId id="281" r:id="rId26"/>
    <p:sldId id="282" r:id="rId2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p:scale>
          <a:sx n="50" d="100"/>
          <a:sy n="50" d="100"/>
        </p:scale>
        <p:origin x="-1267"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6736D5-80CD-4E64-B400-EA1A4642BB80}" type="datetimeFigureOut">
              <a:rPr lang="es-AR" smtClean="0"/>
              <a:pPr/>
              <a:t>04/11/2015</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12C0E-72AA-4913-ADE4-E445D015C7E4}"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61D12C0E-72AA-4913-ADE4-E445D015C7E4}" type="slidenum">
              <a:rPr lang="es-AR" smtClean="0"/>
              <a:pPr/>
              <a:t>1</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0222224A-6498-4720-963E-E8F84E39E3F5}" type="datetimeFigureOut">
              <a:rPr lang="es-AR" smtClean="0"/>
              <a:pPr/>
              <a:t>04/11/2015</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6B27262E-B997-4979-8073-1CDC40A35BDA}"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222224A-6498-4720-963E-E8F84E39E3F5}" type="datetimeFigureOut">
              <a:rPr lang="es-AR" smtClean="0"/>
              <a:pPr/>
              <a:t>04/11/2015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B27262E-B997-4979-8073-1CDC40A35BDA}"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222224A-6498-4720-963E-E8F84E39E3F5}" type="datetimeFigureOut">
              <a:rPr lang="es-AR" smtClean="0"/>
              <a:pPr/>
              <a:t>04/11/2015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B27262E-B997-4979-8073-1CDC40A35BDA}"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0222224A-6498-4720-963E-E8F84E39E3F5}" type="datetimeFigureOut">
              <a:rPr lang="es-AR" smtClean="0"/>
              <a:pPr/>
              <a:t>04/11/2015</a:t>
            </a:fld>
            <a:endParaRPr lang="es-AR"/>
          </a:p>
        </p:txBody>
      </p:sp>
      <p:sp>
        <p:nvSpPr>
          <p:cNvPr id="9" name="8 Marcador de número de diapositiva"/>
          <p:cNvSpPr>
            <a:spLocks noGrp="1"/>
          </p:cNvSpPr>
          <p:nvPr>
            <p:ph type="sldNum" sz="quarter" idx="15"/>
          </p:nvPr>
        </p:nvSpPr>
        <p:spPr/>
        <p:txBody>
          <a:bodyPr rtlCol="0"/>
          <a:lstStyle/>
          <a:p>
            <a:fld id="{6B27262E-B997-4979-8073-1CDC40A35BDA}"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0222224A-6498-4720-963E-E8F84E39E3F5}" type="datetimeFigureOut">
              <a:rPr lang="es-AR" smtClean="0"/>
              <a:pPr/>
              <a:t>04/11/2015</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6B27262E-B997-4979-8073-1CDC40A35BDA}"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222224A-6498-4720-963E-E8F84E39E3F5}" type="datetimeFigureOut">
              <a:rPr lang="es-AR" smtClean="0"/>
              <a:pPr/>
              <a:t>04/11/2015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B27262E-B997-4979-8073-1CDC40A35BDA}"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0222224A-6498-4720-963E-E8F84E39E3F5}" type="datetimeFigureOut">
              <a:rPr lang="es-AR" smtClean="0"/>
              <a:pPr/>
              <a:t>04/11/2015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6B27262E-B997-4979-8073-1CDC40A35BDA}"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0222224A-6498-4720-963E-E8F84E39E3F5}" type="datetimeFigureOut">
              <a:rPr lang="es-AR" smtClean="0"/>
              <a:pPr/>
              <a:t>04/11/2015</a:t>
            </a:fld>
            <a:endParaRPr lang="es-AR"/>
          </a:p>
        </p:txBody>
      </p:sp>
      <p:sp>
        <p:nvSpPr>
          <p:cNvPr id="7" name="6 Marcador de número de diapositiva"/>
          <p:cNvSpPr>
            <a:spLocks noGrp="1"/>
          </p:cNvSpPr>
          <p:nvPr>
            <p:ph type="sldNum" sz="quarter" idx="11"/>
          </p:nvPr>
        </p:nvSpPr>
        <p:spPr/>
        <p:txBody>
          <a:bodyPr rtlCol="0"/>
          <a:lstStyle/>
          <a:p>
            <a:fld id="{6B27262E-B997-4979-8073-1CDC40A35BDA}"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22224A-6498-4720-963E-E8F84E39E3F5}" type="datetimeFigureOut">
              <a:rPr lang="es-AR" smtClean="0"/>
              <a:pPr/>
              <a:t>04/11/2015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6B27262E-B997-4979-8073-1CDC40A35BDA}"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0222224A-6498-4720-963E-E8F84E39E3F5}" type="datetimeFigureOut">
              <a:rPr lang="es-AR" smtClean="0"/>
              <a:pPr/>
              <a:t>04/11/2015</a:t>
            </a:fld>
            <a:endParaRPr lang="es-AR"/>
          </a:p>
        </p:txBody>
      </p:sp>
      <p:sp>
        <p:nvSpPr>
          <p:cNvPr id="22" name="21 Marcador de número de diapositiva"/>
          <p:cNvSpPr>
            <a:spLocks noGrp="1"/>
          </p:cNvSpPr>
          <p:nvPr>
            <p:ph type="sldNum" sz="quarter" idx="15"/>
          </p:nvPr>
        </p:nvSpPr>
        <p:spPr/>
        <p:txBody>
          <a:bodyPr rtlCol="0"/>
          <a:lstStyle/>
          <a:p>
            <a:fld id="{6B27262E-B997-4979-8073-1CDC40A35BDA}"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0222224A-6498-4720-963E-E8F84E39E3F5}" type="datetimeFigureOut">
              <a:rPr lang="es-AR" smtClean="0"/>
              <a:pPr/>
              <a:t>04/11/2015</a:t>
            </a:fld>
            <a:endParaRPr lang="es-AR"/>
          </a:p>
        </p:txBody>
      </p:sp>
      <p:sp>
        <p:nvSpPr>
          <p:cNvPr id="18" name="17 Marcador de número de diapositiva"/>
          <p:cNvSpPr>
            <a:spLocks noGrp="1"/>
          </p:cNvSpPr>
          <p:nvPr>
            <p:ph type="sldNum" sz="quarter" idx="11"/>
          </p:nvPr>
        </p:nvSpPr>
        <p:spPr/>
        <p:txBody>
          <a:bodyPr rtlCol="0"/>
          <a:lstStyle/>
          <a:p>
            <a:fld id="{6B27262E-B997-4979-8073-1CDC40A35BDA}"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22224A-6498-4720-963E-E8F84E39E3F5}" type="datetimeFigureOut">
              <a:rPr lang="es-AR" smtClean="0"/>
              <a:pPr/>
              <a:t>04/11/2015</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B27262E-B997-4979-8073-1CDC40A35BDA}"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908720"/>
            <a:ext cx="7772400" cy="3456384"/>
          </a:xfrm>
        </p:spPr>
        <p:txBody>
          <a:bodyPr>
            <a:normAutofit fontScale="90000"/>
          </a:bodyPr>
          <a:lstStyle/>
          <a:p>
            <a:pPr algn="ctr">
              <a:lnSpc>
                <a:spcPct val="150000"/>
              </a:lnSpc>
            </a:pPr>
            <a:r>
              <a:rPr lang="es-ES_tradnl" sz="2000" b="1" dirty="0" smtClean="0">
                <a:cs typeface="Times New Roman" pitchFamily="18" charset="0"/>
              </a:rPr>
              <a:t>UNIVERSIDAD </a:t>
            </a:r>
            <a:r>
              <a:rPr lang="es-ES_tradnl" sz="2000" b="1" dirty="0">
                <a:cs typeface="Times New Roman" pitchFamily="18" charset="0"/>
              </a:rPr>
              <a:t>NACIONAL DE MAR DEL PLATA</a:t>
            </a:r>
            <a:r>
              <a:rPr lang="es-AR" sz="2000" dirty="0">
                <a:cs typeface="Times New Roman" pitchFamily="18" charset="0"/>
              </a:rPr>
              <a:t/>
            </a:r>
            <a:br>
              <a:rPr lang="es-AR" sz="2000" dirty="0">
                <a:cs typeface="Times New Roman" pitchFamily="18" charset="0"/>
              </a:rPr>
            </a:br>
            <a:r>
              <a:rPr lang="es-ES_tradnl" sz="2000" b="1" dirty="0">
                <a:cs typeface="Times New Roman" pitchFamily="18" charset="0"/>
              </a:rPr>
              <a:t> </a:t>
            </a:r>
            <a:r>
              <a:rPr lang="es-ES_tradnl" sz="2000" b="1" dirty="0" smtClean="0">
                <a:cs typeface="Times New Roman" pitchFamily="18" charset="0"/>
              </a:rPr>
              <a:t> </a:t>
            </a:r>
            <a:r>
              <a:rPr lang="es-ES_tradnl" sz="2000" b="1" dirty="0">
                <a:cs typeface="Times New Roman" pitchFamily="18" charset="0"/>
              </a:rPr>
              <a:t>FACULTAD DE </a:t>
            </a:r>
            <a:r>
              <a:rPr lang="es-ES_tradnl" sz="2000" b="1" dirty="0" smtClean="0">
                <a:cs typeface="Times New Roman" pitchFamily="18" charset="0"/>
              </a:rPr>
              <a:t>PSICOLOGÍA</a:t>
            </a:r>
            <a:br>
              <a:rPr lang="es-ES_tradnl" sz="2000" b="1" dirty="0" smtClean="0">
                <a:cs typeface="Times New Roman" pitchFamily="18" charset="0"/>
              </a:rPr>
            </a:br>
            <a:r>
              <a:rPr lang="es-ES_tradnl" sz="2000" dirty="0" smtClean="0">
                <a:cs typeface="Times New Roman" pitchFamily="18" charset="0"/>
              </a:rPr>
              <a:t/>
            </a:r>
            <a:br>
              <a:rPr lang="es-ES_tradnl" sz="2000" dirty="0" smtClean="0">
                <a:cs typeface="Times New Roman" pitchFamily="18" charset="0"/>
              </a:rPr>
            </a:br>
            <a:r>
              <a:rPr lang="es-ES_tradnl" sz="2000" dirty="0" smtClean="0">
                <a:cs typeface="Times New Roman" pitchFamily="18" charset="0"/>
              </a:rPr>
              <a:t>Trabajo de Investigación</a:t>
            </a:r>
            <a:br>
              <a:rPr lang="es-ES_tradnl" sz="2000" dirty="0" smtClean="0">
                <a:cs typeface="Times New Roman" pitchFamily="18" charset="0"/>
              </a:rPr>
            </a:br>
            <a:r>
              <a:rPr lang="es-ES_tradnl" sz="2000" dirty="0">
                <a:cs typeface="Times New Roman" pitchFamily="18" charset="0"/>
              </a:rPr>
              <a:t/>
            </a:r>
            <a:br>
              <a:rPr lang="es-ES_tradnl" sz="2000" dirty="0">
                <a:cs typeface="Times New Roman" pitchFamily="18" charset="0"/>
              </a:rPr>
            </a:br>
            <a:r>
              <a:rPr lang="es-ES_tradnl" sz="1600" b="1" dirty="0" smtClean="0">
                <a:cs typeface="Times New Roman" pitchFamily="18" charset="0"/>
              </a:rPr>
              <a:t>LA </a:t>
            </a:r>
            <a:r>
              <a:rPr lang="es-ES_tradnl" sz="1600" b="1" dirty="0">
                <a:cs typeface="Times New Roman" pitchFamily="18" charset="0"/>
              </a:rPr>
              <a:t>SALUD MENTAL COMUNITARIA. UN ABORDAJE DESDE LAS ÁREAS </a:t>
            </a:r>
            <a:r>
              <a:rPr lang="es-ES_tradnl" sz="1600" b="1" dirty="0" smtClean="0">
                <a:cs typeface="Times New Roman" pitchFamily="18" charset="0"/>
              </a:rPr>
              <a:t>DE INTERSECCIÓN </a:t>
            </a:r>
            <a:r>
              <a:rPr lang="es-ES_tradnl" sz="1600" b="1" dirty="0">
                <a:cs typeface="Times New Roman" pitchFamily="18" charset="0"/>
              </a:rPr>
              <a:t>ENTRE LA SALUD MENTAL Y EDUCACIÓN TENIENDO </a:t>
            </a:r>
            <a:r>
              <a:rPr lang="es-ES_tradnl" sz="1600" b="1" dirty="0" smtClean="0">
                <a:cs typeface="Times New Roman" pitchFamily="18" charset="0"/>
              </a:rPr>
              <a:t>ENCUENTA </a:t>
            </a:r>
            <a:r>
              <a:rPr lang="es-ES_tradnl" sz="1600" b="1" dirty="0">
                <a:cs typeface="Times New Roman" pitchFamily="18" charset="0"/>
              </a:rPr>
              <a:t>EL GRADO DE CORRESPONDENCIA DE LAS PRÁCTICAS DE ATENCIÓN Y </a:t>
            </a:r>
            <a:r>
              <a:rPr lang="es-ES_tradnl" sz="1600" b="1" dirty="0" smtClean="0">
                <a:cs typeface="Times New Roman" pitchFamily="18" charset="0"/>
              </a:rPr>
              <a:t>DISCURSOS, APLICADO </a:t>
            </a:r>
            <a:r>
              <a:rPr lang="es-ES_tradnl" sz="1600" b="1" dirty="0">
                <a:cs typeface="Times New Roman" pitchFamily="18" charset="0"/>
              </a:rPr>
              <a:t>A LA LOCALIDAD DE SAN CAYETANO</a:t>
            </a:r>
            <a:r>
              <a:rPr lang="es-ES_tradnl" sz="1600" b="1" dirty="0" smtClean="0">
                <a:cs typeface="Times New Roman" pitchFamily="18" charset="0"/>
              </a:rPr>
              <a:t>.</a:t>
            </a:r>
            <a:r>
              <a:rPr lang="es-AR" sz="2000" dirty="0" smtClean="0"/>
              <a:t/>
            </a:r>
            <a:br>
              <a:rPr lang="es-AR" sz="2000" dirty="0" smtClean="0"/>
            </a:br>
            <a:r>
              <a:rPr lang="es-AR" sz="2000" dirty="0" smtClean="0"/>
              <a:t/>
            </a:r>
            <a:br>
              <a:rPr lang="es-AR" sz="2000" dirty="0" smtClean="0"/>
            </a:br>
            <a:endParaRPr lang="es-AR" sz="2000" dirty="0">
              <a:cs typeface="Times New Roman" pitchFamily="18" charset="0"/>
            </a:endParaRPr>
          </a:p>
        </p:txBody>
      </p:sp>
      <p:sp>
        <p:nvSpPr>
          <p:cNvPr id="3" name="2 Subtítulo"/>
          <p:cNvSpPr>
            <a:spLocks noGrp="1"/>
          </p:cNvSpPr>
          <p:nvPr>
            <p:ph type="subTitle" idx="1"/>
          </p:nvPr>
        </p:nvSpPr>
        <p:spPr>
          <a:xfrm>
            <a:off x="2286000" y="4581128"/>
            <a:ext cx="6172200" cy="1793794"/>
          </a:xfrm>
        </p:spPr>
        <p:txBody>
          <a:bodyPr>
            <a:normAutofit fontScale="85000" lnSpcReduction="10000"/>
          </a:bodyPr>
          <a:lstStyle/>
          <a:p>
            <a:r>
              <a:rPr lang="es-AR" dirty="0" smtClean="0"/>
              <a:t>Alumnas: </a:t>
            </a:r>
            <a:r>
              <a:rPr lang="es-AR" dirty="0" err="1" smtClean="0"/>
              <a:t>Bornatici</a:t>
            </a:r>
            <a:r>
              <a:rPr lang="es-AR" dirty="0" smtClean="0"/>
              <a:t>, </a:t>
            </a:r>
            <a:r>
              <a:rPr lang="es-AR" dirty="0" err="1" smtClean="0"/>
              <a:t>Marianela</a:t>
            </a:r>
            <a:endParaRPr lang="es-AR" dirty="0" smtClean="0"/>
          </a:p>
          <a:p>
            <a:r>
              <a:rPr lang="es-AR" dirty="0" smtClean="0"/>
              <a:t>                  Colman, María Celeste</a:t>
            </a:r>
          </a:p>
          <a:p>
            <a:r>
              <a:rPr lang="es-AR" dirty="0" smtClean="0"/>
              <a:t>                  Moyano, </a:t>
            </a:r>
            <a:r>
              <a:rPr lang="es-AR" dirty="0" err="1" smtClean="0"/>
              <a:t>Mariángeles</a:t>
            </a:r>
            <a:endParaRPr lang="es-AR" dirty="0" smtClean="0"/>
          </a:p>
          <a:p>
            <a:endParaRPr lang="es-AR" dirty="0" smtClean="0"/>
          </a:p>
          <a:p>
            <a:r>
              <a:rPr lang="es-AR" dirty="0" smtClean="0"/>
              <a:t>Supervisor: Lic.  Más, Fermín</a:t>
            </a:r>
          </a:p>
          <a:p>
            <a:r>
              <a:rPr lang="es-AR" dirty="0" smtClean="0"/>
              <a:t>                                                                                      Año: 2015</a:t>
            </a:r>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7467600" cy="1296144"/>
          </a:xfrm>
        </p:spPr>
        <p:txBody>
          <a:bodyPr>
            <a:noAutofit/>
          </a:bodyPr>
          <a:lstStyle/>
          <a:p>
            <a:pPr algn="ctr"/>
            <a:r>
              <a:rPr lang="es-ES_tradnl" sz="2800" b="1" dirty="0" smtClean="0">
                <a:cs typeface="Times New Roman" pitchFamily="18" charset="0"/>
              </a:rPr>
              <a:t/>
            </a:r>
            <a:br>
              <a:rPr lang="es-ES_tradnl" sz="2800" b="1" dirty="0" smtClean="0">
                <a:cs typeface="Times New Roman" pitchFamily="18" charset="0"/>
              </a:rPr>
            </a:br>
            <a:r>
              <a:rPr lang="es-ES_tradnl" sz="2800" b="1" dirty="0" smtClean="0">
                <a:cs typeface="Times New Roman" pitchFamily="18" charset="0"/>
              </a:rPr>
              <a:t/>
            </a:r>
            <a:br>
              <a:rPr lang="es-ES_tradnl" sz="2800" b="1" dirty="0" smtClean="0">
                <a:cs typeface="Times New Roman" pitchFamily="18" charset="0"/>
              </a:rPr>
            </a:br>
            <a:r>
              <a:rPr lang="es-ES_tradnl" sz="2800" b="1" dirty="0" smtClean="0">
                <a:cs typeface="Times New Roman" pitchFamily="18" charset="0"/>
              </a:rPr>
              <a:t/>
            </a:r>
            <a:br>
              <a:rPr lang="es-ES_tradnl" sz="2800" b="1" dirty="0" smtClean="0">
                <a:cs typeface="Times New Roman" pitchFamily="18" charset="0"/>
              </a:rPr>
            </a:br>
            <a:r>
              <a:rPr lang="es-ES_tradnl" sz="2800" b="1" dirty="0" smtClean="0">
                <a:cs typeface="Times New Roman" pitchFamily="18" charset="0"/>
              </a:rPr>
              <a:t>Trabajo de campo </a:t>
            </a:r>
            <a:r>
              <a:rPr lang="es-ES_tradnl" sz="2400" b="1" dirty="0" smtClean="0">
                <a:cs typeface="Times New Roman" pitchFamily="18" charset="0"/>
              </a:rPr>
              <a:t/>
            </a:r>
            <a:br>
              <a:rPr lang="es-ES_tradnl" sz="2400" b="1" dirty="0" smtClean="0">
                <a:cs typeface="Times New Roman" pitchFamily="18" charset="0"/>
              </a:rPr>
            </a:br>
            <a:r>
              <a:rPr lang="es-ES_tradnl" sz="2400" b="1" dirty="0" smtClean="0">
                <a:cs typeface="Times New Roman" pitchFamily="18" charset="0"/>
              </a:rPr>
              <a:t>Entrevistas a informantes clave pertenecientes al área de salud mental y del sistema educativo.</a:t>
            </a:r>
            <a:br>
              <a:rPr lang="es-ES_tradnl" sz="2400" b="1" dirty="0" smtClean="0">
                <a:cs typeface="Times New Roman" pitchFamily="18" charset="0"/>
              </a:rPr>
            </a:br>
            <a:r>
              <a:rPr lang="es-ES_tradnl" sz="2400" b="1" dirty="0" smtClean="0">
                <a:cs typeface="Times New Roman" pitchFamily="18" charset="0"/>
              </a:rPr>
              <a:t>Protocolo</a:t>
            </a:r>
            <a:endParaRPr lang="es-AR" sz="2400" b="1" dirty="0">
              <a:cs typeface="Times New Roman" pitchFamily="18" charset="0"/>
            </a:endParaRPr>
          </a:p>
        </p:txBody>
      </p:sp>
      <p:sp>
        <p:nvSpPr>
          <p:cNvPr id="3" name="2 Marcador de contenido"/>
          <p:cNvSpPr>
            <a:spLocks noGrp="1"/>
          </p:cNvSpPr>
          <p:nvPr>
            <p:ph sz="quarter" idx="1"/>
          </p:nvPr>
        </p:nvSpPr>
        <p:spPr>
          <a:xfrm>
            <a:off x="457200" y="1484784"/>
            <a:ext cx="8291264" cy="5112568"/>
          </a:xfrm>
        </p:spPr>
        <p:txBody>
          <a:bodyPr>
            <a:normAutofit fontScale="55000" lnSpcReduction="20000"/>
          </a:bodyPr>
          <a:lstStyle/>
          <a:p>
            <a:r>
              <a:rPr lang="es-AR" sz="2500" b="1" dirty="0" smtClean="0"/>
              <a:t>Los ejes que se indagaron en el área de salud mental y el área educativa son los siguientes</a:t>
            </a:r>
            <a:r>
              <a:rPr lang="es-AR" sz="2500" b="1" dirty="0" smtClean="0"/>
              <a:t>:</a:t>
            </a:r>
            <a:endParaRPr lang="es-AR" sz="2500" b="1" dirty="0" smtClean="0"/>
          </a:p>
          <a:p>
            <a:pPr marL="457200" indent="-457200">
              <a:buNone/>
            </a:pPr>
            <a:r>
              <a:rPr lang="es-AR" sz="2500" b="1" dirty="0" smtClean="0"/>
              <a:t>A) Concepción acerca de la salud mental en la localidad</a:t>
            </a:r>
            <a:r>
              <a:rPr lang="es-AR" sz="2500" dirty="0" smtClean="0"/>
              <a:t>.</a:t>
            </a:r>
          </a:p>
          <a:p>
            <a:pPr lvl="0">
              <a:buNone/>
            </a:pPr>
            <a:r>
              <a:rPr lang="es-AR" sz="2200" dirty="0" smtClean="0"/>
              <a:t> </a:t>
            </a:r>
            <a:r>
              <a:rPr lang="es-ES_tradnl" sz="2200" u="sng" dirty="0" smtClean="0"/>
              <a:t>Sistema educativo: </a:t>
            </a:r>
          </a:p>
          <a:p>
            <a:pPr lvl="0">
              <a:buNone/>
            </a:pPr>
            <a:r>
              <a:rPr lang="es-ES_tradnl" sz="2200" dirty="0" smtClean="0"/>
              <a:t>1-¿Cómo ves la salud mental en San Cayetano?</a:t>
            </a:r>
            <a:endParaRPr lang="es-AR" sz="2200" dirty="0" smtClean="0"/>
          </a:p>
          <a:p>
            <a:pPr lvl="0">
              <a:buNone/>
            </a:pPr>
            <a:r>
              <a:rPr lang="es-ES_tradnl" sz="2200" dirty="0" smtClean="0"/>
              <a:t>2-¿Cómo ves la salud mental en el sistema educativo?</a:t>
            </a:r>
            <a:endParaRPr lang="es-AR" sz="2200" dirty="0" smtClean="0"/>
          </a:p>
          <a:p>
            <a:pPr lvl="0">
              <a:buNone/>
            </a:pPr>
            <a:r>
              <a:rPr lang="es-ES_tradnl" sz="2200" dirty="0" smtClean="0"/>
              <a:t>3-¿Cómo ves la articulación entre la modalidad institutiva y la salud mental?</a:t>
            </a:r>
            <a:endParaRPr lang="es-AR" sz="2200" dirty="0" smtClean="0"/>
          </a:p>
          <a:p>
            <a:pPr lvl="0">
              <a:buNone/>
            </a:pPr>
            <a:r>
              <a:rPr lang="es-ES_tradnl" sz="2200" dirty="0" smtClean="0"/>
              <a:t>4-Tipos de problemáticas  que observas que se presentan con respecto a la salud mental.</a:t>
            </a:r>
          </a:p>
          <a:p>
            <a:pPr lvl="0">
              <a:buNone/>
            </a:pPr>
            <a:r>
              <a:rPr lang="es-ES_tradnl" sz="2200" u="sng" dirty="0" smtClean="0"/>
              <a:t>Área de Salud  Mental:</a:t>
            </a:r>
            <a:endParaRPr lang="es-AR" sz="2200" u="sng" dirty="0" smtClean="0"/>
          </a:p>
          <a:p>
            <a:pPr>
              <a:buNone/>
            </a:pPr>
            <a:r>
              <a:rPr lang="es-ES_tradnl" sz="2200" dirty="0" smtClean="0"/>
              <a:t>1-¿Cómo ves la salud mental en San Cayetano?</a:t>
            </a:r>
            <a:endParaRPr lang="es-AR" sz="2200" dirty="0" smtClean="0"/>
          </a:p>
          <a:p>
            <a:pPr>
              <a:buNone/>
            </a:pPr>
            <a:r>
              <a:rPr lang="es-ES_tradnl" sz="2200" dirty="0" smtClean="0"/>
              <a:t>2- ¿Cómo es la articulación entre el sistema de salud y las necesidades </a:t>
            </a:r>
            <a:r>
              <a:rPr lang="es-ES_tradnl" sz="2200" dirty="0" smtClean="0"/>
              <a:t>de </a:t>
            </a:r>
            <a:r>
              <a:rPr lang="es-ES_tradnl" sz="2200" dirty="0" smtClean="0"/>
              <a:t>la comunidad? </a:t>
            </a:r>
            <a:endParaRPr lang="es-AR" sz="2200" dirty="0" smtClean="0"/>
          </a:p>
          <a:p>
            <a:pPr>
              <a:buNone/>
            </a:pPr>
            <a:r>
              <a:rPr lang="es-AR" sz="2200" dirty="0" smtClean="0"/>
              <a:t>3-</a:t>
            </a:r>
            <a:r>
              <a:rPr lang="es-ES_tradnl" sz="2200" dirty="0" smtClean="0"/>
              <a:t> ¿Cuales son las demandas o problemáticas que se </a:t>
            </a:r>
            <a:r>
              <a:rPr lang="es-ES_tradnl" sz="2200" dirty="0" smtClean="0"/>
              <a:t>observan?</a:t>
            </a:r>
            <a:endParaRPr lang="es-AR" sz="2200" dirty="0" smtClean="0"/>
          </a:p>
          <a:p>
            <a:pPr>
              <a:buNone/>
            </a:pPr>
            <a:r>
              <a:rPr lang="es-AR" sz="2200" dirty="0" smtClean="0"/>
              <a:t>4- </a:t>
            </a:r>
            <a:r>
              <a:rPr lang="es-ES_tradnl" sz="2200" dirty="0" smtClean="0"/>
              <a:t>Cuando la demanda proviene del sistema educativo ¿Qué tipo de problemáticas se presentan? </a:t>
            </a:r>
            <a:endParaRPr lang="es-ES_tradnl" sz="2200" dirty="0" smtClean="0"/>
          </a:p>
          <a:p>
            <a:pPr>
              <a:buNone/>
            </a:pPr>
            <a:r>
              <a:rPr lang="es-ES_tradnl" sz="2200" dirty="0" smtClean="0"/>
              <a:t>¿Qué lugar  ocupa </a:t>
            </a:r>
            <a:r>
              <a:rPr lang="es-ES_tradnl" sz="2200" dirty="0" smtClean="0"/>
              <a:t>la demanda del sistema educativo con respecto a las otras demandas?</a:t>
            </a:r>
          </a:p>
          <a:p>
            <a:pPr marL="457200" indent="-457200">
              <a:buNone/>
            </a:pPr>
            <a:endParaRPr lang="es-AR" b="1" dirty="0" smtClean="0"/>
          </a:p>
          <a:p>
            <a:pPr marL="457200" indent="-457200">
              <a:buNone/>
            </a:pPr>
            <a:r>
              <a:rPr lang="es-AR" sz="2500" b="1" dirty="0" smtClean="0"/>
              <a:t>B) Prácticas de atención que se llevan a cabo</a:t>
            </a:r>
            <a:r>
              <a:rPr lang="es-AR" sz="2500" dirty="0" smtClean="0"/>
              <a:t>.</a:t>
            </a:r>
          </a:p>
          <a:p>
            <a:pPr marL="457200" indent="-457200">
              <a:buNone/>
            </a:pPr>
            <a:r>
              <a:rPr lang="es-ES_tradnl" sz="2200" dirty="0" smtClean="0"/>
              <a:t>1-Contanos qué haces, ¿qué implica tu práctica? </a:t>
            </a:r>
          </a:p>
          <a:p>
            <a:pPr>
              <a:buNone/>
            </a:pPr>
            <a:r>
              <a:rPr lang="es-ES_tradnl" sz="2200" dirty="0" smtClean="0"/>
              <a:t>2-¿Con quienes trabajas? ¿Consideras que se lleva a cabo un  trabajo </a:t>
            </a:r>
            <a:r>
              <a:rPr lang="es-ES_tradnl" sz="2200" dirty="0" smtClean="0"/>
              <a:t> </a:t>
            </a:r>
            <a:r>
              <a:rPr lang="es-ES_tradnl" sz="2200" dirty="0" smtClean="0"/>
              <a:t>interdisciplinario? ¿Por qué?</a:t>
            </a:r>
          </a:p>
          <a:p>
            <a:pPr>
              <a:buNone/>
            </a:pPr>
            <a:r>
              <a:rPr lang="es-ES_tradnl" sz="2200" dirty="0" smtClean="0"/>
              <a:t>3-¿Qué factores son facilitadores o inhibidores del trabajo  intersectorial? </a:t>
            </a:r>
            <a:endParaRPr lang="es-AR" sz="2200" dirty="0" smtClean="0"/>
          </a:p>
          <a:p>
            <a:pPr>
              <a:buNone/>
            </a:pPr>
            <a:r>
              <a:rPr lang="es-ES_tradnl" sz="2200" dirty="0" smtClean="0"/>
              <a:t> </a:t>
            </a:r>
            <a:endParaRPr lang="es-AR" sz="2200" dirty="0" smtClean="0"/>
          </a:p>
          <a:p>
            <a:pPr marL="457200" indent="-457200">
              <a:buNone/>
            </a:pPr>
            <a:r>
              <a:rPr lang="es-ES_tradnl" sz="2200" dirty="0" smtClean="0"/>
              <a:t> </a:t>
            </a:r>
          </a:p>
          <a:p>
            <a:pPr marL="457200" indent="-457200">
              <a:buNone/>
            </a:pPr>
            <a:endParaRPr lang="es-ES_tradnl" sz="1600" dirty="0" smtClean="0"/>
          </a:p>
          <a:p>
            <a:pPr marL="457200" indent="-457200">
              <a:buNone/>
            </a:pPr>
            <a:endParaRPr lang="es-AR" sz="1600" dirty="0" smtClean="0"/>
          </a:p>
          <a:p>
            <a:pPr marL="457200" indent="-457200">
              <a:buNone/>
            </a:pPr>
            <a:endParaRPr lang="es-AR" sz="1600" dirty="0" smtClean="0"/>
          </a:p>
          <a:p>
            <a:pPr marL="457200" indent="-457200">
              <a:buAutoNum type="alphaLcParenR"/>
            </a:pPr>
            <a:endParaRPr lang="es-AR" dirty="0" smtClean="0"/>
          </a:p>
          <a:p>
            <a:pPr marL="457200" indent="-457200">
              <a:buNone/>
            </a:pPr>
            <a:endParaRPr lang="es-AR" dirty="0" smtClean="0"/>
          </a:p>
          <a:p>
            <a:pPr marL="457200" indent="-457200">
              <a:buAutoNum type="alphaLcParenR"/>
            </a:pPr>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7467600" cy="1143000"/>
          </a:xfrm>
        </p:spPr>
        <p:txBody>
          <a:bodyPr>
            <a:noAutofit/>
          </a:bodyPr>
          <a:lstStyle/>
          <a:p>
            <a:pPr algn="ctr"/>
            <a:r>
              <a:rPr lang="es-ES_tradnl" sz="2800" b="1" dirty="0" smtClean="0">
                <a:cs typeface="Times New Roman" pitchFamily="18" charset="0"/>
              </a:rPr>
              <a:t>Trabajo de campo </a:t>
            </a:r>
            <a:br>
              <a:rPr lang="es-ES_tradnl" sz="2800" b="1" dirty="0" smtClean="0">
                <a:cs typeface="Times New Roman" pitchFamily="18" charset="0"/>
              </a:rPr>
            </a:br>
            <a:r>
              <a:rPr lang="es-ES_tradnl" sz="2400" b="1" dirty="0" smtClean="0">
                <a:cs typeface="Times New Roman" pitchFamily="18" charset="0"/>
              </a:rPr>
              <a:t>Entrevistas</a:t>
            </a:r>
            <a:br>
              <a:rPr lang="es-ES_tradnl" sz="2400" b="1" dirty="0" smtClean="0">
                <a:cs typeface="Times New Roman" pitchFamily="18" charset="0"/>
              </a:rPr>
            </a:br>
            <a:r>
              <a:rPr lang="es-ES_tradnl" sz="2400" b="1" dirty="0" smtClean="0">
                <a:cs typeface="Times New Roman" pitchFamily="18" charset="0"/>
              </a:rPr>
              <a:t>Categorías</a:t>
            </a:r>
            <a:endParaRPr lang="es-AR" sz="2400" dirty="0">
              <a:cs typeface="Times New Roman" pitchFamily="18" charset="0"/>
            </a:endParaRPr>
          </a:p>
        </p:txBody>
      </p:sp>
      <p:sp>
        <p:nvSpPr>
          <p:cNvPr id="3" name="2 Marcador de contenido"/>
          <p:cNvSpPr>
            <a:spLocks noGrp="1"/>
          </p:cNvSpPr>
          <p:nvPr>
            <p:ph sz="quarter" idx="1"/>
          </p:nvPr>
        </p:nvSpPr>
        <p:spPr/>
        <p:txBody>
          <a:bodyPr>
            <a:normAutofit/>
          </a:bodyPr>
          <a:lstStyle/>
          <a:p>
            <a:pPr>
              <a:buNone/>
            </a:pPr>
            <a:r>
              <a:rPr lang="es-AR" dirty="0" smtClean="0"/>
              <a:t>Se realizo un análisis delimitando ocho categorías:</a:t>
            </a:r>
          </a:p>
          <a:p>
            <a:r>
              <a:rPr lang="es-ES_tradnl" dirty="0" smtClean="0"/>
              <a:t>-Perfil profesional</a:t>
            </a:r>
            <a:endParaRPr lang="es-AR" dirty="0" smtClean="0"/>
          </a:p>
          <a:p>
            <a:r>
              <a:rPr lang="es-ES" dirty="0" smtClean="0"/>
              <a:t>-Concepción de Salud Mental</a:t>
            </a:r>
            <a:endParaRPr lang="es-AR" dirty="0" smtClean="0"/>
          </a:p>
          <a:p>
            <a:r>
              <a:rPr lang="es-ES" dirty="0" smtClean="0"/>
              <a:t>-</a:t>
            </a:r>
            <a:r>
              <a:rPr lang="es-ES_tradnl" dirty="0" smtClean="0"/>
              <a:t>Dispositivos</a:t>
            </a:r>
            <a:endParaRPr lang="es-AR" dirty="0" smtClean="0"/>
          </a:p>
          <a:p>
            <a:r>
              <a:rPr lang="es-ES_tradnl" dirty="0" smtClean="0"/>
              <a:t>-Articulación</a:t>
            </a:r>
            <a:endParaRPr lang="es-AR" dirty="0" smtClean="0"/>
          </a:p>
          <a:p>
            <a:r>
              <a:rPr lang="es-ES_tradnl" dirty="0" smtClean="0"/>
              <a:t>-Prácticas</a:t>
            </a:r>
            <a:endParaRPr lang="es-AR" dirty="0" smtClean="0"/>
          </a:p>
          <a:p>
            <a:r>
              <a:rPr lang="es-ES_tradnl" dirty="0" smtClean="0"/>
              <a:t>-Motivo de consulta</a:t>
            </a:r>
            <a:endParaRPr lang="es-AR" dirty="0" smtClean="0"/>
          </a:p>
          <a:p>
            <a:r>
              <a:rPr lang="es-ES" dirty="0" smtClean="0"/>
              <a:t>-</a:t>
            </a:r>
            <a:r>
              <a:rPr lang="es-ES_tradnl" dirty="0" smtClean="0"/>
              <a:t>Factores facilitadores</a:t>
            </a:r>
            <a:endParaRPr lang="es-AR" dirty="0" smtClean="0"/>
          </a:p>
          <a:p>
            <a:r>
              <a:rPr lang="es-ES_tradnl" dirty="0" smtClean="0"/>
              <a:t>-Factores inhibidores</a:t>
            </a:r>
            <a:endParaRPr lang="es-AR" dirty="0" smtClean="0"/>
          </a:p>
          <a:p>
            <a:pPr>
              <a:buNone/>
            </a:pPr>
            <a:r>
              <a:rPr lang="es-ES_tradnl" dirty="0" smtClean="0"/>
              <a:t> </a:t>
            </a:r>
            <a:endParaRPr lang="es-AR" dirty="0" smtClean="0"/>
          </a:p>
          <a:p>
            <a:pPr>
              <a:buFont typeface="Wingdings" pitchFamily="2" charset="2"/>
              <a:buChar char="ü"/>
            </a:pPr>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1124744"/>
          </a:xfrm>
        </p:spPr>
        <p:txBody>
          <a:bodyPr>
            <a:normAutofit fontScale="90000"/>
          </a:bodyPr>
          <a:lstStyle/>
          <a:p>
            <a:pPr algn="ctr"/>
            <a:r>
              <a:rPr lang="es-ES_tradnl" sz="2800" b="1" dirty="0" smtClean="0">
                <a:cs typeface="Times New Roman" pitchFamily="18" charset="0"/>
              </a:rPr>
              <a:t>Trabajo de campo </a:t>
            </a:r>
            <a:br>
              <a:rPr lang="es-ES_tradnl" sz="2800" b="1" dirty="0" smtClean="0">
                <a:cs typeface="Times New Roman" pitchFamily="18" charset="0"/>
              </a:rPr>
            </a:br>
            <a:r>
              <a:rPr lang="es-ES_tradnl" sz="2400" b="1" dirty="0" smtClean="0">
                <a:cs typeface="Times New Roman" pitchFamily="18" charset="0"/>
              </a:rPr>
              <a:t>Entrevistas</a:t>
            </a:r>
            <a:br>
              <a:rPr lang="es-ES_tradnl" sz="2400" b="1" dirty="0" smtClean="0">
                <a:cs typeface="Times New Roman" pitchFamily="18" charset="0"/>
              </a:rPr>
            </a:br>
            <a:endParaRPr lang="es-AR" sz="2400" dirty="0"/>
          </a:p>
        </p:txBody>
      </p:sp>
      <p:sp>
        <p:nvSpPr>
          <p:cNvPr id="3" name="2 Marcador de contenido"/>
          <p:cNvSpPr>
            <a:spLocks noGrp="1"/>
          </p:cNvSpPr>
          <p:nvPr>
            <p:ph sz="quarter" idx="1"/>
          </p:nvPr>
        </p:nvSpPr>
        <p:spPr>
          <a:xfrm>
            <a:off x="179512" y="908720"/>
            <a:ext cx="8208912" cy="5949280"/>
          </a:xfrm>
        </p:spPr>
        <p:txBody>
          <a:bodyPr>
            <a:normAutofit fontScale="77500" lnSpcReduction="20000"/>
          </a:bodyPr>
          <a:lstStyle/>
          <a:p>
            <a:pPr>
              <a:buNone/>
            </a:pPr>
            <a:r>
              <a:rPr lang="es-AR" b="1" dirty="0" smtClean="0"/>
              <a:t>Análisis </a:t>
            </a:r>
            <a:r>
              <a:rPr lang="es-AR" b="1" dirty="0" smtClean="0"/>
              <a:t>intracategorías</a:t>
            </a:r>
          </a:p>
          <a:p>
            <a:pPr algn="just">
              <a:buNone/>
            </a:pPr>
            <a:r>
              <a:rPr lang="es-ES_tradnl" sz="2300" b="1" dirty="0" smtClean="0"/>
              <a:t>Perfil </a:t>
            </a:r>
            <a:r>
              <a:rPr lang="es-ES_tradnl" sz="2300" b="1" dirty="0" smtClean="0"/>
              <a:t>profesional:</a:t>
            </a:r>
            <a:r>
              <a:rPr lang="es-ES_tradnl" sz="2100" b="1" dirty="0" smtClean="0"/>
              <a:t> </a:t>
            </a:r>
            <a:r>
              <a:rPr lang="es-ES_tradnl" sz="2100" dirty="0" smtClean="0"/>
              <a:t>psicólogos, psiquiatra infantil, psiquiatra, fonoaudiólogos, psicopedagogas y trabajadoras sociales.</a:t>
            </a:r>
            <a:endParaRPr lang="es-AR" sz="2100" dirty="0" smtClean="0"/>
          </a:p>
          <a:p>
            <a:pPr algn="just">
              <a:buNone/>
            </a:pPr>
            <a:r>
              <a:rPr lang="es-ES" sz="2300" b="1" dirty="0" smtClean="0"/>
              <a:t>Concepción de Salud Mental: </a:t>
            </a:r>
            <a:r>
              <a:rPr lang="es-ES" sz="2100" dirty="0" smtClean="0"/>
              <a:t>desde ambas áreas ven a la salud mental bastante atendida, debido a que cuentan con profesionales en el ámbito privado y con un Servicio de Salud Mental público. Consideran que su nivel de atención esta en crecimiento</a:t>
            </a:r>
            <a:r>
              <a:rPr lang="es-ES" sz="2100" dirty="0" smtClean="0"/>
              <a:t>. Plantean diferencias en </a:t>
            </a:r>
            <a:r>
              <a:rPr lang="es-ES" sz="2100" dirty="0" smtClean="0"/>
              <a:t>cuanto a la realización de prevención y la atención.</a:t>
            </a:r>
            <a:endParaRPr lang="es-AR" sz="2100" dirty="0" smtClean="0"/>
          </a:p>
          <a:p>
            <a:pPr algn="just">
              <a:buNone/>
            </a:pPr>
            <a:r>
              <a:rPr lang="es-ES_tradnl" sz="2300" b="1" dirty="0" smtClean="0"/>
              <a:t>Dispositivos: </a:t>
            </a:r>
          </a:p>
          <a:p>
            <a:pPr algn="just"/>
            <a:r>
              <a:rPr lang="es-ES_tradnl" sz="2100" dirty="0" smtClean="0"/>
              <a:t>Servicio </a:t>
            </a:r>
            <a:r>
              <a:rPr lang="es-ES_tradnl" sz="2100" dirty="0" smtClean="0"/>
              <a:t>de </a:t>
            </a:r>
            <a:r>
              <a:rPr lang="es-ES_tradnl" sz="2100" dirty="0" smtClean="0"/>
              <a:t>Salud </a:t>
            </a:r>
            <a:r>
              <a:rPr lang="es-ES_tradnl" sz="2100" dirty="0" smtClean="0"/>
              <a:t>M</a:t>
            </a:r>
            <a:r>
              <a:rPr lang="es-ES_tradnl" sz="2100" dirty="0" smtClean="0"/>
              <a:t>ental </a:t>
            </a:r>
            <a:r>
              <a:rPr lang="es-ES_tradnl" sz="2100" dirty="0" smtClean="0"/>
              <a:t>del hospital </a:t>
            </a:r>
            <a:r>
              <a:rPr lang="es-ES_tradnl" sz="2100" dirty="0" smtClean="0"/>
              <a:t>público, (atiende </a:t>
            </a:r>
            <a:r>
              <a:rPr lang="es-ES_tradnl" sz="2100" dirty="0" smtClean="0"/>
              <a:t>urgencias, derivaciones y realización de </a:t>
            </a:r>
            <a:r>
              <a:rPr lang="es-ES_tradnl" sz="2100" dirty="0" smtClean="0"/>
              <a:t>tratamientos) </a:t>
            </a:r>
            <a:r>
              <a:rPr lang="es-ES_tradnl" sz="2100" dirty="0" smtClean="0"/>
              <a:t>cuenta </a:t>
            </a:r>
            <a:r>
              <a:rPr lang="es-ES_tradnl" sz="2100" dirty="0" smtClean="0"/>
              <a:t>con: un </a:t>
            </a:r>
            <a:r>
              <a:rPr lang="es-ES_tradnl" sz="2100" dirty="0" smtClean="0"/>
              <a:t>coordinador psicólogo, dos psicólogos, una psiquiatra infantil y un psiquiatra para </a:t>
            </a:r>
            <a:r>
              <a:rPr lang="es-ES_tradnl" sz="2100" dirty="0" smtClean="0"/>
              <a:t>adultos.</a:t>
            </a:r>
            <a:endParaRPr lang="es-ES_tradnl" sz="2100" dirty="0" smtClean="0"/>
          </a:p>
          <a:p>
            <a:pPr algn="just"/>
            <a:r>
              <a:rPr lang="es-ES_tradnl" sz="2100" dirty="0" smtClean="0"/>
              <a:t>Servicio Local (CPDN</a:t>
            </a:r>
            <a:r>
              <a:rPr lang="es-ES_tradnl" sz="2100" dirty="0" smtClean="0"/>
              <a:t>), </a:t>
            </a:r>
            <a:r>
              <a:rPr lang="es-ES_tradnl" sz="2100" dirty="0" smtClean="0"/>
              <a:t>atiende a la familia para su ayuda y </a:t>
            </a:r>
            <a:r>
              <a:rPr lang="es-ES_tradnl" sz="2100" dirty="0" smtClean="0"/>
              <a:t>contención.</a:t>
            </a:r>
            <a:r>
              <a:rPr lang="es-ES_tradnl" sz="2100" dirty="0" smtClean="0"/>
              <a:t> </a:t>
            </a:r>
            <a:r>
              <a:rPr lang="es-ES_tradnl" sz="2100" dirty="0" smtClean="0"/>
              <a:t>Cuenta con: un </a:t>
            </a:r>
            <a:r>
              <a:rPr lang="es-ES_tradnl" sz="2100" dirty="0" smtClean="0"/>
              <a:t>psicólogo, un trabajador social y un coordinador que es abogado.</a:t>
            </a:r>
          </a:p>
          <a:p>
            <a:pPr algn="just"/>
            <a:r>
              <a:rPr lang="es-ES_tradnl" sz="2100" dirty="0" smtClean="0"/>
              <a:t>Centro </a:t>
            </a:r>
            <a:r>
              <a:rPr lang="es-ES_tradnl" sz="2100" dirty="0" smtClean="0"/>
              <a:t>Provincial de </a:t>
            </a:r>
            <a:r>
              <a:rPr lang="es-ES_tradnl" sz="2100" dirty="0" smtClean="0"/>
              <a:t>Atención (CPA</a:t>
            </a:r>
            <a:r>
              <a:rPr lang="es-ES_tradnl" sz="2100" dirty="0" smtClean="0"/>
              <a:t>), atiende </a:t>
            </a:r>
            <a:r>
              <a:rPr lang="es-ES_tradnl" sz="2100" dirty="0" smtClean="0"/>
              <a:t>problemáticas respecto a las adicciones.</a:t>
            </a:r>
          </a:p>
          <a:p>
            <a:pPr algn="just"/>
            <a:r>
              <a:rPr lang="es-ES_tradnl" sz="2100" dirty="0" smtClean="0"/>
              <a:t>Consultorios privados.</a:t>
            </a:r>
            <a:endParaRPr lang="es-AR" sz="2100" dirty="0" smtClean="0"/>
          </a:p>
          <a:p>
            <a:pPr algn="just">
              <a:buNone/>
            </a:pPr>
            <a:r>
              <a:rPr lang="es-ES_tradnl" sz="2300" b="1" dirty="0" smtClean="0"/>
              <a:t>Articulación: </a:t>
            </a:r>
            <a:r>
              <a:rPr lang="es-AR" sz="2100" dirty="0" smtClean="0"/>
              <a:t>se da entre las escuelas, CPDN (Servicio Local), CPA (Centro Provincial de Atención), Servicio de Salud Mental del hospital; también se trabaja con centros mas complejos: neuropsiquiatrico de Necochea, Hospital Interzonal  y Materno Infantil de Mar del Plata para la obtención de diagnóstico</a:t>
            </a:r>
          </a:p>
          <a:p>
            <a:pPr algn="just"/>
            <a:endParaRPr lang="es-AR" dirty="0" smtClean="0"/>
          </a:p>
          <a:p>
            <a:pPr algn="just">
              <a:buNone/>
            </a:pPr>
            <a:endParaRPr lang="es-AR" b="1" dirty="0" smtClean="0"/>
          </a:p>
          <a:p>
            <a:pPr algn="just"/>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7467600" cy="1008112"/>
          </a:xfrm>
        </p:spPr>
        <p:txBody>
          <a:bodyPr>
            <a:normAutofit fontScale="90000"/>
          </a:bodyPr>
          <a:lstStyle/>
          <a:p>
            <a:pPr algn="ctr"/>
            <a:r>
              <a:rPr lang="es-ES_tradnl" sz="3100" b="1" dirty="0" smtClean="0">
                <a:cs typeface="Times New Roman" pitchFamily="18" charset="0"/>
              </a:rPr>
              <a:t>Trabajo de campo </a:t>
            </a:r>
            <a:r>
              <a:rPr lang="es-ES_tradnl" sz="2800" b="1" dirty="0" smtClean="0">
                <a:cs typeface="Times New Roman" pitchFamily="18" charset="0"/>
              </a:rPr>
              <a:t/>
            </a:r>
            <a:br>
              <a:rPr lang="es-ES_tradnl" sz="2800" b="1" dirty="0" smtClean="0">
                <a:cs typeface="Times New Roman" pitchFamily="18" charset="0"/>
              </a:rPr>
            </a:br>
            <a:r>
              <a:rPr lang="es-ES_tradnl" sz="2700" b="1" dirty="0" smtClean="0">
                <a:cs typeface="Times New Roman" pitchFamily="18" charset="0"/>
              </a:rPr>
              <a:t>Entrevistas</a:t>
            </a:r>
            <a:r>
              <a:rPr lang="es-ES_tradnl" sz="2400" b="1" dirty="0" smtClean="0">
                <a:cs typeface="Times New Roman" pitchFamily="18" charset="0"/>
              </a:rPr>
              <a:t/>
            </a:r>
            <a:br>
              <a:rPr lang="es-ES_tradnl" sz="2400" b="1" dirty="0" smtClean="0">
                <a:cs typeface="Times New Roman" pitchFamily="18" charset="0"/>
              </a:rPr>
            </a:br>
            <a:endParaRPr lang="es-AR" sz="2400" dirty="0"/>
          </a:p>
        </p:txBody>
      </p:sp>
      <p:sp>
        <p:nvSpPr>
          <p:cNvPr id="3" name="2 Marcador de contenido"/>
          <p:cNvSpPr>
            <a:spLocks noGrp="1"/>
          </p:cNvSpPr>
          <p:nvPr>
            <p:ph sz="quarter" idx="1"/>
          </p:nvPr>
        </p:nvSpPr>
        <p:spPr>
          <a:xfrm>
            <a:off x="179512" y="980728"/>
            <a:ext cx="8280920" cy="5877272"/>
          </a:xfrm>
        </p:spPr>
        <p:txBody>
          <a:bodyPr>
            <a:noAutofit/>
          </a:bodyPr>
          <a:lstStyle/>
          <a:p>
            <a:pPr>
              <a:buNone/>
            </a:pPr>
            <a:r>
              <a:rPr lang="es-ES_tradnl" sz="1800" b="1" dirty="0" smtClean="0"/>
              <a:t>Prácticas:</a:t>
            </a:r>
            <a:r>
              <a:rPr lang="es-ES_tradnl" sz="1800" dirty="0" smtClean="0"/>
              <a:t> </a:t>
            </a:r>
          </a:p>
          <a:p>
            <a:pPr algn="just">
              <a:lnSpc>
                <a:spcPct val="120000"/>
              </a:lnSpc>
              <a:buNone/>
            </a:pPr>
            <a:r>
              <a:rPr lang="es-ES_tradnl" sz="1400" u="sng" dirty="0" smtClean="0"/>
              <a:t>Sistema educativo</a:t>
            </a:r>
            <a:r>
              <a:rPr lang="es-ES_tradnl" sz="1400" dirty="0" smtClean="0"/>
              <a:t>: </a:t>
            </a:r>
            <a:r>
              <a:rPr lang="es-ES_tradnl" sz="1400" dirty="0" smtClean="0"/>
              <a:t>Observación </a:t>
            </a:r>
            <a:r>
              <a:rPr lang="es-ES_tradnl" sz="1400" dirty="0" smtClean="0"/>
              <a:t>y </a:t>
            </a:r>
            <a:r>
              <a:rPr lang="es-ES_tradnl" sz="1400" dirty="0" smtClean="0"/>
              <a:t>detección </a:t>
            </a:r>
            <a:r>
              <a:rPr lang="es-ES_tradnl" sz="1400" dirty="0" smtClean="0"/>
              <a:t>de dificultades en el aprendizaje-Derivaciones-Trabajo en pareja </a:t>
            </a:r>
            <a:r>
              <a:rPr lang="es-ES_tradnl" sz="1400" dirty="0" smtClean="0"/>
              <a:t>pedagógica </a:t>
            </a:r>
            <a:r>
              <a:rPr lang="es-ES_tradnl" sz="1400" dirty="0" smtClean="0"/>
              <a:t>junto al </a:t>
            </a:r>
            <a:r>
              <a:rPr lang="es-ES_tradnl" sz="1400" dirty="0" smtClean="0"/>
              <a:t>docente-Diagnóstico </a:t>
            </a:r>
            <a:r>
              <a:rPr lang="es-ES_tradnl" sz="1400" dirty="0" smtClean="0"/>
              <a:t>institucional ( para ver la continuidad de los grupos)-Seguimiento de </a:t>
            </a:r>
            <a:r>
              <a:rPr lang="es-ES_tradnl" sz="1400" dirty="0" smtClean="0"/>
              <a:t>casos-Realización </a:t>
            </a:r>
            <a:r>
              <a:rPr lang="es-ES_tradnl" sz="1400" dirty="0" smtClean="0"/>
              <a:t>de </a:t>
            </a:r>
            <a:r>
              <a:rPr lang="es-ES_tradnl" sz="1400" dirty="0" smtClean="0"/>
              <a:t>diagnósticos </a:t>
            </a:r>
            <a:r>
              <a:rPr lang="es-ES_tradnl" sz="1400" dirty="0" smtClean="0"/>
              <a:t>en </a:t>
            </a:r>
            <a:r>
              <a:rPr lang="es-ES_tradnl" sz="1400" dirty="0" smtClean="0"/>
              <a:t>conjunto-Orientación </a:t>
            </a:r>
            <a:r>
              <a:rPr lang="es-ES_tradnl" sz="1400" dirty="0" smtClean="0"/>
              <a:t>asesoramiento y entrevista (a directivos, docentes y padres</a:t>
            </a:r>
            <a:r>
              <a:rPr lang="es-ES_tradnl" sz="1400" dirty="0" smtClean="0"/>
              <a:t>)-Evaluación </a:t>
            </a:r>
            <a:r>
              <a:rPr lang="es-ES_tradnl" sz="1400" dirty="0" smtClean="0"/>
              <a:t>y </a:t>
            </a:r>
            <a:r>
              <a:rPr lang="es-ES_tradnl" sz="1400" dirty="0" smtClean="0"/>
              <a:t>realización </a:t>
            </a:r>
            <a:r>
              <a:rPr lang="es-ES_tradnl" sz="1400" dirty="0" smtClean="0"/>
              <a:t>de informes </a:t>
            </a:r>
            <a:r>
              <a:rPr lang="es-ES_tradnl" sz="1400" dirty="0" smtClean="0"/>
              <a:t>específicos </a:t>
            </a:r>
            <a:r>
              <a:rPr lang="es-ES_tradnl" sz="1400" dirty="0" smtClean="0"/>
              <a:t>de cada </a:t>
            </a:r>
            <a:r>
              <a:rPr lang="es-ES_tradnl" sz="1400" dirty="0" smtClean="0"/>
              <a:t>profesión-Talleres </a:t>
            </a:r>
            <a:r>
              <a:rPr lang="es-ES_tradnl" sz="1400" dirty="0" smtClean="0"/>
              <a:t>preestablecidos (local-provincial)-Trabajo como facilitador de recursos entre el </a:t>
            </a:r>
            <a:r>
              <a:rPr lang="es-ES_tradnl" sz="1400" dirty="0" smtClean="0"/>
              <a:t>vínculo familia-escuela-Promoción </a:t>
            </a:r>
            <a:r>
              <a:rPr lang="es-ES_tradnl" sz="1400" dirty="0" smtClean="0"/>
              <a:t>de la red institucional para el bienestar del alumno-Seguimiento de las inasistencias-Visitas a domicilio de los </a:t>
            </a:r>
            <a:r>
              <a:rPr lang="es-ES_tradnl" sz="1400" dirty="0" smtClean="0"/>
              <a:t>alumnos.</a:t>
            </a:r>
            <a:endParaRPr lang="es-ES_tradnl" sz="1400" dirty="0" smtClean="0"/>
          </a:p>
          <a:p>
            <a:pPr algn="just">
              <a:lnSpc>
                <a:spcPct val="120000"/>
              </a:lnSpc>
              <a:buNone/>
            </a:pPr>
            <a:r>
              <a:rPr lang="es-ES_tradnl" sz="1400" u="sng" dirty="0" smtClean="0"/>
              <a:t>Sistema de </a:t>
            </a:r>
            <a:r>
              <a:rPr lang="es-ES_tradnl" sz="1400" u="sng" dirty="0" smtClean="0"/>
              <a:t>salud mental</a:t>
            </a:r>
            <a:r>
              <a:rPr lang="es-ES_tradnl" sz="1400" dirty="0" smtClean="0"/>
              <a:t>: </a:t>
            </a:r>
            <a:r>
              <a:rPr lang="es-ES_tradnl" sz="1400" dirty="0" smtClean="0"/>
              <a:t>Atención </a:t>
            </a:r>
            <a:r>
              <a:rPr lang="es-ES_tradnl" sz="1400" dirty="0" smtClean="0"/>
              <a:t>y </a:t>
            </a:r>
            <a:r>
              <a:rPr lang="es-ES_tradnl" sz="1400" dirty="0" smtClean="0"/>
              <a:t>prevención-Capacitaciones </a:t>
            </a:r>
            <a:r>
              <a:rPr lang="es-ES_tradnl" sz="1400" dirty="0" smtClean="0"/>
              <a:t>de diferentes </a:t>
            </a:r>
            <a:r>
              <a:rPr lang="es-ES_tradnl" sz="1400" dirty="0" smtClean="0"/>
              <a:t>problemáticas </a:t>
            </a:r>
            <a:r>
              <a:rPr lang="es-ES_tradnl" sz="1400" dirty="0" smtClean="0"/>
              <a:t>a docentes y estudiantes de </a:t>
            </a:r>
            <a:r>
              <a:rPr lang="es-ES_tradnl" sz="1400" dirty="0" smtClean="0"/>
              <a:t>docencia-Cursos </a:t>
            </a:r>
            <a:r>
              <a:rPr lang="es-ES_tradnl" sz="1400" dirty="0" smtClean="0"/>
              <a:t>con </a:t>
            </a:r>
            <a:r>
              <a:rPr lang="es-ES_tradnl" sz="1400" dirty="0" smtClean="0"/>
              <a:t>especialistas-Realización </a:t>
            </a:r>
            <a:r>
              <a:rPr lang="es-ES_tradnl" sz="1400" dirty="0" smtClean="0"/>
              <a:t>de revista, programas de radio, </a:t>
            </a:r>
            <a:r>
              <a:rPr lang="es-ES_tradnl" sz="1400" dirty="0" smtClean="0"/>
              <a:t>televisión, respecto </a:t>
            </a:r>
            <a:r>
              <a:rPr lang="es-ES_tradnl" sz="1400" dirty="0" smtClean="0"/>
              <a:t>a la salud mental.</a:t>
            </a:r>
            <a:endParaRPr lang="es-AR" sz="1400" b="1" dirty="0" smtClean="0"/>
          </a:p>
          <a:p>
            <a:pPr algn="just">
              <a:lnSpc>
                <a:spcPct val="120000"/>
              </a:lnSpc>
              <a:buNone/>
            </a:pPr>
            <a:r>
              <a:rPr lang="es-ES_tradnl" sz="1800" b="1" dirty="0" smtClean="0"/>
              <a:t>Motivo de consulta: </a:t>
            </a:r>
            <a:r>
              <a:rPr lang="es-ES_tradnl" sz="1400" dirty="0" smtClean="0"/>
              <a:t>déficit de atención con o sin hiperactividad; trastorno negativista desafiante que pertenece a la categoría de trastorno por déficit de atención; conflictivas familiares; violencia familiar; problemáticas vinculares y de limites; adicciones; problemas de conducta; trastornos de ansiedad; niños con problemas motrices y niños con dificultades en el aprendizaje,  autolesiones, intentos de suicidio y suicidios consumados, trastornos de la alimentación como la bulimia y anorexia, dificultad para elaborar duelos  relacionada con el suicidio adolescente</a:t>
            </a:r>
            <a:r>
              <a:rPr lang="es-ES_tradnl" sz="1400" dirty="0" smtClean="0"/>
              <a:t>.</a:t>
            </a:r>
            <a:endParaRPr lang="es-AR" sz="1400" dirty="0" smtClean="0"/>
          </a:p>
          <a:p>
            <a:pPr>
              <a:lnSpc>
                <a:spcPct val="120000"/>
              </a:lnSpc>
              <a:buNone/>
            </a:pPr>
            <a:endParaRPr lang="es-AR" sz="1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sz="2800" b="1" dirty="0" smtClean="0">
                <a:cs typeface="Times New Roman" pitchFamily="18" charset="0"/>
              </a:rPr>
              <a:t>Trabajo de campo </a:t>
            </a:r>
            <a:br>
              <a:rPr lang="es-ES_tradnl" sz="2800" b="1" dirty="0" smtClean="0">
                <a:cs typeface="Times New Roman" pitchFamily="18" charset="0"/>
              </a:rPr>
            </a:br>
            <a:r>
              <a:rPr lang="es-ES_tradnl" sz="2400" b="1" dirty="0" smtClean="0">
                <a:cs typeface="Times New Roman" pitchFamily="18" charset="0"/>
              </a:rPr>
              <a:t>Entrevistas</a:t>
            </a:r>
            <a:endParaRPr lang="es-AR" b="1" dirty="0"/>
          </a:p>
        </p:txBody>
      </p:sp>
      <p:sp>
        <p:nvSpPr>
          <p:cNvPr id="3" name="2 Marcador de contenido"/>
          <p:cNvSpPr>
            <a:spLocks noGrp="1"/>
          </p:cNvSpPr>
          <p:nvPr>
            <p:ph sz="quarter" idx="1"/>
          </p:nvPr>
        </p:nvSpPr>
        <p:spPr>
          <a:xfrm>
            <a:off x="179512" y="1600200"/>
            <a:ext cx="8064896" cy="4873752"/>
          </a:xfrm>
        </p:spPr>
        <p:txBody>
          <a:bodyPr>
            <a:normAutofit fontScale="92500"/>
          </a:bodyPr>
          <a:lstStyle/>
          <a:p>
            <a:pPr>
              <a:lnSpc>
                <a:spcPct val="120000"/>
              </a:lnSpc>
              <a:buNone/>
            </a:pPr>
            <a:r>
              <a:rPr lang="es-ES_tradnl" sz="1900" b="1" dirty="0" smtClean="0"/>
              <a:t>Factores facilitadores:</a:t>
            </a:r>
          </a:p>
          <a:p>
            <a:pPr algn="just">
              <a:lnSpc>
                <a:spcPct val="120000"/>
              </a:lnSpc>
              <a:buNone/>
            </a:pPr>
            <a:r>
              <a:rPr lang="es-ES_tradnl" sz="1800" dirty="0" smtClean="0"/>
              <a:t>    Al ser San Cayetano una localidad </a:t>
            </a:r>
            <a:r>
              <a:rPr lang="es-ES_tradnl" sz="1800" dirty="0" smtClean="0"/>
              <a:t>pequeña, </a:t>
            </a:r>
            <a:r>
              <a:rPr lang="es-ES_tradnl" sz="1800" dirty="0" smtClean="0"/>
              <a:t>los profesionales se conocen, mantienen una buena comunicación, se agilizan los trámites, se atiende de manera rápida las demandas y hay una buena apertura. </a:t>
            </a:r>
            <a:r>
              <a:rPr lang="es-ES_tradnl" sz="1800" dirty="0" smtClean="0"/>
              <a:t> Otro facilitador es la incorporación </a:t>
            </a:r>
            <a:r>
              <a:rPr lang="es-ES_tradnl" sz="1800" dirty="0" smtClean="0"/>
              <a:t>de nuevos </a:t>
            </a:r>
            <a:r>
              <a:rPr lang="es-ES_tradnl" sz="1800" dirty="0" smtClean="0"/>
              <a:t>profesionales.</a:t>
            </a:r>
            <a:endParaRPr lang="es-ES_tradnl" sz="1800" dirty="0" smtClean="0"/>
          </a:p>
          <a:p>
            <a:pPr algn="just">
              <a:lnSpc>
                <a:spcPct val="120000"/>
              </a:lnSpc>
              <a:buNone/>
            </a:pPr>
            <a:endParaRPr lang="es-ES_tradnl" sz="1800" b="1" dirty="0" smtClean="0"/>
          </a:p>
          <a:p>
            <a:pPr algn="just">
              <a:buNone/>
            </a:pPr>
            <a:r>
              <a:rPr lang="es-ES_tradnl" sz="1900" b="1" dirty="0" smtClean="0"/>
              <a:t>Factores </a:t>
            </a:r>
            <a:r>
              <a:rPr lang="es-ES_tradnl" sz="1900" b="1" dirty="0" smtClean="0"/>
              <a:t>inhibidores</a:t>
            </a:r>
            <a:r>
              <a:rPr lang="es-ES_tradnl" sz="1900" dirty="0" smtClean="0"/>
              <a:t>: </a:t>
            </a:r>
            <a:endParaRPr lang="es-ES_tradnl" sz="1900" dirty="0" smtClean="0"/>
          </a:p>
          <a:p>
            <a:pPr algn="just">
              <a:buNone/>
            </a:pPr>
            <a:r>
              <a:rPr lang="es-ES_tradnl" sz="1700" dirty="0" smtClean="0"/>
              <a:t> </a:t>
            </a:r>
            <a:r>
              <a:rPr lang="es-ES_tradnl" sz="1700" dirty="0" smtClean="0"/>
              <a:t>  </a:t>
            </a:r>
            <a:r>
              <a:rPr lang="es-ES_tradnl" sz="1700" dirty="0" smtClean="0"/>
              <a:t> </a:t>
            </a:r>
            <a:r>
              <a:rPr lang="es-ES_tradnl" sz="1700" dirty="0" smtClean="0"/>
              <a:t>L</a:t>
            </a:r>
            <a:r>
              <a:rPr lang="es-ES_tradnl" sz="1700" dirty="0" smtClean="0"/>
              <a:t>o </a:t>
            </a:r>
            <a:r>
              <a:rPr lang="es-ES_tradnl" sz="1700" dirty="0" smtClean="0"/>
              <a:t>que inhibiría seria el mismo factor </a:t>
            </a:r>
            <a:r>
              <a:rPr lang="es-ES_tradnl" sz="1700" dirty="0" smtClean="0"/>
              <a:t>facilitador, </a:t>
            </a:r>
            <a:r>
              <a:rPr lang="es-ES_tradnl" sz="1700" dirty="0" smtClean="0"/>
              <a:t>en el sentido de conocerse todos y el hecho de que los profesionales trabajen en varias instituciones a la vez, lo que implicaría confusiones a los padres de los niños los cuales se niegan a que sus hijos se atiendan con profesionales de la localidad. También inhibiría el trabajo interdisciplinario las cuestiones burocráticas y organizativas de los sistemas, siendo el Servicio de Salud </a:t>
            </a:r>
            <a:r>
              <a:rPr lang="es-ES_tradnl" sz="1700" dirty="0" smtClean="0"/>
              <a:t>Mental </a:t>
            </a:r>
            <a:r>
              <a:rPr lang="es-ES_tradnl" sz="1700" dirty="0" smtClean="0"/>
              <a:t>el principal efector de la misma, encontrándose muchas veces colapsado, no pudiendo responder a las demandas de las instituciones </a:t>
            </a:r>
            <a:r>
              <a:rPr lang="es-ES_tradnl" sz="1700" dirty="0" smtClean="0"/>
              <a:t>educativas </a:t>
            </a:r>
            <a:r>
              <a:rPr lang="es-ES_tradnl" sz="1700" dirty="0" smtClean="0"/>
              <a:t>de manera inmediata.</a:t>
            </a:r>
            <a:endParaRPr lang="es-AR" sz="1700" dirty="0" smtClean="0"/>
          </a:p>
          <a:p>
            <a:pPr>
              <a:buNone/>
            </a:pPr>
            <a:endParaRPr lang="es-AR" sz="17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7467600" cy="1143000"/>
          </a:xfrm>
        </p:spPr>
        <p:txBody>
          <a:bodyPr>
            <a:noAutofit/>
          </a:bodyPr>
          <a:lstStyle/>
          <a:p>
            <a:pPr algn="ctr"/>
            <a:r>
              <a:rPr lang="es-ES_tradnl" sz="2800" b="1" dirty="0" smtClean="0">
                <a:latin typeface="Times New Roman" pitchFamily="18" charset="0"/>
                <a:cs typeface="Times New Roman" pitchFamily="18" charset="0"/>
              </a:rPr>
              <a:t> </a:t>
            </a:r>
            <a:r>
              <a:rPr lang="es-ES_tradnl" sz="2800" b="1" dirty="0" smtClean="0">
                <a:cs typeface="Times New Roman" pitchFamily="18" charset="0"/>
              </a:rPr>
              <a:t>Trabajo de campo </a:t>
            </a:r>
            <a:r>
              <a:rPr lang="es-ES_tradnl" sz="2400" b="1" dirty="0" smtClean="0">
                <a:cs typeface="Times New Roman" pitchFamily="18" charset="0"/>
              </a:rPr>
              <a:t/>
            </a:r>
            <a:br>
              <a:rPr lang="es-ES_tradnl" sz="2400" b="1" dirty="0" smtClean="0">
                <a:cs typeface="Times New Roman" pitchFamily="18" charset="0"/>
              </a:rPr>
            </a:br>
            <a:r>
              <a:rPr lang="es-ES_tradnl" sz="2400" b="1" dirty="0" smtClean="0">
                <a:cs typeface="Times New Roman" pitchFamily="18" charset="0"/>
              </a:rPr>
              <a:t>Entrevistas</a:t>
            </a:r>
            <a:br>
              <a:rPr lang="es-ES_tradnl" sz="2400" b="1" dirty="0" smtClean="0">
                <a:cs typeface="Times New Roman" pitchFamily="18" charset="0"/>
              </a:rPr>
            </a:br>
            <a:r>
              <a:rPr lang="es-ES_tradnl" sz="2400" b="1" dirty="0" smtClean="0">
                <a:cs typeface="Times New Roman" pitchFamily="18" charset="0"/>
              </a:rPr>
              <a:t>Categorías</a:t>
            </a:r>
            <a:endParaRPr lang="es-AR" sz="2400" dirty="0">
              <a:cs typeface="Times New Roman" pitchFamily="18" charset="0"/>
            </a:endParaRPr>
          </a:p>
        </p:txBody>
      </p:sp>
      <p:sp>
        <p:nvSpPr>
          <p:cNvPr id="3" name="2 Marcador de contenido"/>
          <p:cNvSpPr>
            <a:spLocks noGrp="1"/>
          </p:cNvSpPr>
          <p:nvPr>
            <p:ph sz="quarter" idx="1"/>
          </p:nvPr>
        </p:nvSpPr>
        <p:spPr/>
        <p:txBody>
          <a:bodyPr/>
          <a:lstStyle/>
          <a:p>
            <a:pPr>
              <a:buNone/>
            </a:pPr>
            <a:r>
              <a:rPr lang="es-AR" b="1" dirty="0" smtClean="0"/>
              <a:t>Análisis </a:t>
            </a:r>
            <a:r>
              <a:rPr lang="es-AR" b="1" dirty="0" smtClean="0"/>
              <a:t>intercategorías</a:t>
            </a:r>
          </a:p>
          <a:p>
            <a:pPr>
              <a:buNone/>
            </a:pPr>
            <a:endParaRPr lang="es-AR" b="1" dirty="0" smtClean="0"/>
          </a:p>
          <a:p>
            <a:pPr>
              <a:buFont typeface="Wingdings" pitchFamily="2" charset="2"/>
              <a:buChar char="ü"/>
            </a:pPr>
            <a:r>
              <a:rPr lang="es-AR" dirty="0" smtClean="0"/>
              <a:t>Concepción de salud mental</a:t>
            </a:r>
          </a:p>
          <a:p>
            <a:pPr>
              <a:buFont typeface="Wingdings" pitchFamily="2" charset="2"/>
              <a:buChar char="ü"/>
            </a:pPr>
            <a:r>
              <a:rPr lang="es-AR" dirty="0" smtClean="0"/>
              <a:t>Dispositivos</a:t>
            </a:r>
          </a:p>
          <a:p>
            <a:pPr>
              <a:buFont typeface="Wingdings" pitchFamily="2" charset="2"/>
              <a:buChar char="ü"/>
            </a:pPr>
            <a:r>
              <a:rPr lang="es-AR" dirty="0" smtClean="0"/>
              <a:t>Prácticas </a:t>
            </a:r>
          </a:p>
          <a:p>
            <a:pPr>
              <a:buFont typeface="Wingdings" pitchFamily="2" charset="2"/>
              <a:buChar char="ü"/>
            </a:pPr>
            <a:r>
              <a:rPr lang="es-AR" dirty="0" smtClean="0"/>
              <a:t>Articulación</a:t>
            </a:r>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sz="3100" b="1" dirty="0" smtClean="0">
                <a:cs typeface="Times New Roman" pitchFamily="18" charset="0"/>
              </a:rPr>
              <a:t>Trabajo de campo </a:t>
            </a:r>
            <a:r>
              <a:rPr lang="es-ES_tradnl" sz="3200" b="1" dirty="0" smtClean="0">
                <a:cs typeface="Times New Roman" pitchFamily="18" charset="0"/>
              </a:rPr>
              <a:t/>
            </a:r>
            <a:br>
              <a:rPr lang="es-ES_tradnl" sz="3200" b="1" dirty="0" smtClean="0">
                <a:cs typeface="Times New Roman" pitchFamily="18" charset="0"/>
              </a:rPr>
            </a:br>
            <a:r>
              <a:rPr lang="es-ES_tradnl" sz="2700" b="1" dirty="0" smtClean="0">
                <a:cs typeface="Times New Roman" pitchFamily="18" charset="0"/>
              </a:rPr>
              <a:t>Entrevistas</a:t>
            </a:r>
            <a:br>
              <a:rPr lang="es-ES_tradnl" sz="2700" b="1" dirty="0" smtClean="0">
                <a:cs typeface="Times New Roman" pitchFamily="18" charset="0"/>
              </a:rPr>
            </a:br>
            <a:r>
              <a:rPr lang="es-ES_tradnl" sz="2700" b="1" dirty="0" smtClean="0">
                <a:cs typeface="Times New Roman" pitchFamily="18" charset="0"/>
              </a:rPr>
              <a:t>Conclusión</a:t>
            </a:r>
            <a:endParaRPr lang="es-AR" sz="2700" dirty="0"/>
          </a:p>
        </p:txBody>
      </p:sp>
      <p:sp>
        <p:nvSpPr>
          <p:cNvPr id="3" name="2 Marcador de contenido"/>
          <p:cNvSpPr>
            <a:spLocks noGrp="1"/>
          </p:cNvSpPr>
          <p:nvPr>
            <p:ph sz="quarter" idx="1"/>
          </p:nvPr>
        </p:nvSpPr>
        <p:spPr>
          <a:xfrm>
            <a:off x="179512" y="1556792"/>
            <a:ext cx="8568952" cy="5040560"/>
          </a:xfrm>
        </p:spPr>
        <p:txBody>
          <a:bodyPr/>
          <a:lstStyle/>
          <a:p>
            <a:pPr>
              <a:buNone/>
            </a:pPr>
            <a:r>
              <a:rPr lang="es-AR" dirty="0" smtClean="0"/>
              <a:t>La articulación se da entre diferentes dispositivos</a:t>
            </a:r>
            <a:r>
              <a:rPr lang="es-AR" dirty="0" smtClean="0"/>
              <a:t>:</a:t>
            </a:r>
          </a:p>
          <a:p>
            <a:pPr>
              <a:buNone/>
            </a:pPr>
            <a:endParaRPr lang="es-AR" dirty="0" smtClean="0"/>
          </a:p>
          <a:p>
            <a:pPr>
              <a:buFont typeface="Wingdings" pitchFamily="2" charset="2"/>
              <a:buChar char="ü"/>
            </a:pPr>
            <a:r>
              <a:rPr lang="es-AR" dirty="0" smtClean="0"/>
              <a:t>Escuelas</a:t>
            </a:r>
          </a:p>
          <a:p>
            <a:pPr>
              <a:buFont typeface="Wingdings" pitchFamily="2" charset="2"/>
              <a:buChar char="ü"/>
            </a:pPr>
            <a:r>
              <a:rPr lang="es-AR" dirty="0" smtClean="0"/>
              <a:t>CPDN (Servicio Local)</a:t>
            </a:r>
          </a:p>
          <a:p>
            <a:pPr>
              <a:buFont typeface="Wingdings" pitchFamily="2" charset="2"/>
              <a:buChar char="ü"/>
            </a:pPr>
            <a:r>
              <a:rPr lang="es-AR" dirty="0" smtClean="0"/>
              <a:t>CPA (Centro Provincial de Atención)</a:t>
            </a:r>
          </a:p>
          <a:p>
            <a:pPr>
              <a:buFont typeface="Wingdings" pitchFamily="2" charset="2"/>
              <a:buChar char="ü"/>
            </a:pPr>
            <a:r>
              <a:rPr lang="es-AR" dirty="0" smtClean="0"/>
              <a:t>Servicio de Salud Mental del hospital</a:t>
            </a:r>
          </a:p>
          <a:p>
            <a:pPr>
              <a:buNone/>
            </a:pPr>
            <a:endParaRPr lang="es-AR" dirty="0" smtClean="0"/>
          </a:p>
          <a:p>
            <a:pPr algn="just">
              <a:buNone/>
            </a:pPr>
            <a:r>
              <a:rPr lang="es-AR" dirty="0" smtClean="0"/>
              <a:t>   </a:t>
            </a:r>
            <a:r>
              <a:rPr lang="es-AR" dirty="0" smtClean="0"/>
              <a:t>Los profesionales de las dos áreas consideran que </a:t>
            </a:r>
            <a:r>
              <a:rPr lang="es-AR" dirty="0" smtClean="0"/>
              <a:t>hay un </a:t>
            </a:r>
            <a:r>
              <a:rPr lang="es-AR" dirty="0" smtClean="0"/>
              <a:t>trabajo interdisciplinario, pero que la intensidad de la comunicación es variable.</a:t>
            </a:r>
          </a:p>
          <a:p>
            <a:pPr algn="just">
              <a:buNone/>
            </a:pPr>
            <a:endParaRPr lang="es-A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80920" cy="1484784"/>
          </a:xfrm>
        </p:spPr>
        <p:txBody>
          <a:bodyPr>
            <a:normAutofit fontScale="90000"/>
          </a:bodyPr>
          <a:lstStyle/>
          <a:p>
            <a:pPr algn="ctr"/>
            <a:r>
              <a:rPr lang="es-ES_tradnl" sz="3100" b="1" dirty="0" smtClean="0">
                <a:cs typeface="Times New Roman" pitchFamily="18" charset="0"/>
              </a:rPr>
              <a:t>Trabajo de campo </a:t>
            </a:r>
            <a:r>
              <a:rPr lang="es-ES_tradnl" sz="2800" b="1" dirty="0" smtClean="0">
                <a:cs typeface="Times New Roman" pitchFamily="18" charset="0"/>
              </a:rPr>
              <a:t/>
            </a:r>
            <a:br>
              <a:rPr lang="es-ES_tradnl" sz="2800" b="1" dirty="0" smtClean="0">
                <a:cs typeface="Times New Roman" pitchFamily="18" charset="0"/>
              </a:rPr>
            </a:br>
            <a:r>
              <a:rPr lang="es-ES_tradnl" sz="2700" b="1" dirty="0" smtClean="0">
                <a:cs typeface="Times New Roman" pitchFamily="18" charset="0"/>
              </a:rPr>
              <a:t>Análisis </a:t>
            </a:r>
            <a:r>
              <a:rPr lang="es-ES_tradnl" sz="2700" b="1" dirty="0" err="1" smtClean="0">
                <a:cs typeface="Times New Roman" pitchFamily="18" charset="0"/>
              </a:rPr>
              <a:t>intercategorías</a:t>
            </a:r>
            <a:r>
              <a:rPr lang="es-ES_tradnl" sz="2700" b="1" dirty="0" smtClean="0">
                <a:cs typeface="Times New Roman" pitchFamily="18" charset="0"/>
              </a:rPr>
              <a:t> de los diseños curriculares, ley de salud mental y </a:t>
            </a:r>
            <a:r>
              <a:rPr lang="es-ES_tradnl" sz="2700" b="1" dirty="0" smtClean="0">
                <a:cs typeface="Times New Roman" pitchFamily="18" charset="0"/>
              </a:rPr>
              <a:t>entrevistas</a:t>
            </a:r>
            <a:br>
              <a:rPr lang="es-ES_tradnl" sz="2700" b="1" dirty="0" smtClean="0">
                <a:cs typeface="Times New Roman" pitchFamily="18" charset="0"/>
              </a:rPr>
            </a:br>
            <a:endParaRPr lang="es-AR" sz="2700" dirty="0"/>
          </a:p>
        </p:txBody>
      </p:sp>
      <p:sp>
        <p:nvSpPr>
          <p:cNvPr id="3" name="2 Marcador de contenido"/>
          <p:cNvSpPr>
            <a:spLocks noGrp="1"/>
          </p:cNvSpPr>
          <p:nvPr>
            <p:ph sz="quarter" idx="1"/>
          </p:nvPr>
        </p:nvSpPr>
        <p:spPr>
          <a:xfrm>
            <a:off x="251520" y="1124744"/>
            <a:ext cx="8136904" cy="5733256"/>
          </a:xfrm>
        </p:spPr>
        <p:txBody>
          <a:bodyPr>
            <a:noAutofit/>
          </a:bodyPr>
          <a:lstStyle/>
          <a:p>
            <a:pPr>
              <a:buNone/>
            </a:pPr>
            <a:r>
              <a:rPr lang="es-AR" sz="2000" b="1" dirty="0" smtClean="0"/>
              <a:t>Categorías:</a:t>
            </a:r>
          </a:p>
          <a:p>
            <a:r>
              <a:rPr lang="es-AR" sz="1800" dirty="0" smtClean="0"/>
              <a:t>Concepción de salud mental</a:t>
            </a:r>
          </a:p>
          <a:p>
            <a:r>
              <a:rPr lang="es-AR" sz="1800" dirty="0" smtClean="0"/>
              <a:t>Dispositivos</a:t>
            </a:r>
          </a:p>
          <a:p>
            <a:r>
              <a:rPr lang="es-AR" sz="1800" dirty="0" smtClean="0"/>
              <a:t>Prácticas</a:t>
            </a:r>
          </a:p>
          <a:p>
            <a:pPr algn="just">
              <a:lnSpc>
                <a:spcPct val="120000"/>
              </a:lnSpc>
              <a:buNone/>
            </a:pPr>
            <a:r>
              <a:rPr lang="es-ES_tradnl" sz="1400" dirty="0" smtClean="0"/>
              <a:t>      </a:t>
            </a:r>
            <a:r>
              <a:rPr lang="es-ES_tradnl" sz="1600" dirty="0" smtClean="0"/>
              <a:t>Podemos concluir que se intenta un abordaje más desde lo biológico, y primero se trataría de descartar todo lo orgánico. Aunque podemos decir que poco a poco, se está tratando de tener un mirada más amplia en lo que respecta a la salud mental, y no quedarse en la noción de enfermedad o trastorno mental, determinados sólo biológicamente, quedando el sujeto en una posición pasiva, vacío, siendo objeto de prácticas de otros; no poniendo énfasis en un sujeto simétrico, emancipado, reflexivo, político, planteado por los diseños curriculares. Se empieza a tener en cuenta, la configuración del sujeto como sujeto del derecho a la salud, visibilizando sus derechos, de los cuales el sujeto en formación ciudadana deberá ir percibiendo, apropiándose, para después ejercer. Este sujeto coincidiría con el planteado en la Ley de Salud Mental, ya que se lo considera desde su subjetividad, desde su construcción vinculada con los derechos humanos y sociales de las personas, teniendo en cuenta principalmente su autonomía de la voluntad.</a:t>
            </a:r>
            <a:endParaRPr lang="es-AR" sz="1600" dirty="0" smtClean="0"/>
          </a:p>
          <a:p>
            <a:pPr>
              <a:buNone/>
            </a:pPr>
            <a:endParaRPr lang="es-AR"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6923112" cy="504056"/>
          </a:xfrm>
        </p:spPr>
        <p:txBody>
          <a:bodyPr>
            <a:normAutofit fontScale="90000"/>
          </a:bodyPr>
          <a:lstStyle/>
          <a:p>
            <a:pPr algn="ctr"/>
            <a:r>
              <a:rPr lang="es-ES_tradnl" sz="2800" b="1" dirty="0" smtClean="0">
                <a:cs typeface="Times New Roman" pitchFamily="18" charset="0"/>
              </a:rPr>
              <a:t>Trabajo de campo</a:t>
            </a:r>
            <a:endParaRPr lang="es-AR" dirty="0"/>
          </a:p>
        </p:txBody>
      </p:sp>
      <p:sp>
        <p:nvSpPr>
          <p:cNvPr id="3" name="2 Marcador de contenido"/>
          <p:cNvSpPr>
            <a:spLocks noGrp="1"/>
          </p:cNvSpPr>
          <p:nvPr>
            <p:ph sz="quarter" idx="1"/>
          </p:nvPr>
        </p:nvSpPr>
        <p:spPr>
          <a:xfrm>
            <a:off x="251520" y="260648"/>
            <a:ext cx="8496944" cy="6597352"/>
          </a:xfrm>
        </p:spPr>
        <p:txBody>
          <a:bodyPr/>
          <a:lstStyle/>
          <a:p>
            <a:pPr>
              <a:buNone/>
            </a:pPr>
            <a:endParaRPr lang="es-AR" dirty="0"/>
          </a:p>
        </p:txBody>
      </p:sp>
      <p:sp>
        <p:nvSpPr>
          <p:cNvPr id="4" name="3 Elipse"/>
          <p:cNvSpPr/>
          <p:nvPr/>
        </p:nvSpPr>
        <p:spPr>
          <a:xfrm>
            <a:off x="323528" y="404664"/>
            <a:ext cx="1656184"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Ley de salud mental</a:t>
            </a:r>
            <a:endParaRPr lang="es-AR" dirty="0"/>
          </a:p>
        </p:txBody>
      </p:sp>
      <p:sp>
        <p:nvSpPr>
          <p:cNvPr id="6" name="5 Elipse"/>
          <p:cNvSpPr/>
          <p:nvPr/>
        </p:nvSpPr>
        <p:spPr>
          <a:xfrm>
            <a:off x="2627784" y="548680"/>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Diseños curriculares</a:t>
            </a:r>
            <a:endParaRPr lang="es-AR" dirty="0"/>
          </a:p>
        </p:txBody>
      </p:sp>
      <p:sp>
        <p:nvSpPr>
          <p:cNvPr id="7" name="6 Elipse"/>
          <p:cNvSpPr/>
          <p:nvPr/>
        </p:nvSpPr>
        <p:spPr>
          <a:xfrm>
            <a:off x="6156176" y="620688"/>
            <a:ext cx="223224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Entrevistas</a:t>
            </a:r>
            <a:endParaRPr lang="es-AR" dirty="0"/>
          </a:p>
        </p:txBody>
      </p:sp>
      <p:sp>
        <p:nvSpPr>
          <p:cNvPr id="9" name="8 Rectángulo"/>
          <p:cNvSpPr/>
          <p:nvPr/>
        </p:nvSpPr>
        <p:spPr>
          <a:xfrm>
            <a:off x="2771800" y="1700808"/>
            <a:ext cx="20882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Sujeto Pedagógico</a:t>
            </a:r>
            <a:endParaRPr lang="es-AR" dirty="0"/>
          </a:p>
        </p:txBody>
      </p:sp>
      <p:sp>
        <p:nvSpPr>
          <p:cNvPr id="12" name="11 Rectángulo"/>
          <p:cNvSpPr/>
          <p:nvPr/>
        </p:nvSpPr>
        <p:spPr>
          <a:xfrm>
            <a:off x="2843808" y="2420888"/>
            <a:ext cx="20882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Articulación</a:t>
            </a:r>
            <a:endParaRPr lang="es-AR" dirty="0"/>
          </a:p>
        </p:txBody>
      </p:sp>
      <p:sp>
        <p:nvSpPr>
          <p:cNvPr id="13" name="12 Rectángulo"/>
          <p:cNvSpPr/>
          <p:nvPr/>
        </p:nvSpPr>
        <p:spPr>
          <a:xfrm>
            <a:off x="6948264" y="1556792"/>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Perfil Profesional</a:t>
            </a:r>
            <a:endParaRPr lang="es-AR" dirty="0"/>
          </a:p>
        </p:txBody>
      </p:sp>
      <p:sp>
        <p:nvSpPr>
          <p:cNvPr id="14" name="13 Rectángulo"/>
          <p:cNvSpPr/>
          <p:nvPr/>
        </p:nvSpPr>
        <p:spPr>
          <a:xfrm>
            <a:off x="6948264" y="2348880"/>
            <a:ext cx="15121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Motivos de consulta</a:t>
            </a:r>
            <a:endParaRPr lang="es-AR" dirty="0"/>
          </a:p>
        </p:txBody>
      </p:sp>
      <p:sp>
        <p:nvSpPr>
          <p:cNvPr id="15" name="14 Rectángulo"/>
          <p:cNvSpPr/>
          <p:nvPr/>
        </p:nvSpPr>
        <p:spPr>
          <a:xfrm>
            <a:off x="6948264" y="2924944"/>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Factores Facilitadores</a:t>
            </a:r>
            <a:endParaRPr lang="es-AR" dirty="0"/>
          </a:p>
        </p:txBody>
      </p:sp>
      <p:sp>
        <p:nvSpPr>
          <p:cNvPr id="16" name="15 Rectángulo"/>
          <p:cNvSpPr/>
          <p:nvPr/>
        </p:nvSpPr>
        <p:spPr>
          <a:xfrm>
            <a:off x="7092280" y="3645024"/>
            <a:ext cx="144016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Factores Inhibidores</a:t>
            </a:r>
            <a:endParaRPr lang="es-AR" dirty="0"/>
          </a:p>
        </p:txBody>
      </p:sp>
      <p:sp>
        <p:nvSpPr>
          <p:cNvPr id="17" name="16 Elipse"/>
          <p:cNvSpPr/>
          <p:nvPr/>
        </p:nvSpPr>
        <p:spPr>
          <a:xfrm>
            <a:off x="683568" y="3284984"/>
            <a:ext cx="151216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Área de Salud  Mental</a:t>
            </a:r>
            <a:endParaRPr lang="es-AR" dirty="0"/>
          </a:p>
        </p:txBody>
      </p:sp>
      <p:sp>
        <p:nvSpPr>
          <p:cNvPr id="18" name="17 Elipse"/>
          <p:cNvSpPr/>
          <p:nvPr/>
        </p:nvSpPr>
        <p:spPr>
          <a:xfrm>
            <a:off x="4499992" y="3284984"/>
            <a:ext cx="201622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Sistema Educativo</a:t>
            </a:r>
            <a:endParaRPr lang="es-AR" dirty="0"/>
          </a:p>
        </p:txBody>
      </p:sp>
      <p:sp>
        <p:nvSpPr>
          <p:cNvPr id="19" name="18 Rectángulo"/>
          <p:cNvSpPr/>
          <p:nvPr/>
        </p:nvSpPr>
        <p:spPr>
          <a:xfrm>
            <a:off x="683568" y="5589240"/>
            <a:ext cx="208823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Concepción de Salud Mental</a:t>
            </a:r>
            <a:endParaRPr lang="es-AR" dirty="0"/>
          </a:p>
        </p:txBody>
      </p:sp>
      <p:sp>
        <p:nvSpPr>
          <p:cNvPr id="20" name="19 Rectángulo"/>
          <p:cNvSpPr/>
          <p:nvPr/>
        </p:nvSpPr>
        <p:spPr>
          <a:xfrm>
            <a:off x="3059832" y="5589240"/>
            <a:ext cx="237626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Prácticas</a:t>
            </a:r>
            <a:endParaRPr lang="es-AR" dirty="0"/>
          </a:p>
        </p:txBody>
      </p:sp>
      <p:sp>
        <p:nvSpPr>
          <p:cNvPr id="21" name="20 Rectángulo"/>
          <p:cNvSpPr/>
          <p:nvPr/>
        </p:nvSpPr>
        <p:spPr>
          <a:xfrm>
            <a:off x="5796136" y="5661248"/>
            <a:ext cx="2016224" cy="548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Dispositivos</a:t>
            </a:r>
            <a:endParaRPr lang="es-AR" dirty="0"/>
          </a:p>
        </p:txBody>
      </p:sp>
      <p:cxnSp>
        <p:nvCxnSpPr>
          <p:cNvPr id="27" name="26 Conector recto de flecha"/>
          <p:cNvCxnSpPr>
            <a:stCxn id="4" idx="4"/>
            <a:endCxn id="17" idx="0"/>
          </p:cNvCxnSpPr>
          <p:nvPr/>
        </p:nvCxnSpPr>
        <p:spPr>
          <a:xfrm>
            <a:off x="1151620" y="1412776"/>
            <a:ext cx="288032" cy="18722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stCxn id="17" idx="4"/>
            <a:endCxn id="19" idx="0"/>
          </p:cNvCxnSpPr>
          <p:nvPr/>
        </p:nvCxnSpPr>
        <p:spPr>
          <a:xfrm>
            <a:off x="1439652" y="4509120"/>
            <a:ext cx="288032" cy="10801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p:nvPr/>
        </p:nvCxnSpPr>
        <p:spPr>
          <a:xfrm>
            <a:off x="611560" y="1340768"/>
            <a:ext cx="72008" cy="4176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4" idx="5"/>
          </p:cNvCxnSpPr>
          <p:nvPr/>
        </p:nvCxnSpPr>
        <p:spPr>
          <a:xfrm>
            <a:off x="1737169" y="1265142"/>
            <a:ext cx="1538687" cy="432409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1403648" y="1412776"/>
            <a:ext cx="4392488" cy="42484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a:off x="1979712" y="980728"/>
            <a:ext cx="6480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7" idx="2"/>
          </p:cNvCxnSpPr>
          <p:nvPr/>
        </p:nvCxnSpPr>
        <p:spPr>
          <a:xfrm>
            <a:off x="4788024" y="1052736"/>
            <a:ext cx="136815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stCxn id="6" idx="3"/>
          </p:cNvCxnSpPr>
          <p:nvPr/>
        </p:nvCxnSpPr>
        <p:spPr>
          <a:xfrm flipH="1">
            <a:off x="2123728" y="1470620"/>
            <a:ext cx="820416" cy="41186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44 Conector recto de flecha"/>
          <p:cNvCxnSpPr/>
          <p:nvPr/>
        </p:nvCxnSpPr>
        <p:spPr>
          <a:xfrm>
            <a:off x="4716016" y="1268760"/>
            <a:ext cx="2548608" cy="44066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a:stCxn id="6" idx="2"/>
          </p:cNvCxnSpPr>
          <p:nvPr/>
        </p:nvCxnSpPr>
        <p:spPr>
          <a:xfrm>
            <a:off x="2627784" y="1088740"/>
            <a:ext cx="1656184" cy="442849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de flecha"/>
          <p:cNvCxnSpPr/>
          <p:nvPr/>
        </p:nvCxnSpPr>
        <p:spPr>
          <a:xfrm>
            <a:off x="6804249" y="1484784"/>
            <a:ext cx="144015" cy="4176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a:stCxn id="7" idx="3"/>
          </p:cNvCxnSpPr>
          <p:nvPr/>
        </p:nvCxnSpPr>
        <p:spPr>
          <a:xfrm flipH="1">
            <a:off x="2339753" y="1358240"/>
            <a:ext cx="4143328" cy="423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flipH="1">
            <a:off x="3491880" y="1412776"/>
            <a:ext cx="3024336" cy="4176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flipH="1">
            <a:off x="6012160" y="1412776"/>
            <a:ext cx="648072" cy="19442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p:nvPr/>
        </p:nvCxnSpPr>
        <p:spPr>
          <a:xfrm flipH="1">
            <a:off x="2123728" y="1196752"/>
            <a:ext cx="4104456" cy="30243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a:stCxn id="19" idx="3"/>
            <a:endCxn id="20" idx="1"/>
          </p:cNvCxnSpPr>
          <p:nvPr/>
        </p:nvCxnSpPr>
        <p:spPr>
          <a:xfrm>
            <a:off x="2771800" y="5913276"/>
            <a:ext cx="28803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a:stCxn id="20" idx="3"/>
            <a:endCxn id="21" idx="1"/>
          </p:cNvCxnSpPr>
          <p:nvPr/>
        </p:nvCxnSpPr>
        <p:spPr>
          <a:xfrm>
            <a:off x="5436096" y="5913276"/>
            <a:ext cx="360040" cy="223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a:stCxn id="21" idx="3"/>
          </p:cNvCxnSpPr>
          <p:nvPr/>
        </p:nvCxnSpPr>
        <p:spPr>
          <a:xfrm flipH="1" flipV="1">
            <a:off x="6372200" y="4077072"/>
            <a:ext cx="1440160" cy="18585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a:endCxn id="12" idx="1"/>
          </p:cNvCxnSpPr>
          <p:nvPr/>
        </p:nvCxnSpPr>
        <p:spPr>
          <a:xfrm>
            <a:off x="1907704" y="1196752"/>
            <a:ext cx="936104" cy="14761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endCxn id="12" idx="3"/>
          </p:cNvCxnSpPr>
          <p:nvPr/>
        </p:nvCxnSpPr>
        <p:spPr>
          <a:xfrm flipH="1">
            <a:off x="4932040" y="1268760"/>
            <a:ext cx="1368152" cy="14041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80 Conector recto"/>
          <p:cNvCxnSpPr/>
          <p:nvPr/>
        </p:nvCxnSpPr>
        <p:spPr>
          <a:xfrm>
            <a:off x="7884368" y="141277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a:off x="7884368" y="21328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86 Conector recto"/>
          <p:cNvCxnSpPr/>
          <p:nvPr/>
        </p:nvCxnSpPr>
        <p:spPr>
          <a:xfrm>
            <a:off x="7884368" y="27809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7884368" y="3501008"/>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91 Conector recto"/>
          <p:cNvCxnSpPr>
            <a:stCxn id="6" idx="4"/>
          </p:cNvCxnSpPr>
          <p:nvPr/>
        </p:nvCxnSpPr>
        <p:spPr>
          <a:xfrm>
            <a:off x="3707904" y="1628800"/>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98 Conector recto"/>
          <p:cNvCxnSpPr/>
          <p:nvPr/>
        </p:nvCxnSpPr>
        <p:spPr>
          <a:xfrm>
            <a:off x="3779912" y="234888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109 Conector recto"/>
          <p:cNvCxnSpPr/>
          <p:nvPr/>
        </p:nvCxnSpPr>
        <p:spPr>
          <a:xfrm>
            <a:off x="3707904" y="2204864"/>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134 Conector recto de flecha"/>
          <p:cNvCxnSpPr/>
          <p:nvPr/>
        </p:nvCxnSpPr>
        <p:spPr>
          <a:xfrm>
            <a:off x="4788024" y="1124744"/>
            <a:ext cx="1584176" cy="23762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Conclusiones</a:t>
            </a:r>
            <a:br>
              <a:rPr lang="es-AR" b="1" dirty="0" smtClean="0"/>
            </a:br>
            <a:endParaRPr lang="es-AR" b="1" dirty="0"/>
          </a:p>
        </p:txBody>
      </p:sp>
      <p:sp>
        <p:nvSpPr>
          <p:cNvPr id="3" name="2 Marcador de contenido"/>
          <p:cNvSpPr>
            <a:spLocks noGrp="1"/>
          </p:cNvSpPr>
          <p:nvPr>
            <p:ph sz="quarter" idx="1"/>
          </p:nvPr>
        </p:nvSpPr>
        <p:spPr>
          <a:xfrm>
            <a:off x="467544" y="1484784"/>
            <a:ext cx="7457256" cy="4989168"/>
          </a:xfrm>
        </p:spPr>
        <p:txBody>
          <a:bodyPr>
            <a:normAutofit/>
          </a:bodyPr>
          <a:lstStyle/>
          <a:p>
            <a:pPr algn="just"/>
            <a:r>
              <a:rPr lang="es-ES_tradnl" sz="1600" dirty="0" smtClean="0"/>
              <a:t>Observamos que tanto desde los diseños curriculares de educación como desde la Ley de Salud Mental, uno de los principales elementos que se destacan son los derechos humanos y sociales.</a:t>
            </a:r>
            <a:endParaRPr lang="es-AR" sz="1600" dirty="0" smtClean="0"/>
          </a:p>
          <a:p>
            <a:pPr algn="just"/>
            <a:r>
              <a:rPr lang="es-ES_tradnl" sz="1600" dirty="0" smtClean="0"/>
              <a:t>Director del Servicio de Salud Mental: Psicólogo(avance que coincide con lo que propone la Ley de Salud Mental, eliminando el rol jerárquico único del psiquiatra)</a:t>
            </a:r>
          </a:p>
          <a:p>
            <a:pPr algn="just"/>
            <a:r>
              <a:rPr lang="es-ES_tradnl" sz="1600" dirty="0" smtClean="0"/>
              <a:t>Desde el sector de salud mental se espera que desde la educación se capten y a partir de ahí se deriven los casos, es decir que se estaría llevando a cabo una prevención secundaria tratando de detectar posibles diagnósticos precoces para proporcionarles tratamientos o asistencia, parecería que de parte de los profesionales habría una expectativa reducida. Podría tener que ver con la formación insuficiente de los profesionales del área educativa y del área de salud mental, ya que priorizan la asistencia y tratamiento poniendo menos énfasis en la prevención primaria y terciaria.</a:t>
            </a:r>
          </a:p>
          <a:p>
            <a:pPr algn="just"/>
            <a:endParaRPr lang="es-ES_tradnl" sz="1600" dirty="0" smtClean="0"/>
          </a:p>
          <a:p>
            <a:endParaRPr lang="es-AR" sz="1600" dirty="0" smtClean="0"/>
          </a:p>
          <a:p>
            <a:endParaRPr lang="es-A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1720" y="2420888"/>
            <a:ext cx="6172200" cy="720080"/>
          </a:xfrm>
        </p:spPr>
        <p:txBody>
          <a:bodyPr/>
          <a:lstStyle/>
          <a:p>
            <a:pPr algn="ctr"/>
            <a:r>
              <a:rPr lang="es-AR" dirty="0" smtClean="0">
                <a:latin typeface="Century Gothic" pitchFamily="34" charset="0"/>
                <a:cs typeface="Times New Roman" pitchFamily="18" charset="0"/>
              </a:rPr>
              <a:t>problema</a:t>
            </a:r>
            <a:endParaRPr lang="es-AR" dirty="0">
              <a:latin typeface="Century Gothic" pitchFamily="34" charset="0"/>
              <a:cs typeface="Times New Roman" pitchFamily="18" charset="0"/>
            </a:endParaRPr>
          </a:p>
        </p:txBody>
      </p:sp>
      <p:sp>
        <p:nvSpPr>
          <p:cNvPr id="3" name="2 Subtítulo"/>
          <p:cNvSpPr>
            <a:spLocks noGrp="1"/>
          </p:cNvSpPr>
          <p:nvPr>
            <p:ph type="subTitle" idx="1"/>
          </p:nvPr>
        </p:nvSpPr>
        <p:spPr>
          <a:xfrm>
            <a:off x="2411760" y="4005064"/>
            <a:ext cx="6172200" cy="1371600"/>
          </a:xfrm>
        </p:spPr>
        <p:txBody>
          <a:bodyPr/>
          <a:lstStyle/>
          <a:p>
            <a:r>
              <a:rPr lang="es-AR" dirty="0" smtClean="0"/>
              <a:t>¿Cuáles son y qué características tienen los discursos y prácticas de atención en la intersección de los agentes del área de salud mental y de educación en la localidad de San Cayetano?</a:t>
            </a:r>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smtClean="0"/>
              <a:t>C</a:t>
            </a:r>
            <a:r>
              <a:rPr lang="es-AR" b="1" dirty="0" smtClean="0"/>
              <a:t>onclusiones</a:t>
            </a:r>
            <a:br>
              <a:rPr lang="es-AR" b="1" dirty="0" smtClean="0"/>
            </a:br>
            <a:endParaRPr lang="es-AR" dirty="0"/>
          </a:p>
        </p:txBody>
      </p:sp>
      <p:sp>
        <p:nvSpPr>
          <p:cNvPr id="3" name="2 Marcador de contenido"/>
          <p:cNvSpPr>
            <a:spLocks noGrp="1"/>
          </p:cNvSpPr>
          <p:nvPr>
            <p:ph sz="quarter" idx="1"/>
          </p:nvPr>
        </p:nvSpPr>
        <p:spPr>
          <a:xfrm>
            <a:off x="457200" y="1124744"/>
            <a:ext cx="7787208" cy="5349208"/>
          </a:xfrm>
        </p:spPr>
        <p:txBody>
          <a:bodyPr>
            <a:normAutofit/>
          </a:bodyPr>
          <a:lstStyle/>
          <a:p>
            <a:pPr algn="just"/>
            <a:r>
              <a:rPr lang="es-ES_tradnl" sz="1600" dirty="0" smtClean="0"/>
              <a:t>Muchas veces se da una atención deficitaria, ya que cuando se nombran diferentes características tales como trastornos de conducta, emocionales, de los vínculos, inherentes a lo humano, muchas veces se ubicarían a los individuos como anormales o desubjetivizados, quedando del lado de la patología y ubicándolos por fuera de los criterios de normalidad de su época. Es así que la primera opción sería la derivación al psiquiatra; al pediatra; al neurólogo o al psicólogo, en búsqueda de una causa univoca y determinista, generando clasificaciones como por ejemplo el trastorno por déficit de atención con o sin hiperactividad (TDA-H), estas darían sentido a todo lo que le ocurre a ese sujeto y su vida pasaría a ser leída desde esa única condición. (</a:t>
            </a:r>
            <a:r>
              <a:rPr lang="es-ES_tradnl" sz="1600" dirty="0" err="1" smtClean="0"/>
              <a:t>Untoiglich</a:t>
            </a:r>
            <a:r>
              <a:rPr lang="es-ES_tradnl" sz="1600" dirty="0" smtClean="0"/>
              <a:t>, 2014, p.29-30)</a:t>
            </a:r>
          </a:p>
          <a:p>
            <a:pPr algn="just"/>
            <a:r>
              <a:rPr lang="es-ES_tradnl" sz="1600" dirty="0" smtClean="0"/>
              <a:t> Esta manera de intervenir podría llevar a una medicamentalización de la vida de los sujetos, es decir que las prácticas siguen ligadas a la norma médica (diagnóstico, pronóstico y tratamiento), a un paradigma de un modelo más paternalista-asistencialista-</a:t>
            </a:r>
            <a:r>
              <a:rPr lang="es-ES_tradnl" sz="1600" dirty="0" err="1" smtClean="0"/>
              <a:t>biologicista</a:t>
            </a:r>
            <a:r>
              <a:rPr lang="es-ES_tradnl" sz="1600" dirty="0" smtClean="0"/>
              <a:t> con predominio de un discurso médico opuesto al paradigma comunitario, que propone el principio de autonomía de la voluntad en donde se refleja normativamente el derecho de autodeterminación personal. (p. 26-29).</a:t>
            </a:r>
            <a:endParaRPr lang="es-AR" sz="1600" dirty="0" smtClean="0"/>
          </a:p>
          <a:p>
            <a:pPr algn="just"/>
            <a:endParaRPr lang="es-AR" sz="1600" dirty="0" smtClean="0"/>
          </a:p>
          <a:p>
            <a:endParaRPr lang="es-AR"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06090"/>
          </a:xfrm>
        </p:spPr>
        <p:txBody>
          <a:bodyPr/>
          <a:lstStyle/>
          <a:p>
            <a:pPr algn="ctr"/>
            <a:r>
              <a:rPr lang="es-AR" b="1" dirty="0" smtClean="0"/>
              <a:t>C</a:t>
            </a:r>
            <a:r>
              <a:rPr lang="es-AR" b="1" dirty="0" smtClean="0"/>
              <a:t>onclusiones</a:t>
            </a:r>
            <a:endParaRPr lang="es-AR" dirty="0"/>
          </a:p>
        </p:txBody>
      </p:sp>
      <p:sp>
        <p:nvSpPr>
          <p:cNvPr id="3" name="2 Marcador de contenido"/>
          <p:cNvSpPr>
            <a:spLocks noGrp="1"/>
          </p:cNvSpPr>
          <p:nvPr>
            <p:ph sz="quarter" idx="1"/>
          </p:nvPr>
        </p:nvSpPr>
        <p:spPr>
          <a:xfrm>
            <a:off x="457200" y="980728"/>
            <a:ext cx="7859216" cy="5493224"/>
          </a:xfrm>
        </p:spPr>
        <p:txBody>
          <a:bodyPr>
            <a:normAutofit lnSpcReduction="10000"/>
          </a:bodyPr>
          <a:lstStyle/>
          <a:p>
            <a:pPr algn="just"/>
            <a:r>
              <a:rPr lang="es-ES_tradnl" sz="1600" dirty="0" smtClean="0"/>
              <a:t>El que enseña debe saber escuchar e interpretar las necesidades del otro y responder en consecuencia. Según lo expresado más arriba en cuanto a la medicalización de la vida cotidiana, es importante tener en cuenta que a nivel de la salud mental, esto de “interpretar las necesidades” podría ser la puerta de entrada para constituirlos en objeto de prácticas medicalizantes, quedando el sujeto apropiado por la norma médica.</a:t>
            </a:r>
            <a:endParaRPr lang="es-AR" sz="1600" dirty="0" smtClean="0"/>
          </a:p>
          <a:p>
            <a:pPr algn="just"/>
            <a:r>
              <a:rPr lang="es-ES_tradnl" sz="1600" dirty="0" smtClean="0"/>
              <a:t>En </a:t>
            </a:r>
            <a:r>
              <a:rPr lang="es-ES_tradnl" sz="1600" dirty="0" smtClean="0"/>
              <a:t>las entrevistas realizadas a los profesionales, la derivación estaría centrada en el sujeto, en busca de la confirmación de un diagnóstico. Pero no se mencionaron otras posibles </a:t>
            </a:r>
            <a:r>
              <a:rPr lang="es-ES_tradnl" sz="1600" dirty="0" smtClean="0"/>
              <a:t>causas, como </a:t>
            </a:r>
            <a:r>
              <a:rPr lang="es-ES_tradnl" sz="1600" dirty="0" smtClean="0"/>
              <a:t>problemas en la pedagogía utilizada, en la formación docente o en lo referido a políticas educativas. </a:t>
            </a:r>
          </a:p>
          <a:p>
            <a:pPr algn="just"/>
            <a:r>
              <a:rPr lang="es-ES_tradnl" sz="1600" dirty="0" smtClean="0"/>
              <a:t>En la ciudad de San Cayetano </a:t>
            </a:r>
            <a:r>
              <a:rPr lang="es-AR" sz="1600" dirty="0" smtClean="0"/>
              <a:t>se estaría dando una no correspondencia lineal entre discursos y prácticas, es decir que hay una correlación que no es total entre los mismos, con desincronías y problemas de comunicación a nivel de las prácticas. Parecería que hay una coherencia discursiva entre los profesionales entrevistados, en cuanto a que ven, a la salud mental que está atendida, porque cuenta con profesionales en el ámbito privado y con un Servicio de Salud Mental dentro del hospital.</a:t>
            </a:r>
          </a:p>
          <a:p>
            <a:pPr algn="just"/>
            <a:r>
              <a:rPr lang="es-AR" sz="1600" dirty="0" smtClean="0"/>
              <a:t>Se pudo observar en el análisis de los discursos de los profesionales de la salud mental y la educación que los roles no se encontrarían bien delimitados, ya que se dificulta identificar cual es la formación profesional de quien habla y en relación a donde termina su intervención.</a:t>
            </a:r>
          </a:p>
          <a:p>
            <a:endParaRPr lang="es-ES_tradnl" sz="1600" dirty="0" smtClean="0"/>
          </a:p>
          <a:p>
            <a:endParaRPr lang="es-ES_tradnl" sz="1600" dirty="0" smtClean="0"/>
          </a:p>
          <a:p>
            <a:pPr>
              <a:buNone/>
            </a:pPr>
            <a:endParaRPr lang="es-AR"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355160" cy="692696"/>
          </a:xfrm>
        </p:spPr>
        <p:txBody>
          <a:bodyPr>
            <a:noAutofit/>
          </a:bodyPr>
          <a:lstStyle/>
          <a:p>
            <a:pPr algn="ctr"/>
            <a:r>
              <a:rPr lang="es-AR" sz="3200" b="1" dirty="0" smtClean="0"/>
              <a:t>C</a:t>
            </a:r>
            <a:r>
              <a:rPr lang="es-AR" sz="3200" b="1" dirty="0" smtClean="0"/>
              <a:t>onclusiones</a:t>
            </a:r>
            <a:endParaRPr lang="es-AR" sz="3200" dirty="0"/>
          </a:p>
        </p:txBody>
      </p:sp>
      <p:sp>
        <p:nvSpPr>
          <p:cNvPr id="3" name="2 Marcador de contenido"/>
          <p:cNvSpPr>
            <a:spLocks noGrp="1"/>
          </p:cNvSpPr>
          <p:nvPr>
            <p:ph sz="quarter" idx="1"/>
          </p:nvPr>
        </p:nvSpPr>
        <p:spPr>
          <a:xfrm>
            <a:off x="0" y="764704"/>
            <a:ext cx="8604448" cy="6093296"/>
          </a:xfrm>
        </p:spPr>
        <p:txBody>
          <a:bodyPr>
            <a:normAutofit fontScale="70000" lnSpcReduction="20000"/>
          </a:bodyPr>
          <a:lstStyle/>
          <a:p>
            <a:pPr algn="just">
              <a:lnSpc>
                <a:spcPct val="120000"/>
              </a:lnSpc>
            </a:pPr>
            <a:r>
              <a:rPr lang="es-ES_tradnl" sz="2600" b="1" dirty="0" smtClean="0"/>
              <a:t>En cuanto a la primera hipótesis, “entendemos </a:t>
            </a:r>
            <a:r>
              <a:rPr lang="es-ES_tradnl" sz="2600" b="1" dirty="0" smtClean="0"/>
              <a:t>que los modos de interacción entre agentes del sistema de salud mental y del educativo (derivaciones, interconsultas, abordaje en equipo), se corresponderán más con los lineamientos del modelo biomédico de salud mental que del socio-comunitario</a:t>
            </a:r>
            <a:r>
              <a:rPr lang="es-ES_tradnl" sz="2600" b="1" dirty="0" smtClean="0"/>
              <a:t>”</a:t>
            </a:r>
            <a:r>
              <a:rPr lang="es-ES_tradnl" sz="2600" dirty="0" smtClean="0"/>
              <a:t>.</a:t>
            </a:r>
            <a:r>
              <a:rPr lang="es-ES_tradnl" sz="2600" dirty="0" smtClean="0"/>
              <a:t> </a:t>
            </a:r>
            <a:r>
              <a:rPr lang="es-ES_tradnl" sz="2600" dirty="0" smtClean="0"/>
              <a:t>L</a:t>
            </a:r>
            <a:r>
              <a:rPr lang="es-ES_tradnl" sz="2600" dirty="0" smtClean="0"/>
              <a:t>os </a:t>
            </a:r>
            <a:r>
              <a:rPr lang="es-ES_tradnl" sz="2600" dirty="0" smtClean="0"/>
              <a:t>análisis realizados nos permiten reconocer una tendencia hacia posiciones semejantes entre los modos de interacción de los agentes de los dos sectores. A partir de lo relatado por los distintos profesionales de ambas áreas, se pudo observar, que hay una tendencia a una posición mas de rasgos estructurales como el biologismo, el individualismo, el autoritarismo, la exclusión del conocimiento del paciente, la eficacia pragmática, la participación subordinada y pasiva del paciente, la identificación con la racionalidad científica y las tendencias inductivas al consumo médico</a:t>
            </a:r>
            <a:r>
              <a:rPr lang="es-AR" sz="2600" dirty="0" smtClean="0"/>
              <a:t>, como define Menéndez en el Modelo Médico Hegemónico</a:t>
            </a:r>
            <a:r>
              <a:rPr lang="es-ES_tradnl" sz="2600" dirty="0" smtClean="0"/>
              <a:t>; siendo el sujeto apropiado por lo médico;  así como también se ve consolidada la asistencia a la urgencia de la demanda, quedando la prevención primaria en un segundo plano. A su vez la dificultad que se encuentra para establecer vínculos y articulaciones a nivel clínico como la interconsulta y en cuanto al abordaje simultáneo, como actividades para observar algún caso o preventivas, entre el área de salud mental y el área de educación, así como entre éstas y otras instituciones locales. </a:t>
            </a:r>
            <a:endParaRPr lang="es-AR" sz="2600" dirty="0" smtClean="0"/>
          </a:p>
          <a:p>
            <a:pPr algn="just">
              <a:lnSpc>
                <a:spcPct val="120000"/>
              </a:lnSpc>
            </a:pPr>
            <a:endParaRPr lang="es-AR" sz="19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8640"/>
            <a:ext cx="6480720" cy="576064"/>
          </a:xfrm>
        </p:spPr>
        <p:txBody>
          <a:bodyPr/>
          <a:lstStyle/>
          <a:p>
            <a:pPr algn="ctr"/>
            <a:r>
              <a:rPr lang="es-AR" b="1" dirty="0" smtClean="0"/>
              <a:t>C</a:t>
            </a:r>
            <a:r>
              <a:rPr lang="es-AR" b="1" dirty="0" smtClean="0"/>
              <a:t>onclusiones</a:t>
            </a:r>
            <a:endParaRPr lang="es-AR" dirty="0"/>
          </a:p>
        </p:txBody>
      </p:sp>
      <p:sp>
        <p:nvSpPr>
          <p:cNvPr id="3" name="2 Marcador de contenido"/>
          <p:cNvSpPr>
            <a:spLocks noGrp="1"/>
          </p:cNvSpPr>
          <p:nvPr>
            <p:ph sz="quarter" idx="1"/>
          </p:nvPr>
        </p:nvSpPr>
        <p:spPr>
          <a:xfrm>
            <a:off x="179512" y="908720"/>
            <a:ext cx="8352928" cy="5565232"/>
          </a:xfrm>
        </p:spPr>
        <p:txBody>
          <a:bodyPr>
            <a:normAutofit fontScale="92500" lnSpcReduction="10000"/>
          </a:bodyPr>
          <a:lstStyle/>
          <a:p>
            <a:pPr algn="just"/>
            <a:r>
              <a:rPr lang="es-ES_tradnl" sz="1900" dirty="0" smtClean="0"/>
              <a:t>Entendemos </a:t>
            </a:r>
            <a:r>
              <a:rPr lang="es-ES_tradnl" sz="1900" dirty="0" smtClean="0"/>
              <a:t>que un abordaje desde la salud metal socio-comunitaria, podría hacer posible un conjunto de acciones orientadas a mejorar la salud mental de la comunidad y abordar sus  problemas de salud y sus determinantes de una manera integral.</a:t>
            </a:r>
            <a:endParaRPr lang="es-AR" sz="1900" dirty="0" smtClean="0"/>
          </a:p>
          <a:p>
            <a:pPr algn="just"/>
            <a:r>
              <a:rPr lang="es-ES_tradnl" sz="1900" dirty="0" smtClean="0"/>
              <a:t>Encontramos un predominio de demandas que tienen que ver con la época y el concepto de </a:t>
            </a:r>
            <a:r>
              <a:rPr lang="es-ES_tradnl" sz="1900" dirty="0" err="1" smtClean="0"/>
              <a:t>Zygmunt</a:t>
            </a:r>
            <a:r>
              <a:rPr lang="es-ES_tradnl" sz="1900" dirty="0" smtClean="0"/>
              <a:t> </a:t>
            </a:r>
            <a:r>
              <a:rPr lang="es-ES_tradnl" sz="1900" dirty="0" err="1" smtClean="0"/>
              <a:t>Bauman</a:t>
            </a:r>
            <a:r>
              <a:rPr lang="es-ES_tradnl" sz="1900" dirty="0" smtClean="0"/>
              <a:t>, de modernidad líquida, una época de incertidumbres, de crisis de valores e instituciones, de crisis de roles e identidades, de individualismo y de exclusión, de competencia, de consumo y consumación, tales como angustia, duelos, melancolías. En el caso de los adolescentes, hay un predominio de autolesiones, intentos de suicidio y suicidios consumados; también se dan trastornos de ansiedad, trastornos de la alimentación como la bulimia y la anorexia; los llamados déficit de atención con o sin hiperactividad (que para algunos autores tendrían que ver con una </a:t>
            </a:r>
            <a:r>
              <a:rPr lang="es-ES_tradnl" sz="1900" dirty="0" err="1" smtClean="0"/>
              <a:t>patologización</a:t>
            </a:r>
            <a:r>
              <a:rPr lang="es-ES_tradnl" sz="1900" dirty="0" smtClean="0"/>
              <a:t> </a:t>
            </a:r>
            <a:r>
              <a:rPr lang="es-ES_tradnl" sz="1900" dirty="0" smtClean="0"/>
              <a:t>de la vida cotidiana), conflictivas familiares; violencia familiar; problemas de aprendizaje; problemáticas vinculares y de limites; adicciones y problemas de conducta. Estas demandas se reparten principalmente entre la población infantil y la adolescente, con un alto porcentaje de demanda desde el sector educativo.</a:t>
            </a:r>
            <a:endParaRPr lang="es-AR" sz="1900" dirty="0" smtClean="0"/>
          </a:p>
          <a:p>
            <a:pPr algn="just"/>
            <a:endParaRPr lang="es-A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0"/>
            <a:ext cx="7128792" cy="620688"/>
          </a:xfrm>
        </p:spPr>
        <p:txBody>
          <a:bodyPr>
            <a:noAutofit/>
          </a:bodyPr>
          <a:lstStyle/>
          <a:p>
            <a:pPr algn="ctr"/>
            <a:r>
              <a:rPr lang="es-AR" sz="3200" b="1" dirty="0" smtClean="0"/>
              <a:t>Conclusiones</a:t>
            </a:r>
            <a:endParaRPr lang="es-AR" sz="3200" dirty="0"/>
          </a:p>
        </p:txBody>
      </p:sp>
      <p:sp>
        <p:nvSpPr>
          <p:cNvPr id="3" name="2 Marcador de contenido"/>
          <p:cNvSpPr>
            <a:spLocks noGrp="1"/>
          </p:cNvSpPr>
          <p:nvPr>
            <p:ph sz="quarter" idx="1"/>
          </p:nvPr>
        </p:nvSpPr>
        <p:spPr>
          <a:xfrm>
            <a:off x="0" y="737320"/>
            <a:ext cx="8532440" cy="6120680"/>
          </a:xfrm>
        </p:spPr>
        <p:txBody>
          <a:bodyPr>
            <a:noAutofit/>
          </a:bodyPr>
          <a:lstStyle/>
          <a:p>
            <a:pPr algn="just"/>
            <a:r>
              <a:rPr lang="es-ES_tradnl" sz="1800" b="1" dirty="0" smtClean="0"/>
              <a:t>En </a:t>
            </a:r>
            <a:r>
              <a:rPr lang="es-ES_tradnl" sz="1800" b="1" dirty="0" smtClean="0"/>
              <a:t>cuanto a la segunda hipótesis, “esto sería esperable fundamentalmente por la incidencia del alto grado de burocratización del sector educativo, desde donde habitualmente se tiende a generar demanda de atención</a:t>
            </a:r>
            <a:r>
              <a:rPr lang="es-ES_tradnl" sz="1800" b="1" dirty="0" smtClean="0"/>
              <a:t>”</a:t>
            </a:r>
            <a:r>
              <a:rPr lang="es-ES_tradnl" sz="1800" dirty="0" smtClean="0"/>
              <a:t>.</a:t>
            </a:r>
            <a:r>
              <a:rPr lang="es-ES_tradnl" sz="1800" dirty="0" smtClean="0"/>
              <a:t> </a:t>
            </a:r>
            <a:r>
              <a:rPr lang="es-ES_tradnl" sz="1800" dirty="0" smtClean="0"/>
              <a:t>A</a:t>
            </a:r>
            <a:r>
              <a:rPr lang="es-ES_tradnl" sz="1800" dirty="0" smtClean="0"/>
              <a:t> </a:t>
            </a:r>
            <a:r>
              <a:rPr lang="es-ES_tradnl" sz="1800" dirty="0" smtClean="0"/>
              <a:t>partir de los datos analizados se reconoce esta vinculación, entre las interacciones de los dos sectores que tendrían que ver con lineamientos más desde el paradigma biomédico y la incidencia de lo burocrático del sector educativo. Consideramos que el modelo biomédico al igual que la medicalización comparte características con las del concepto de burocracia, en donde en líneas generales se establece lo que esta dictado y consensuado por leyes razonables, clasificatorias, impersonales y directivas, donde se necesitan ciertos requisitos para poder proceder. En las entrevistas, los profesionales del sistema educativo plantearon la necesidad muchas veces de cumplir con distintos requisitos burocráticos por sobre la prioridad del bienestar del alumno; lo importante seria la forma y no el contenido, tanto en los procedimientos, las inspecciones, los legajos. Estos tres conceptos, modelo biomédico, medicalización y burocracia, estarían en estrecha relación y terminarían siendo reguladores de las prácticas. Los requisitos burocráticos o pasos a seguir serian los protocolos de intervención, los programas educativos, el diagnóstico, tratamiento y pronóstico como por ejemplo para completar los legajos de los alumnos.</a:t>
            </a:r>
            <a:endParaRPr lang="es-AR"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6984776" cy="864096"/>
          </a:xfrm>
        </p:spPr>
        <p:txBody>
          <a:bodyPr/>
          <a:lstStyle/>
          <a:p>
            <a:pPr algn="ctr"/>
            <a:r>
              <a:rPr lang="es-AR" b="1" dirty="0" smtClean="0"/>
              <a:t>C</a:t>
            </a:r>
            <a:r>
              <a:rPr lang="es-AR" b="1" dirty="0" smtClean="0"/>
              <a:t>onclusiones</a:t>
            </a:r>
            <a:endParaRPr lang="es-AR" dirty="0"/>
          </a:p>
        </p:txBody>
      </p:sp>
      <p:sp>
        <p:nvSpPr>
          <p:cNvPr id="3" name="2 Marcador de contenido"/>
          <p:cNvSpPr>
            <a:spLocks noGrp="1"/>
          </p:cNvSpPr>
          <p:nvPr>
            <p:ph sz="quarter" idx="1"/>
          </p:nvPr>
        </p:nvSpPr>
        <p:spPr>
          <a:xfrm>
            <a:off x="467544" y="1052736"/>
            <a:ext cx="7776864" cy="5421216"/>
          </a:xfrm>
        </p:spPr>
        <p:txBody>
          <a:bodyPr>
            <a:normAutofit/>
          </a:bodyPr>
          <a:lstStyle/>
          <a:p>
            <a:pPr algn="just"/>
            <a:r>
              <a:rPr lang="es-ES_tradnl" sz="1800" dirty="0" smtClean="0"/>
              <a:t>Las cuestiones burocráticas y los requisitos que deben cumplir los docentes, Equipo de Orientación Escolar, directivos e inspectores escolares y las disquisiciones acerca de cómo llevaran adelante su tarea, ocasionarían que en el deber de cumplir con lo que se pide, se pierdan muchas veces la posibilidad de trabajar de una manera mancomunada con otras instituciones sociales de la localidad, con acciones estratégicas para contribuir al bienestar de los alumnos.</a:t>
            </a:r>
            <a:endParaRPr lang="es-AR" sz="1800" dirty="0" smtClean="0"/>
          </a:p>
          <a:p>
            <a:pPr algn="just"/>
            <a:r>
              <a:rPr lang="es-ES_tradnl" sz="1800" dirty="0" smtClean="0"/>
              <a:t>Para finalizar, queríamos mencionar que a través del presente Trabajo de Investigación y a partir de los instrumentos utilizados, hemos podido cumplir con los objetivos trazados, a partir de la evidencia empírica producida y de los resultados obtenidos de la misma, las cuales fueron en dirección a las hipótesis formuladas en el anteproyecto. </a:t>
            </a:r>
            <a:endParaRPr lang="es-AR"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pic>
        <p:nvPicPr>
          <p:cNvPr id="4" name="3 Marcador de contenido" descr="CB679-80X80-ESINT-TELA-Un-gran-abrazo.jpg"/>
          <p:cNvPicPr>
            <a:picLocks noGrp="1" noChangeAspect="1"/>
          </p:cNvPicPr>
          <p:nvPr>
            <p:ph sz="quarter" idx="1"/>
          </p:nvPr>
        </p:nvPicPr>
        <p:blipFill>
          <a:blip r:embed="rId2" cstate="print"/>
          <a:stretch>
            <a:fillRect/>
          </a:stretch>
        </p:blipFill>
        <p:spPr>
          <a:xfrm>
            <a:off x="251519" y="35605"/>
            <a:ext cx="8550759" cy="6633755"/>
          </a:xfrm>
          <a:solidFill>
            <a:schemeClr val="tx1"/>
          </a:solidFill>
        </p:spPr>
      </p:pic>
      <p:sp>
        <p:nvSpPr>
          <p:cNvPr id="5" name="4 CuadroTexto"/>
          <p:cNvSpPr txBox="1"/>
          <p:nvPr/>
        </p:nvSpPr>
        <p:spPr>
          <a:xfrm>
            <a:off x="2627784" y="5877272"/>
            <a:ext cx="4392488"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AR" sz="2800" dirty="0" smtClean="0"/>
              <a:t>Muchas gracias</a:t>
            </a:r>
            <a:r>
              <a:rPr lang="es-AR" dirty="0" smtClean="0"/>
              <a:t>!!!</a:t>
            </a:r>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1556792"/>
            <a:ext cx="6172200" cy="1894362"/>
          </a:xfrm>
        </p:spPr>
        <p:txBody>
          <a:bodyPr>
            <a:normAutofit fontScale="90000"/>
          </a:bodyPr>
          <a:lstStyle/>
          <a:p>
            <a:pPr algn="ctr"/>
            <a:r>
              <a:rPr lang="es-AR" dirty="0" smtClean="0">
                <a:cs typeface="Times New Roman" pitchFamily="18" charset="0"/>
              </a:rPr>
              <a:t/>
            </a:r>
            <a:br>
              <a:rPr lang="es-AR" dirty="0" smtClean="0">
                <a:cs typeface="Times New Roman" pitchFamily="18" charset="0"/>
              </a:rPr>
            </a:br>
            <a:r>
              <a:rPr lang="es-AR" dirty="0" smtClean="0">
                <a:cs typeface="Times New Roman" pitchFamily="18" charset="0"/>
              </a:rPr>
              <a:t/>
            </a:r>
            <a:br>
              <a:rPr lang="es-AR" dirty="0" smtClean="0">
                <a:cs typeface="Times New Roman" pitchFamily="18" charset="0"/>
              </a:rPr>
            </a:br>
            <a:r>
              <a:rPr lang="es-AR" sz="3600" dirty="0" smtClean="0">
                <a:cs typeface="Times New Roman" pitchFamily="18" charset="0"/>
              </a:rPr>
              <a:t>hipótesis</a:t>
            </a:r>
            <a:br>
              <a:rPr lang="es-AR" sz="3600" dirty="0" smtClean="0">
                <a:cs typeface="Times New Roman" pitchFamily="18" charset="0"/>
              </a:rPr>
            </a:br>
            <a:endParaRPr lang="es-AR" sz="3600" dirty="0">
              <a:cs typeface="Times New Roman" pitchFamily="18" charset="0"/>
            </a:endParaRPr>
          </a:p>
        </p:txBody>
      </p:sp>
      <p:sp>
        <p:nvSpPr>
          <p:cNvPr id="3" name="2 Subtítulo"/>
          <p:cNvSpPr>
            <a:spLocks noGrp="1"/>
          </p:cNvSpPr>
          <p:nvPr>
            <p:ph type="subTitle" idx="1"/>
          </p:nvPr>
        </p:nvSpPr>
        <p:spPr>
          <a:xfrm>
            <a:off x="2123728" y="3356992"/>
            <a:ext cx="6334472" cy="3168352"/>
          </a:xfrm>
        </p:spPr>
        <p:txBody>
          <a:bodyPr>
            <a:normAutofit fontScale="85000" lnSpcReduction="20000"/>
          </a:bodyPr>
          <a:lstStyle/>
          <a:p>
            <a:pPr>
              <a:lnSpc>
                <a:spcPct val="120000"/>
              </a:lnSpc>
            </a:pPr>
            <a:r>
              <a:rPr lang="es-AR" sz="2100" dirty="0" smtClean="0"/>
              <a:t>1.-</a:t>
            </a:r>
            <a:r>
              <a:rPr lang="es-ES_tradnl" sz="2100" dirty="0" smtClean="0"/>
              <a:t>Entendemos que los modos de interacción entre agentes del sistema de salud mental y del educativo (derivaciones, interconsultas, abordaje en equipo), se corresponderán más con los lineamientos del modelo biomédico de salud mental que del socio-comunitario.</a:t>
            </a:r>
            <a:endParaRPr lang="es-AR" sz="2100" dirty="0" smtClean="0"/>
          </a:p>
          <a:p>
            <a:pPr>
              <a:lnSpc>
                <a:spcPct val="120000"/>
              </a:lnSpc>
            </a:pPr>
            <a:r>
              <a:rPr lang="es-ES_tradnl" sz="2100" dirty="0" smtClean="0"/>
              <a:t>2.- Esto sería esperable fundamentalmente por la incidencia del alto grado de burocratización del sector educativo, desde donde habitualmente se tiende a generar demanda de atención.</a:t>
            </a:r>
            <a:endParaRPr lang="es-AR" sz="2100" dirty="0" smtClean="0"/>
          </a:p>
          <a:p>
            <a:pPr>
              <a:lnSpc>
                <a:spcPct val="120000"/>
              </a:lnSpc>
            </a:pPr>
            <a:r>
              <a:rPr lang="es-ES_tradnl" sz="2100" dirty="0" smtClean="0"/>
              <a:t> </a:t>
            </a:r>
            <a:endParaRPr lang="es-AR" sz="2100" dirty="0" smtClean="0"/>
          </a:p>
          <a:p>
            <a:pPr>
              <a:lnSpc>
                <a:spcPct val="120000"/>
              </a:lnSpc>
            </a:pPr>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1052736"/>
            <a:ext cx="5976664" cy="1246290"/>
          </a:xfrm>
        </p:spPr>
        <p:txBody>
          <a:bodyPr/>
          <a:lstStyle/>
          <a:p>
            <a:pPr algn="ctr"/>
            <a:r>
              <a:rPr lang="es-AR" dirty="0" smtClean="0">
                <a:cs typeface="Times New Roman" pitchFamily="18" charset="0"/>
              </a:rPr>
              <a:t>objetivos</a:t>
            </a:r>
            <a:endParaRPr lang="es-AR" dirty="0">
              <a:cs typeface="Times New Roman" pitchFamily="18" charset="0"/>
            </a:endParaRPr>
          </a:p>
        </p:txBody>
      </p:sp>
      <p:sp>
        <p:nvSpPr>
          <p:cNvPr id="3" name="2 Subtítulo"/>
          <p:cNvSpPr>
            <a:spLocks noGrp="1"/>
          </p:cNvSpPr>
          <p:nvPr>
            <p:ph type="subTitle" idx="1"/>
          </p:nvPr>
        </p:nvSpPr>
        <p:spPr>
          <a:xfrm>
            <a:off x="2195736" y="2348880"/>
            <a:ext cx="6552728" cy="4320480"/>
          </a:xfrm>
        </p:spPr>
        <p:txBody>
          <a:bodyPr>
            <a:normAutofit fontScale="25000" lnSpcReduction="20000"/>
          </a:bodyPr>
          <a:lstStyle/>
          <a:p>
            <a:r>
              <a:rPr lang="es-ES_tradnl" sz="3400" dirty="0" smtClean="0"/>
              <a:t> </a:t>
            </a:r>
          </a:p>
          <a:p>
            <a:endParaRPr lang="es-ES_tradnl" sz="3400" dirty="0" smtClean="0"/>
          </a:p>
          <a:p>
            <a:r>
              <a:rPr lang="es-ES_tradnl" sz="7200" dirty="0" smtClean="0"/>
              <a:t>Objetivo general:</a:t>
            </a:r>
            <a:endParaRPr lang="es-AR" sz="7200" dirty="0" smtClean="0"/>
          </a:p>
          <a:p>
            <a:r>
              <a:rPr lang="es-ES_tradnl" sz="7200" dirty="0" smtClean="0"/>
              <a:t>Explorar el grado de correspondencia de las prácticas de atención a la salud mental y los discursos que las atraviesan, en la intersección del sector educativo y de la salud mental de la localidad de San Cayetano.</a:t>
            </a:r>
            <a:endParaRPr lang="es-AR" sz="7200" dirty="0" smtClean="0"/>
          </a:p>
          <a:p>
            <a:r>
              <a:rPr lang="es-ES_tradnl" sz="7200" dirty="0" smtClean="0"/>
              <a:t> </a:t>
            </a:r>
            <a:endParaRPr lang="es-AR" sz="7200" dirty="0" smtClean="0"/>
          </a:p>
          <a:p>
            <a:r>
              <a:rPr lang="es-ES_tradnl" sz="7200" dirty="0" smtClean="0"/>
              <a:t>Objetivos particulares:</a:t>
            </a:r>
            <a:endParaRPr lang="es-AR" sz="7200" dirty="0" smtClean="0"/>
          </a:p>
          <a:p>
            <a:r>
              <a:rPr lang="es-ES_tradnl" sz="7200" dirty="0" smtClean="0"/>
              <a:t>1.- Analizar los  discursos emergentes en los diseños curriculares de educación inicial, primaria, especial y secundaria, y de la ley nacional de salud mental.</a:t>
            </a:r>
            <a:endParaRPr lang="es-AR" sz="7200" dirty="0" smtClean="0"/>
          </a:p>
          <a:p>
            <a:r>
              <a:rPr lang="es-ES_tradnl" sz="7200" dirty="0" smtClean="0"/>
              <a:t>2.- Analizar las prácticas de atención del sistema educativo y de la salud mental que se llevan primordialmente a cabo en la localidad de San Cayetano.</a:t>
            </a:r>
            <a:endParaRPr lang="es-AR" sz="7200" dirty="0" smtClean="0"/>
          </a:p>
          <a:p>
            <a:r>
              <a:rPr lang="es-ES_tradnl" sz="7200" dirty="0" smtClean="0"/>
              <a:t>3.- Analizar los grados de correspondencia entre discursos y prácticas de atención de salud mental.</a:t>
            </a:r>
            <a:endParaRPr lang="es-AR" sz="7200" dirty="0" smtClean="0"/>
          </a:p>
          <a:p>
            <a:r>
              <a:rPr lang="es-ES_tradnl" sz="7200" dirty="0" smtClean="0"/>
              <a:t> </a:t>
            </a:r>
            <a:endParaRPr lang="es-AR" sz="7200" dirty="0" smtClean="0"/>
          </a:p>
          <a:p>
            <a:endParaRPr lang="es-AR" sz="1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0"/>
            <a:ext cx="6172200" cy="1894362"/>
          </a:xfrm>
        </p:spPr>
        <p:txBody>
          <a:bodyPr/>
          <a:lstStyle/>
          <a:p>
            <a:pPr algn="ctr"/>
            <a:r>
              <a:rPr lang="es-AR" dirty="0" smtClean="0">
                <a:cs typeface="Times New Roman" pitchFamily="18" charset="0"/>
              </a:rPr>
              <a:t>Trabajo de campo</a:t>
            </a:r>
            <a:endParaRPr lang="es-AR" dirty="0">
              <a:cs typeface="Times New Roman" pitchFamily="18" charset="0"/>
            </a:endParaRPr>
          </a:p>
        </p:txBody>
      </p:sp>
      <p:sp>
        <p:nvSpPr>
          <p:cNvPr id="3" name="2 Subtítulo"/>
          <p:cNvSpPr>
            <a:spLocks noGrp="1"/>
          </p:cNvSpPr>
          <p:nvPr>
            <p:ph type="subTitle" idx="1"/>
          </p:nvPr>
        </p:nvSpPr>
        <p:spPr>
          <a:xfrm>
            <a:off x="2339752" y="2996952"/>
            <a:ext cx="6172200" cy="2451720"/>
          </a:xfrm>
        </p:spPr>
        <p:txBody>
          <a:bodyPr>
            <a:normAutofit/>
          </a:bodyPr>
          <a:lstStyle/>
          <a:p>
            <a:pPr algn="ctr"/>
            <a:r>
              <a:rPr lang="es-AR" sz="2400" dirty="0" smtClean="0"/>
              <a:t>Relevamientos</a:t>
            </a:r>
          </a:p>
          <a:p>
            <a:pPr algn="ctr"/>
            <a:endParaRPr lang="es-AR" dirty="0" smtClean="0"/>
          </a:p>
          <a:p>
            <a:pPr algn="ctr"/>
            <a:endParaRPr lang="es-AR" dirty="0" smtClean="0"/>
          </a:p>
          <a:p>
            <a:r>
              <a:rPr lang="es-AR" dirty="0" smtClean="0"/>
              <a:t>Documental                                               Entrevistas</a:t>
            </a:r>
          </a:p>
          <a:p>
            <a:pPr>
              <a:buFont typeface="Wingdings" pitchFamily="2" charset="2"/>
              <a:buChar char="ü"/>
            </a:pPr>
            <a:r>
              <a:rPr lang="es-AR" dirty="0" smtClean="0"/>
              <a:t> Diseños curriculares</a:t>
            </a:r>
          </a:p>
          <a:p>
            <a:pPr>
              <a:buFont typeface="Wingdings" pitchFamily="2" charset="2"/>
              <a:buChar char="ü"/>
            </a:pPr>
            <a:r>
              <a:rPr lang="es-AR" dirty="0" smtClean="0"/>
              <a:t> Ley de Salud Mental</a:t>
            </a:r>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cs typeface="Times New Roman" pitchFamily="18" charset="0"/>
              </a:rPr>
              <a:t>Trabajo de campo</a:t>
            </a:r>
            <a:br>
              <a:rPr lang="es-AR" b="1" dirty="0" smtClean="0">
                <a:cs typeface="Times New Roman" pitchFamily="18" charset="0"/>
              </a:rPr>
            </a:br>
            <a:r>
              <a:rPr lang="es-AR" sz="2700" b="1" dirty="0" smtClean="0">
                <a:cs typeface="Times New Roman" pitchFamily="18" charset="0"/>
              </a:rPr>
              <a:t>relevamiento documental</a:t>
            </a:r>
            <a:br>
              <a:rPr lang="es-AR" sz="2700" b="1" dirty="0" smtClean="0">
                <a:cs typeface="Times New Roman" pitchFamily="18" charset="0"/>
              </a:rPr>
            </a:br>
            <a:r>
              <a:rPr lang="es-AR" sz="2700" b="1" dirty="0" smtClean="0">
                <a:cs typeface="Times New Roman" pitchFamily="18" charset="0"/>
              </a:rPr>
              <a:t>Categorías</a:t>
            </a:r>
            <a:endParaRPr lang="es-AR" sz="2700" b="1" dirty="0">
              <a:cs typeface="Times New Roman" pitchFamily="18" charset="0"/>
            </a:endParaRPr>
          </a:p>
        </p:txBody>
      </p:sp>
      <p:sp>
        <p:nvSpPr>
          <p:cNvPr id="3" name="2 Marcador de contenido"/>
          <p:cNvSpPr>
            <a:spLocks noGrp="1"/>
          </p:cNvSpPr>
          <p:nvPr>
            <p:ph sz="quarter" idx="1"/>
          </p:nvPr>
        </p:nvSpPr>
        <p:spPr/>
        <p:txBody>
          <a:bodyPr/>
          <a:lstStyle/>
          <a:p>
            <a:r>
              <a:rPr lang="es-AR" dirty="0" smtClean="0"/>
              <a:t>Diseños curriculares</a:t>
            </a:r>
          </a:p>
          <a:p>
            <a:pPr>
              <a:buNone/>
            </a:pPr>
            <a:endParaRPr lang="es-AR" dirty="0" smtClean="0"/>
          </a:p>
          <a:p>
            <a:pPr>
              <a:buFont typeface="Wingdings" pitchFamily="2" charset="2"/>
              <a:buChar char="ü"/>
            </a:pPr>
            <a:r>
              <a:rPr lang="es-AR" dirty="0" smtClean="0"/>
              <a:t>Sujeto pedagógico</a:t>
            </a:r>
          </a:p>
          <a:p>
            <a:pPr>
              <a:buFont typeface="Wingdings" pitchFamily="2" charset="2"/>
              <a:buChar char="ü"/>
            </a:pPr>
            <a:r>
              <a:rPr lang="es-AR" dirty="0" smtClean="0"/>
              <a:t>Dispositivos</a:t>
            </a:r>
          </a:p>
          <a:p>
            <a:pPr>
              <a:buFont typeface="Wingdings" pitchFamily="2" charset="2"/>
              <a:buChar char="ü"/>
            </a:pPr>
            <a:r>
              <a:rPr lang="es-AR" dirty="0" smtClean="0"/>
              <a:t>Prácticas</a:t>
            </a:r>
          </a:p>
          <a:p>
            <a:pPr>
              <a:buFont typeface="Wingdings" pitchFamily="2" charset="2"/>
              <a:buChar char="ü"/>
            </a:pPr>
            <a:r>
              <a:rPr lang="es-AR" dirty="0" smtClean="0"/>
              <a:t>Articulación</a:t>
            </a:r>
            <a:endParaRPr lang="es-AR" dirty="0"/>
          </a:p>
        </p:txBody>
      </p:sp>
      <p:sp>
        <p:nvSpPr>
          <p:cNvPr id="4" name="3 Marcador de contenido"/>
          <p:cNvSpPr>
            <a:spLocks noGrp="1"/>
          </p:cNvSpPr>
          <p:nvPr>
            <p:ph sz="quarter" idx="2"/>
          </p:nvPr>
        </p:nvSpPr>
        <p:spPr/>
        <p:txBody>
          <a:bodyPr/>
          <a:lstStyle/>
          <a:p>
            <a:r>
              <a:rPr lang="es-AR" dirty="0" smtClean="0"/>
              <a:t>Ley de Salud Mental</a:t>
            </a:r>
          </a:p>
          <a:p>
            <a:pPr>
              <a:buNone/>
            </a:pPr>
            <a:endParaRPr lang="es-AR" dirty="0" smtClean="0"/>
          </a:p>
          <a:p>
            <a:pPr>
              <a:buFont typeface="Wingdings" pitchFamily="2" charset="2"/>
              <a:buChar char="ü"/>
            </a:pPr>
            <a:r>
              <a:rPr lang="es-AR" dirty="0" smtClean="0"/>
              <a:t>Concepción de salud mental</a:t>
            </a:r>
          </a:p>
          <a:p>
            <a:pPr>
              <a:buFont typeface="Wingdings" pitchFamily="2" charset="2"/>
              <a:buChar char="ü"/>
            </a:pPr>
            <a:r>
              <a:rPr lang="es-AR" dirty="0" smtClean="0"/>
              <a:t>Dispositivos</a:t>
            </a:r>
          </a:p>
          <a:p>
            <a:pPr>
              <a:buFont typeface="Wingdings" pitchFamily="2" charset="2"/>
              <a:buChar char="ü"/>
            </a:pPr>
            <a:r>
              <a:rPr lang="es-AR" dirty="0" smtClean="0"/>
              <a:t>Prácticas</a:t>
            </a:r>
          </a:p>
          <a:p>
            <a:pPr>
              <a:buFont typeface="Wingdings" pitchFamily="2" charset="2"/>
              <a:buChar char="ü"/>
            </a:pPr>
            <a:r>
              <a:rPr lang="es-AR" dirty="0" smtClean="0"/>
              <a:t>Articulación</a:t>
            </a:r>
          </a:p>
          <a:p>
            <a:pPr>
              <a:buNone/>
            </a:pPr>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7313240" cy="1084982"/>
          </a:xfrm>
        </p:spPr>
        <p:txBody>
          <a:bodyPr>
            <a:normAutofit fontScale="90000"/>
          </a:bodyPr>
          <a:lstStyle/>
          <a:p>
            <a:pPr algn="ctr"/>
            <a:r>
              <a:rPr lang="es-AR" b="1" dirty="0" smtClean="0">
                <a:cs typeface="Times New Roman" pitchFamily="18" charset="0"/>
              </a:rPr>
              <a:t>Trabajo de campo</a:t>
            </a:r>
            <a:br>
              <a:rPr lang="es-AR" b="1" dirty="0" smtClean="0">
                <a:cs typeface="Times New Roman" pitchFamily="18" charset="0"/>
              </a:rPr>
            </a:br>
            <a:r>
              <a:rPr lang="es-AR" sz="2700" b="1" dirty="0" smtClean="0">
                <a:cs typeface="Times New Roman" pitchFamily="18" charset="0"/>
              </a:rPr>
              <a:t>relevamiento documental</a:t>
            </a:r>
            <a:br>
              <a:rPr lang="es-AR" sz="2700" b="1" dirty="0" smtClean="0">
                <a:cs typeface="Times New Roman" pitchFamily="18" charset="0"/>
              </a:rPr>
            </a:br>
            <a:r>
              <a:rPr lang="es-AR" sz="2700" b="1" dirty="0" smtClean="0">
                <a:cs typeface="Times New Roman" pitchFamily="18" charset="0"/>
              </a:rPr>
              <a:t>Conclusiones</a:t>
            </a:r>
            <a:endParaRPr lang="es-AR" sz="2700" dirty="0">
              <a:cs typeface="Times New Roman" pitchFamily="18" charset="0"/>
            </a:endParaRPr>
          </a:p>
        </p:txBody>
      </p:sp>
      <p:sp>
        <p:nvSpPr>
          <p:cNvPr id="3" name="2 Marcador de contenido"/>
          <p:cNvSpPr>
            <a:spLocks noGrp="1"/>
          </p:cNvSpPr>
          <p:nvPr>
            <p:ph sz="quarter" idx="1"/>
          </p:nvPr>
        </p:nvSpPr>
        <p:spPr>
          <a:xfrm>
            <a:off x="251520" y="1628800"/>
            <a:ext cx="8424936" cy="4845152"/>
          </a:xfrm>
        </p:spPr>
        <p:txBody>
          <a:bodyPr/>
          <a:lstStyle/>
          <a:p>
            <a:r>
              <a:rPr lang="es-AR" dirty="0" smtClean="0"/>
              <a:t>Diseños curriculares</a:t>
            </a:r>
          </a:p>
          <a:p>
            <a:pPr>
              <a:buNone/>
            </a:pPr>
            <a:endParaRPr lang="es-AR" dirty="0" smtClean="0"/>
          </a:p>
          <a:p>
            <a:pPr algn="just">
              <a:buNone/>
            </a:pPr>
            <a:r>
              <a:rPr lang="es-ES_tradnl" dirty="0" smtClean="0"/>
              <a:t>   De lo analizado, entendemos que los conocimientos de los alumnos tendrán que ver fundamentalmente, en un comienzo con trabajar cuestiones subjetivas; más adelante con que empiecen a conocer sus derechos como abstracción sustantiva; y luego una vez más grandes, lo harán desde una dimensión más pragmática, es decir se apropiaran y comenzaran a ejercer sus derechos, como ciudadanos.</a:t>
            </a:r>
            <a:endParaRPr lang="es-AR" dirty="0" smtClean="0"/>
          </a:p>
          <a:p>
            <a:pPr>
              <a:buNone/>
            </a:pPr>
            <a:endParaRPr lang="es-AR" dirty="0" smtClean="0"/>
          </a:p>
          <a:p>
            <a:endParaRPr lang="es-AR" dirty="0" smtClean="0"/>
          </a:p>
          <a:p>
            <a:endParaRPr lang="es-AR" dirty="0" smtClean="0"/>
          </a:p>
          <a:p>
            <a:pPr>
              <a:buNone/>
            </a:pPr>
            <a:endParaRPr lang="es-AR" dirty="0" smtClean="0"/>
          </a:p>
          <a:p>
            <a:pPr>
              <a:buNone/>
            </a:pPr>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cs typeface="Times New Roman" pitchFamily="18" charset="0"/>
              </a:rPr>
              <a:t>Trabajo de campo</a:t>
            </a:r>
            <a:br>
              <a:rPr lang="es-AR" b="1" dirty="0" smtClean="0">
                <a:cs typeface="Times New Roman" pitchFamily="18" charset="0"/>
              </a:rPr>
            </a:br>
            <a:r>
              <a:rPr lang="es-AR" sz="2700" b="1" dirty="0" smtClean="0">
                <a:cs typeface="Times New Roman" pitchFamily="18" charset="0"/>
              </a:rPr>
              <a:t>relevamiento documental</a:t>
            </a:r>
            <a:br>
              <a:rPr lang="es-AR" sz="2700" b="1" dirty="0" smtClean="0">
                <a:cs typeface="Times New Roman" pitchFamily="18" charset="0"/>
              </a:rPr>
            </a:br>
            <a:r>
              <a:rPr lang="es-AR" sz="2700" b="1" dirty="0" smtClean="0">
                <a:cs typeface="Times New Roman" pitchFamily="18" charset="0"/>
              </a:rPr>
              <a:t>Conclusiones</a:t>
            </a:r>
            <a:endParaRPr lang="es-AR" sz="2700" dirty="0">
              <a:cs typeface="Times New Roman" pitchFamily="18" charset="0"/>
            </a:endParaRPr>
          </a:p>
        </p:txBody>
      </p:sp>
      <p:sp>
        <p:nvSpPr>
          <p:cNvPr id="3" name="2 Marcador de contenido"/>
          <p:cNvSpPr>
            <a:spLocks noGrp="1"/>
          </p:cNvSpPr>
          <p:nvPr>
            <p:ph sz="quarter" idx="1"/>
          </p:nvPr>
        </p:nvSpPr>
        <p:spPr>
          <a:xfrm>
            <a:off x="179512" y="1484784"/>
            <a:ext cx="8424936" cy="5040560"/>
          </a:xfrm>
        </p:spPr>
        <p:txBody>
          <a:bodyPr>
            <a:normAutofit fontScale="92500" lnSpcReduction="10000"/>
          </a:bodyPr>
          <a:lstStyle/>
          <a:p>
            <a:r>
              <a:rPr lang="es-AR" dirty="0" smtClean="0"/>
              <a:t>Ley de Salud </a:t>
            </a:r>
            <a:r>
              <a:rPr lang="es-AR" dirty="0" smtClean="0"/>
              <a:t>Mental</a:t>
            </a:r>
          </a:p>
          <a:p>
            <a:endParaRPr lang="es-AR" dirty="0" smtClean="0"/>
          </a:p>
          <a:p>
            <a:pPr algn="just">
              <a:buNone/>
            </a:pPr>
            <a:r>
              <a:rPr lang="es-ES_tradnl" dirty="0" smtClean="0"/>
              <a:t>   Concluimos </a:t>
            </a:r>
            <a:r>
              <a:rPr lang="es-ES_tradnl" dirty="0" smtClean="0"/>
              <a:t>este </a:t>
            </a:r>
            <a:r>
              <a:rPr lang="es-ES_tradnl" dirty="0" smtClean="0"/>
              <a:t>análisis mencionando algunos elementos destacados de la Ley de Salud Mental por Carpintero, como son, los derechos humanos de los pacientes y la prioridad porque se mantenga su intimidad y sus lazos sociales, el trabajo interdisciplinario que rompe con la hegemonía psiquiátrica y que posibilita trabajar de una manera comunitaria con otros sectores, insertando o manteniendo a las personas dentro de su comunidad en la medida de lo posible,  la prohibición de la estructuras manicomiales y las reivindicaciones democráticas en relación a la igualdad del conjunto de los profesionales que trabajan dentro de la salud mental. (Carpintero, 2011)</a:t>
            </a:r>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467600" cy="1556792"/>
          </a:xfrm>
        </p:spPr>
        <p:txBody>
          <a:bodyPr>
            <a:noAutofit/>
          </a:bodyPr>
          <a:lstStyle/>
          <a:p>
            <a:pPr algn="ctr"/>
            <a:r>
              <a:rPr lang="es-ES_tradnl" sz="2800" b="1" dirty="0" smtClean="0">
                <a:cs typeface="Times New Roman" pitchFamily="18" charset="0"/>
              </a:rPr>
              <a:t/>
            </a:r>
            <a:br>
              <a:rPr lang="es-ES_tradnl" sz="2800" b="1" dirty="0" smtClean="0">
                <a:cs typeface="Times New Roman" pitchFamily="18" charset="0"/>
              </a:rPr>
            </a:br>
            <a:r>
              <a:rPr lang="es-ES_tradnl" sz="2800" b="1" dirty="0" smtClean="0">
                <a:cs typeface="Times New Roman" pitchFamily="18" charset="0"/>
              </a:rPr>
              <a:t>Trabajo </a:t>
            </a:r>
            <a:r>
              <a:rPr lang="es-ES_tradnl" sz="2800" b="1" dirty="0" smtClean="0">
                <a:cs typeface="Times New Roman" pitchFamily="18" charset="0"/>
              </a:rPr>
              <a:t>de campo </a:t>
            </a:r>
            <a:r>
              <a:rPr lang="es-ES_tradnl" sz="2400" b="1" dirty="0" smtClean="0">
                <a:cs typeface="Times New Roman" pitchFamily="18" charset="0"/>
              </a:rPr>
              <a:t/>
            </a:r>
            <a:br>
              <a:rPr lang="es-ES_tradnl" sz="2400" b="1" dirty="0" smtClean="0">
                <a:cs typeface="Times New Roman" pitchFamily="18" charset="0"/>
              </a:rPr>
            </a:br>
            <a:r>
              <a:rPr lang="es-ES_tradnl" sz="2400" b="1" dirty="0" smtClean="0">
                <a:cs typeface="Times New Roman" pitchFamily="18" charset="0"/>
              </a:rPr>
              <a:t>Entrevistas a informantes clave pertenecientes al área de salud mental y del sistema educativo.</a:t>
            </a:r>
            <a:br>
              <a:rPr lang="es-ES_tradnl" sz="2400" b="1" dirty="0" smtClean="0">
                <a:cs typeface="Times New Roman" pitchFamily="18" charset="0"/>
              </a:rPr>
            </a:br>
            <a:r>
              <a:rPr lang="es-ES_tradnl" sz="2400" b="1" dirty="0" smtClean="0">
                <a:cs typeface="Times New Roman" pitchFamily="18" charset="0"/>
              </a:rPr>
              <a:t>Muestreo</a:t>
            </a:r>
            <a:endParaRPr lang="es-AR" sz="2400" b="1" dirty="0">
              <a:cs typeface="Times New Roman" pitchFamily="18" charset="0"/>
            </a:endParaRPr>
          </a:p>
        </p:txBody>
      </p:sp>
      <p:sp>
        <p:nvSpPr>
          <p:cNvPr id="3" name="2 Marcador de contenido"/>
          <p:cNvSpPr>
            <a:spLocks noGrp="1"/>
          </p:cNvSpPr>
          <p:nvPr>
            <p:ph sz="quarter" idx="1"/>
          </p:nvPr>
        </p:nvSpPr>
        <p:spPr>
          <a:xfrm>
            <a:off x="251520" y="1484784"/>
            <a:ext cx="8496944" cy="4989168"/>
          </a:xfrm>
        </p:spPr>
        <p:txBody>
          <a:bodyPr/>
          <a:lstStyle/>
          <a:p>
            <a:endParaRPr lang="es-AR" dirty="0" smtClean="0"/>
          </a:p>
          <a:p>
            <a:r>
              <a:rPr lang="es-AR" dirty="0" smtClean="0"/>
              <a:t>En </a:t>
            </a:r>
            <a:r>
              <a:rPr lang="es-AR" dirty="0" smtClean="0"/>
              <a:t>total se realizaron seis entrevistas</a:t>
            </a:r>
            <a:r>
              <a:rPr lang="es-AR" dirty="0" smtClean="0"/>
              <a:t>.</a:t>
            </a:r>
          </a:p>
          <a:p>
            <a:endParaRPr lang="es-AR" dirty="0" smtClean="0"/>
          </a:p>
          <a:p>
            <a:pPr algn="just"/>
            <a:r>
              <a:rPr lang="es-AR" dirty="0" smtClean="0"/>
              <a:t>Las entrevistas </a:t>
            </a:r>
            <a:r>
              <a:rPr lang="es-AR" dirty="0" smtClean="0"/>
              <a:t>se efectuaron a distintos profesionales del área de salud mental como del sistema educativo de la ciudad de San Cayetano:</a:t>
            </a:r>
          </a:p>
          <a:p>
            <a:pPr algn="just">
              <a:buFont typeface="Wingdings" pitchFamily="2" charset="2"/>
              <a:buChar char="ü"/>
            </a:pPr>
            <a:r>
              <a:rPr lang="es-AR" dirty="0" smtClean="0"/>
              <a:t> Tres psicólogos</a:t>
            </a:r>
          </a:p>
          <a:p>
            <a:pPr algn="just">
              <a:buFont typeface="Wingdings" pitchFamily="2" charset="2"/>
              <a:buChar char="ü"/>
            </a:pPr>
            <a:r>
              <a:rPr lang="es-AR" dirty="0" smtClean="0"/>
              <a:t> Dos psicopedagogas</a:t>
            </a:r>
          </a:p>
          <a:p>
            <a:pPr algn="just">
              <a:buFont typeface="Wingdings" pitchFamily="2" charset="2"/>
              <a:buChar char="ü"/>
            </a:pPr>
            <a:r>
              <a:rPr lang="es-AR" dirty="0" smtClean="0"/>
              <a:t> Tres trabajadoras sociales</a:t>
            </a:r>
          </a:p>
          <a:p>
            <a:pPr algn="just">
              <a:buFont typeface="Wingdings" pitchFamily="2" charset="2"/>
              <a:buChar char="ü"/>
            </a:pPr>
            <a:r>
              <a:rPr lang="es-AR" dirty="0" smtClean="0"/>
              <a:t> Dos fonoaudiólogas</a:t>
            </a:r>
          </a:p>
          <a:p>
            <a:pPr>
              <a:buFont typeface="Wingdings" pitchFamily="2" charset="2"/>
              <a:buChar char="ü"/>
            </a:pP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1247</TotalTime>
  <Words>3071</Words>
  <Application>Microsoft Office PowerPoint</Application>
  <PresentationFormat>Presentación en pantalla (4:3)</PresentationFormat>
  <Paragraphs>185</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Mirador</vt:lpstr>
      <vt:lpstr>UNIVERSIDAD NACIONAL DE MAR DEL PLATA   FACULTAD DE PSICOLOGÍA  Trabajo de Investigación  LA SALUD MENTAL COMUNITARIA. UN ABORDAJE DESDE LAS ÁREAS DE INTERSECCIÓN ENTRE LA SALUD MENTAL Y EDUCACIÓN TENIENDO ENCUENTA EL GRADO DE CORRESPONDENCIA DE LAS PRÁCTICAS DE ATENCIÓN Y DISCURSOS, APLICADO A LA LOCALIDAD DE SAN CAYETANO.  </vt:lpstr>
      <vt:lpstr>problema</vt:lpstr>
      <vt:lpstr>  hipótesis </vt:lpstr>
      <vt:lpstr>objetivos</vt:lpstr>
      <vt:lpstr>Trabajo de campo</vt:lpstr>
      <vt:lpstr>Trabajo de campo relevamiento documental Categorías</vt:lpstr>
      <vt:lpstr>Trabajo de campo relevamiento documental Conclusiones</vt:lpstr>
      <vt:lpstr>Trabajo de campo relevamiento documental Conclusiones</vt:lpstr>
      <vt:lpstr> Trabajo de campo  Entrevistas a informantes clave pertenecientes al área de salud mental y del sistema educativo. Muestreo</vt:lpstr>
      <vt:lpstr>   Trabajo de campo  Entrevistas a informantes clave pertenecientes al área de salud mental y del sistema educativo. Protocolo</vt:lpstr>
      <vt:lpstr>Trabajo de campo  Entrevistas Categorías</vt:lpstr>
      <vt:lpstr>Trabajo de campo  Entrevistas </vt:lpstr>
      <vt:lpstr>Trabajo de campo  Entrevistas </vt:lpstr>
      <vt:lpstr>Trabajo de campo  Entrevistas</vt:lpstr>
      <vt:lpstr> Trabajo de campo  Entrevistas Categorías</vt:lpstr>
      <vt:lpstr>Trabajo de campo  Entrevistas Conclusión</vt:lpstr>
      <vt:lpstr>Trabajo de campo  Análisis intercategorías de los diseños curriculares, ley de salud mental y entrevistas </vt:lpstr>
      <vt:lpstr>Trabajo de campo</vt:lpstr>
      <vt:lpstr>Conclusiones </vt:lpstr>
      <vt:lpstr>Conclusiones </vt:lpstr>
      <vt:lpstr>Conclusiones</vt:lpstr>
      <vt:lpstr>Conclusiones</vt:lpstr>
      <vt:lpstr>Conclusiones</vt:lpstr>
      <vt:lpstr>Conclusiones</vt:lpstr>
      <vt:lpstr>Conclusiones</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MAR DEL PLATA   FACULTAD DE PSICOLOGÍA</dc:title>
  <dc:creator>Usuario</dc:creator>
  <cp:lastModifiedBy>Usuario</cp:lastModifiedBy>
  <cp:revision>105</cp:revision>
  <dcterms:created xsi:type="dcterms:W3CDTF">2015-10-31T15:50:18Z</dcterms:created>
  <dcterms:modified xsi:type="dcterms:W3CDTF">2015-11-05T03:03:19Z</dcterms:modified>
</cp:coreProperties>
</file>