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4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708" r:id="rId3"/>
    <p:sldMasterId id="2147483720" r:id="rId4"/>
    <p:sldMasterId id="2147483732" r:id="rId5"/>
  </p:sldMasterIdLst>
  <p:notesMasterIdLst>
    <p:notesMasterId r:id="rId36"/>
  </p:notesMasterIdLst>
  <p:sldIdLst>
    <p:sldId id="256" r:id="rId6"/>
    <p:sldId id="257" r:id="rId7"/>
    <p:sldId id="269" r:id="rId8"/>
    <p:sldId id="258" r:id="rId9"/>
    <p:sldId id="285" r:id="rId10"/>
    <p:sldId id="279" r:id="rId11"/>
    <p:sldId id="260" r:id="rId12"/>
    <p:sldId id="261" r:id="rId13"/>
    <p:sldId id="266" r:id="rId14"/>
    <p:sldId id="299" r:id="rId15"/>
    <p:sldId id="270" r:id="rId16"/>
    <p:sldId id="291" r:id="rId17"/>
    <p:sldId id="292" r:id="rId18"/>
    <p:sldId id="267" r:id="rId19"/>
    <p:sldId id="293" r:id="rId20"/>
    <p:sldId id="288" r:id="rId21"/>
    <p:sldId id="275" r:id="rId22"/>
    <p:sldId id="281" r:id="rId23"/>
    <p:sldId id="295" r:id="rId24"/>
    <p:sldId id="297" r:id="rId25"/>
    <p:sldId id="265" r:id="rId26"/>
    <p:sldId id="273" r:id="rId27"/>
    <p:sldId id="280" r:id="rId28"/>
    <p:sldId id="298" r:id="rId29"/>
    <p:sldId id="276" r:id="rId30"/>
    <p:sldId id="277" r:id="rId31"/>
    <p:sldId id="278" r:id="rId32"/>
    <p:sldId id="283" r:id="rId33"/>
    <p:sldId id="286" r:id="rId34"/>
    <p:sldId id="284" r:id="rId35"/>
  </p:sldIdLst>
  <p:sldSz cx="9144000" cy="6858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0000"/>
    <a:srgbClr val="FFFF00"/>
    <a:srgbClr val="BCBF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9" autoAdjust="0"/>
    <p:restoredTop sz="94778" autoAdjust="0"/>
  </p:normalViewPr>
  <p:slideViewPr>
    <p:cSldViewPr>
      <p:cViewPr>
        <p:scale>
          <a:sx n="73" d="100"/>
          <a:sy n="73" d="100"/>
        </p:scale>
        <p:origin x="-426" y="6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73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9426"/>
    </p:cViewPr>
  </p:sorterViewPr>
  <p:notesViewPr>
    <p:cSldViewPr showGuides="1">
      <p:cViewPr varScale="1">
        <p:scale>
          <a:sx n="35" d="100"/>
          <a:sy n="35" d="100"/>
        </p:scale>
        <p:origin x="-2178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9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6.xml"/><Relationship Id="rId34" Type="http://schemas.openxmlformats.org/officeDocument/2006/relationships/slide" Target="slides/slide29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slide" Target="slides/slide30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A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</c:spPr>
          </c:dPt>
          <c:cat>
            <c:strRef>
              <c:f>Sheet1!$A$2:$A$3</c:f>
              <c:strCache>
                <c:ptCount val="2"/>
                <c:pt idx="0">
                  <c:v>femenino </c:v>
                </c:pt>
                <c:pt idx="1">
                  <c:v>masculino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83.3</c:v>
                </c:pt>
                <c:pt idx="1">
                  <c:v>16.2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55431735466736609"/>
          <c:y val="0.31111677246589459"/>
          <c:w val="0.35420970086450915"/>
          <c:h val="0.37776693394220567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s-A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A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es-AR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A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Edades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 prstMaterial="matte"/>
          </c:spPr>
          <c:cat>
            <c:strRef>
              <c:f>Sheet1!$A$2:$A$4</c:f>
              <c:strCache>
                <c:ptCount val="3"/>
                <c:pt idx="0">
                  <c:v>18 -19 años</c:v>
                </c:pt>
                <c:pt idx="1">
                  <c:v>20 - 25 años</c:v>
                </c:pt>
                <c:pt idx="2">
                  <c:v>&gt; 25 años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60.6</c:v>
                </c:pt>
                <c:pt idx="1">
                  <c:v>23.7</c:v>
                </c:pt>
                <c:pt idx="2">
                  <c:v>15.7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  <c:txPr>
        <a:bodyPr/>
        <a:lstStyle/>
        <a:p>
          <a:pPr>
            <a:defRPr sz="1400"/>
          </a:pPr>
          <a:endParaRPr lang="es-AR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s-AR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A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No trabajan</c:v>
                </c:pt>
                <c:pt idx="1">
                  <c:v>Trabajan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77.400000000000006</c:v>
                </c:pt>
                <c:pt idx="1">
                  <c:v>22.6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1670039026396595"/>
          <c:y val="0.21510297706914996"/>
          <c:w val="0.36078438093166953"/>
          <c:h val="0.56979355625243278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s-AR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A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Residen</c:v>
                </c:pt>
                <c:pt idx="1">
                  <c:v>No residen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92.1</c:v>
                </c:pt>
                <c:pt idx="1">
                  <c:v>7.9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s-AR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A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Padres</c:v>
                </c:pt>
              </c:strCache>
            </c:strRef>
          </c:tx>
          <c:invertIfNegative val="0"/>
          <c:cat>
            <c:strRef>
              <c:f>Sheet1!$A$2</c:f>
              <c:strCache>
                <c:ptCount val="1"/>
                <c:pt idx="0">
                  <c:v>Secundario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65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Madres</c:v>
                </c:pt>
              </c:strCache>
            </c:strRef>
          </c:tx>
          <c:spPr>
            <a:solidFill>
              <a:srgbClr val="C00000"/>
            </a:solidFill>
            <a:ln>
              <a:solidFill>
                <a:srgbClr val="C00000"/>
              </a:solidFill>
            </a:ln>
          </c:spPr>
          <c:invertIfNegative val="0"/>
          <c:cat>
            <c:strRef>
              <c:f>Sheet1!$A$2</c:f>
              <c:strCache>
                <c:ptCount val="1"/>
                <c:pt idx="0">
                  <c:v>Secundario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78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8538240"/>
        <c:axId val="78539776"/>
      </c:barChart>
      <c:catAx>
        <c:axId val="78538240"/>
        <c:scaling>
          <c:orientation val="minMax"/>
        </c:scaling>
        <c:delete val="1"/>
        <c:axPos val="b"/>
        <c:majorTickMark val="out"/>
        <c:minorTickMark val="none"/>
        <c:tickLblPos val="nextTo"/>
        <c:crossAx val="78539776"/>
        <c:crosses val="autoZero"/>
        <c:auto val="1"/>
        <c:lblAlgn val="ctr"/>
        <c:lblOffset val="100"/>
        <c:noMultiLvlLbl val="0"/>
      </c:catAx>
      <c:valAx>
        <c:axId val="7853977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7853824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s-AR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1C92DA5-77CB-42D0-BB3D-7423EB1108B0}" type="doc">
      <dgm:prSet loTypeId="urn:microsoft.com/office/officeart/2005/8/layout/hierarchy1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s-AR"/>
        </a:p>
      </dgm:t>
    </dgm:pt>
    <dgm:pt modelId="{CD702F90-C2F2-42B6-9F68-3AE429657746}">
      <dgm:prSet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es-AR" dirty="0" smtClean="0"/>
            <a:t>Conformada por  dos componentes:</a:t>
          </a:r>
          <a:endParaRPr lang="es-AR" dirty="0"/>
        </a:p>
      </dgm:t>
    </dgm:pt>
    <dgm:pt modelId="{ECFD0823-44B0-45F3-BC83-4B1DF23E4DA9}" type="parTrans" cxnId="{95F6BEF4-D327-4AE5-967F-71EAAA7EAA13}">
      <dgm:prSet/>
      <dgm:spPr/>
      <dgm:t>
        <a:bodyPr/>
        <a:lstStyle/>
        <a:p>
          <a:endParaRPr lang="es-AR"/>
        </a:p>
      </dgm:t>
    </dgm:pt>
    <dgm:pt modelId="{A38CABFF-F187-498F-99ED-84B807076042}" type="sibTrans" cxnId="{95F6BEF4-D327-4AE5-967F-71EAAA7EAA13}">
      <dgm:prSet/>
      <dgm:spPr/>
      <dgm:t>
        <a:bodyPr/>
        <a:lstStyle/>
        <a:p>
          <a:endParaRPr lang="es-AR"/>
        </a:p>
      </dgm:t>
    </dgm:pt>
    <dgm:pt modelId="{AB35D0A1-868C-4DF4-A9BC-118BAB92758D}">
      <dgm:prSet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es-AR" dirty="0" smtClean="0"/>
            <a:t>Temperamento: </a:t>
          </a:r>
          <a:endParaRPr lang="es-AR" dirty="0"/>
        </a:p>
      </dgm:t>
    </dgm:pt>
    <dgm:pt modelId="{A6CE7683-CC4C-458A-A32C-25A0C5285841}" type="parTrans" cxnId="{83D86144-ADC1-4BDD-B538-C742C9BFB94C}">
      <dgm:prSet/>
      <dgm:spPr/>
      <dgm:t>
        <a:bodyPr/>
        <a:lstStyle/>
        <a:p>
          <a:endParaRPr lang="es-AR"/>
        </a:p>
      </dgm:t>
    </dgm:pt>
    <dgm:pt modelId="{BA0450E7-C36B-4B79-8DF8-B96FB4F8AC30}" type="sibTrans" cxnId="{83D86144-ADC1-4BDD-B538-C742C9BFB94C}">
      <dgm:prSet/>
      <dgm:spPr/>
      <dgm:t>
        <a:bodyPr/>
        <a:lstStyle/>
        <a:p>
          <a:endParaRPr lang="es-AR"/>
        </a:p>
      </dgm:t>
    </dgm:pt>
    <dgm:pt modelId="{0792B573-0C56-4303-A581-CF0D9E410433}">
      <dgm:prSet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es-AR" dirty="0" smtClean="0">
              <a:solidFill>
                <a:schemeClr val="tx1"/>
              </a:solidFill>
            </a:rPr>
            <a:t>estable y </a:t>
          </a:r>
          <a:r>
            <a:rPr lang="es-AR" b="0" dirty="0" smtClean="0">
              <a:solidFill>
                <a:schemeClr val="tx1"/>
              </a:solidFill>
            </a:rPr>
            <a:t>hered</a:t>
          </a:r>
          <a:r>
            <a:rPr lang="es-AR" dirty="0" smtClean="0">
              <a:solidFill>
                <a:schemeClr val="tx1"/>
              </a:solidFill>
            </a:rPr>
            <a:t>itario</a:t>
          </a:r>
          <a:r>
            <a:rPr lang="es-AR" dirty="0" smtClean="0"/>
            <a:t>.</a:t>
          </a:r>
          <a:endParaRPr lang="es-AR" dirty="0"/>
        </a:p>
      </dgm:t>
    </dgm:pt>
    <dgm:pt modelId="{6987DC60-7706-45FC-B6FC-CE6608EF7870}" type="parTrans" cxnId="{29FEB7D9-EF09-4A70-90AA-1D08A3E3F373}">
      <dgm:prSet/>
      <dgm:spPr/>
      <dgm:t>
        <a:bodyPr/>
        <a:lstStyle/>
        <a:p>
          <a:endParaRPr lang="es-AR"/>
        </a:p>
      </dgm:t>
    </dgm:pt>
    <dgm:pt modelId="{2D8DF262-BBC6-43A3-A263-69D53C4D109F}" type="sibTrans" cxnId="{29FEB7D9-EF09-4A70-90AA-1D08A3E3F373}">
      <dgm:prSet/>
      <dgm:spPr/>
      <dgm:t>
        <a:bodyPr/>
        <a:lstStyle/>
        <a:p>
          <a:endParaRPr lang="es-AR"/>
        </a:p>
      </dgm:t>
    </dgm:pt>
    <dgm:pt modelId="{90ABDE4B-9BF5-4CEA-A132-971B7A258E4E}">
      <dgm:prSet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es-AR" dirty="0" smtClean="0"/>
            <a:t>Carácter:</a:t>
          </a:r>
          <a:endParaRPr lang="es-AR" dirty="0"/>
        </a:p>
      </dgm:t>
    </dgm:pt>
    <dgm:pt modelId="{C19889E2-011E-4E5C-9005-3C8D427DDC2E}" type="parTrans" cxnId="{ECD673CE-C159-4EE9-A00E-4F30D0395BAF}">
      <dgm:prSet/>
      <dgm:spPr/>
      <dgm:t>
        <a:bodyPr/>
        <a:lstStyle/>
        <a:p>
          <a:endParaRPr lang="es-AR"/>
        </a:p>
      </dgm:t>
    </dgm:pt>
    <dgm:pt modelId="{848ECF1B-6399-4C43-A4A6-A7DE3BD7E31A}" type="sibTrans" cxnId="{ECD673CE-C159-4EE9-A00E-4F30D0395BAF}">
      <dgm:prSet/>
      <dgm:spPr/>
      <dgm:t>
        <a:bodyPr/>
        <a:lstStyle/>
        <a:p>
          <a:endParaRPr lang="es-AR"/>
        </a:p>
      </dgm:t>
    </dgm:pt>
    <dgm:pt modelId="{2A523010-A44A-41FF-9939-07E351B8025B}">
      <dgm:prSet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es-AR" dirty="0" smtClean="0"/>
            <a:t>bases </a:t>
          </a:r>
          <a:r>
            <a:rPr lang="es-AR" b="0" dirty="0" smtClean="0"/>
            <a:t>psicológicas, sociales y culturales</a:t>
          </a:r>
          <a:r>
            <a:rPr lang="es-AR" dirty="0" smtClean="0"/>
            <a:t>.</a:t>
          </a:r>
          <a:endParaRPr lang="es-AR" dirty="0"/>
        </a:p>
      </dgm:t>
    </dgm:pt>
    <dgm:pt modelId="{D9BE77AD-952E-468D-9774-92491FB95A31}" type="parTrans" cxnId="{7E1CB026-C7BC-4635-92F5-FB1B5BA73159}">
      <dgm:prSet/>
      <dgm:spPr/>
      <dgm:t>
        <a:bodyPr/>
        <a:lstStyle/>
        <a:p>
          <a:endParaRPr lang="es-AR"/>
        </a:p>
      </dgm:t>
    </dgm:pt>
    <dgm:pt modelId="{359F1E47-C210-474B-B064-84BCA0F5D66F}" type="sibTrans" cxnId="{7E1CB026-C7BC-4635-92F5-FB1B5BA73159}">
      <dgm:prSet/>
      <dgm:spPr/>
      <dgm:t>
        <a:bodyPr/>
        <a:lstStyle/>
        <a:p>
          <a:endParaRPr lang="es-AR"/>
        </a:p>
      </dgm:t>
    </dgm:pt>
    <dgm:pt modelId="{63C47AA1-E5D2-4C3A-8C63-9DF2777B0515}" type="pres">
      <dgm:prSet presAssocID="{51C92DA5-77CB-42D0-BB3D-7423EB1108B0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AR"/>
        </a:p>
      </dgm:t>
    </dgm:pt>
    <dgm:pt modelId="{B499139D-6449-435E-846C-223A9632167C}" type="pres">
      <dgm:prSet presAssocID="{CD702F90-C2F2-42B6-9F68-3AE429657746}" presName="hierRoot1" presStyleCnt="0"/>
      <dgm:spPr/>
    </dgm:pt>
    <dgm:pt modelId="{D8C2B25D-C758-48C6-84CF-7698C19296F3}" type="pres">
      <dgm:prSet presAssocID="{CD702F90-C2F2-42B6-9F68-3AE429657746}" presName="composite" presStyleCnt="0"/>
      <dgm:spPr/>
    </dgm:pt>
    <dgm:pt modelId="{476B527F-2895-4542-87EB-E262C91CAB4A}" type="pres">
      <dgm:prSet presAssocID="{CD702F90-C2F2-42B6-9F68-3AE429657746}" presName="background" presStyleLbl="node0" presStyleIdx="0" presStyleCnt="5"/>
      <dgm:spPr/>
    </dgm:pt>
    <dgm:pt modelId="{4C70CB3E-5EDB-491F-9AD8-D6C8A37951B2}" type="pres">
      <dgm:prSet presAssocID="{CD702F90-C2F2-42B6-9F68-3AE429657746}" presName="text" presStyleLbl="fgAcc0" presStyleIdx="0" presStyleCnt="5" custScaleY="248738" custLinFactX="100000" custLinFactY="-39148" custLinFactNeighborX="123505" custLinFactNeighborY="-100000">
        <dgm:presLayoutVars>
          <dgm:chPref val="3"/>
        </dgm:presLayoutVars>
      </dgm:prSet>
      <dgm:spPr/>
      <dgm:t>
        <a:bodyPr/>
        <a:lstStyle/>
        <a:p>
          <a:endParaRPr lang="es-AR"/>
        </a:p>
      </dgm:t>
    </dgm:pt>
    <dgm:pt modelId="{AB44781D-4F1E-43A1-813E-21078D1CB081}" type="pres">
      <dgm:prSet presAssocID="{CD702F90-C2F2-42B6-9F68-3AE429657746}" presName="hierChild2" presStyleCnt="0"/>
      <dgm:spPr/>
    </dgm:pt>
    <dgm:pt modelId="{02288141-5D26-4F99-8A6C-EE738699E89D}" type="pres">
      <dgm:prSet presAssocID="{AB35D0A1-868C-4DF4-A9BC-118BAB92758D}" presName="hierRoot1" presStyleCnt="0"/>
      <dgm:spPr/>
    </dgm:pt>
    <dgm:pt modelId="{3430F20B-9C61-48C2-B622-41A843290468}" type="pres">
      <dgm:prSet presAssocID="{AB35D0A1-868C-4DF4-A9BC-118BAB92758D}" presName="composite" presStyleCnt="0"/>
      <dgm:spPr/>
    </dgm:pt>
    <dgm:pt modelId="{A89F55BD-538C-4113-B671-19D0B861F30E}" type="pres">
      <dgm:prSet presAssocID="{AB35D0A1-868C-4DF4-A9BC-118BAB92758D}" presName="background" presStyleLbl="node0" presStyleIdx="1" presStyleCnt="5"/>
      <dgm:spPr/>
    </dgm:pt>
    <dgm:pt modelId="{01551E2C-167C-43AB-AB85-4F9A93234320}" type="pres">
      <dgm:prSet presAssocID="{AB35D0A1-868C-4DF4-A9BC-118BAB92758D}" presName="text" presStyleLbl="fgAcc0" presStyleIdx="1" presStyleCnt="5" custLinFactY="53865" custLinFactNeighborX="25296" custLinFactNeighborY="100000">
        <dgm:presLayoutVars>
          <dgm:chPref val="3"/>
        </dgm:presLayoutVars>
      </dgm:prSet>
      <dgm:spPr/>
      <dgm:t>
        <a:bodyPr/>
        <a:lstStyle/>
        <a:p>
          <a:endParaRPr lang="es-AR"/>
        </a:p>
      </dgm:t>
    </dgm:pt>
    <dgm:pt modelId="{8E60FF83-798D-4AC4-B5C9-7D207B1316EA}" type="pres">
      <dgm:prSet presAssocID="{AB35D0A1-868C-4DF4-A9BC-118BAB92758D}" presName="hierChild2" presStyleCnt="0"/>
      <dgm:spPr/>
    </dgm:pt>
    <dgm:pt modelId="{1ABE37AE-1BD0-4ED1-923B-367557A10D7A}" type="pres">
      <dgm:prSet presAssocID="{0792B573-0C56-4303-A581-CF0D9E410433}" presName="hierRoot1" presStyleCnt="0"/>
      <dgm:spPr/>
    </dgm:pt>
    <dgm:pt modelId="{B3D6E3CA-1787-4423-97CD-AF7BCA93348A}" type="pres">
      <dgm:prSet presAssocID="{0792B573-0C56-4303-A581-CF0D9E410433}" presName="composite" presStyleCnt="0"/>
      <dgm:spPr/>
    </dgm:pt>
    <dgm:pt modelId="{26C91237-B6DA-4D56-A3B4-FD00A94EA37C}" type="pres">
      <dgm:prSet presAssocID="{0792B573-0C56-4303-A581-CF0D9E410433}" presName="background" presStyleLbl="node0" presStyleIdx="2" presStyleCnt="5"/>
      <dgm:spPr/>
    </dgm:pt>
    <dgm:pt modelId="{8BF350BA-1903-44EF-B00D-60D9F7283B91}" type="pres">
      <dgm:prSet presAssocID="{0792B573-0C56-4303-A581-CF0D9E410433}" presName="text" presStyleLbl="fgAcc0" presStyleIdx="2" presStyleCnt="5" custAng="0" custScaleX="100545" custScaleY="129272" custLinFactY="100000" custLinFactNeighborX="-97199" custLinFactNeighborY="194582">
        <dgm:presLayoutVars>
          <dgm:chPref val="3"/>
        </dgm:presLayoutVars>
      </dgm:prSet>
      <dgm:spPr/>
      <dgm:t>
        <a:bodyPr/>
        <a:lstStyle/>
        <a:p>
          <a:endParaRPr lang="es-AR"/>
        </a:p>
      </dgm:t>
    </dgm:pt>
    <dgm:pt modelId="{CE830857-0750-4510-8B90-E5CA17619E7E}" type="pres">
      <dgm:prSet presAssocID="{0792B573-0C56-4303-A581-CF0D9E410433}" presName="hierChild2" presStyleCnt="0"/>
      <dgm:spPr/>
    </dgm:pt>
    <dgm:pt modelId="{855BBF4F-C3A6-4A34-A961-A39DC0699CFA}" type="pres">
      <dgm:prSet presAssocID="{90ABDE4B-9BF5-4CEA-A132-971B7A258E4E}" presName="hierRoot1" presStyleCnt="0"/>
      <dgm:spPr/>
    </dgm:pt>
    <dgm:pt modelId="{973705DA-0764-450B-9858-7DB13ECC0126}" type="pres">
      <dgm:prSet presAssocID="{90ABDE4B-9BF5-4CEA-A132-971B7A258E4E}" presName="composite" presStyleCnt="0"/>
      <dgm:spPr/>
    </dgm:pt>
    <dgm:pt modelId="{BBE62EE4-7FB9-41CE-B850-B350426B07DB}" type="pres">
      <dgm:prSet presAssocID="{90ABDE4B-9BF5-4CEA-A132-971B7A258E4E}" presName="background" presStyleLbl="node0" presStyleIdx="3" presStyleCnt="5"/>
      <dgm:spPr/>
    </dgm:pt>
    <dgm:pt modelId="{003CEF6F-12DD-4560-A7A8-D8A1838EE391}" type="pres">
      <dgm:prSet presAssocID="{90ABDE4B-9BF5-4CEA-A132-971B7A258E4E}" presName="text" presStyleLbl="fgAcc0" presStyleIdx="3" presStyleCnt="5" custAng="10800000" custFlipVert="1" custScaleX="126725" custScaleY="95272" custLinFactY="58408" custLinFactNeighborX="-64589" custLinFactNeighborY="100000">
        <dgm:presLayoutVars>
          <dgm:chPref val="3"/>
        </dgm:presLayoutVars>
      </dgm:prSet>
      <dgm:spPr/>
      <dgm:t>
        <a:bodyPr/>
        <a:lstStyle/>
        <a:p>
          <a:endParaRPr lang="es-AR"/>
        </a:p>
      </dgm:t>
    </dgm:pt>
    <dgm:pt modelId="{E2FDE313-08A1-4D3F-B801-FEA21F8B2937}" type="pres">
      <dgm:prSet presAssocID="{90ABDE4B-9BF5-4CEA-A132-971B7A258E4E}" presName="hierChild2" presStyleCnt="0"/>
      <dgm:spPr/>
    </dgm:pt>
    <dgm:pt modelId="{2BF06296-D9D8-4EC8-B381-D1914E2BF3A0}" type="pres">
      <dgm:prSet presAssocID="{2A523010-A44A-41FF-9939-07E351B8025B}" presName="hierRoot1" presStyleCnt="0"/>
      <dgm:spPr/>
    </dgm:pt>
    <dgm:pt modelId="{FEC91529-8453-426C-9A0F-3EEE8F5ED3D0}" type="pres">
      <dgm:prSet presAssocID="{2A523010-A44A-41FF-9939-07E351B8025B}" presName="composite" presStyleCnt="0"/>
      <dgm:spPr/>
    </dgm:pt>
    <dgm:pt modelId="{B9396068-4507-441E-AEA8-C526AC57075B}" type="pres">
      <dgm:prSet presAssocID="{2A523010-A44A-41FF-9939-07E351B8025B}" presName="background" presStyleLbl="node0" presStyleIdx="4" presStyleCnt="5"/>
      <dgm:spPr/>
    </dgm:pt>
    <dgm:pt modelId="{CA4A068C-D072-4E45-94C2-1E860FFDD9E4}" type="pres">
      <dgm:prSet presAssocID="{2A523010-A44A-41FF-9939-07E351B8025B}" presName="text" presStyleLbl="fgAcc0" presStyleIdx="4" presStyleCnt="5" custAng="10800000" custFlipVert="1" custScaleX="100962" custScaleY="128571" custLinFactX="-85937" custLinFactY="100000" custLinFactNeighborX="-100000" custLinFactNeighborY="192120">
        <dgm:presLayoutVars>
          <dgm:chPref val="3"/>
        </dgm:presLayoutVars>
      </dgm:prSet>
      <dgm:spPr/>
      <dgm:t>
        <a:bodyPr/>
        <a:lstStyle/>
        <a:p>
          <a:endParaRPr lang="es-AR"/>
        </a:p>
      </dgm:t>
    </dgm:pt>
    <dgm:pt modelId="{2DC0E8DC-F3E9-4CDC-95E4-40527CB7564A}" type="pres">
      <dgm:prSet presAssocID="{2A523010-A44A-41FF-9939-07E351B8025B}" presName="hierChild2" presStyleCnt="0"/>
      <dgm:spPr/>
    </dgm:pt>
  </dgm:ptLst>
  <dgm:cxnLst>
    <dgm:cxn modelId="{95F6BEF4-D327-4AE5-967F-71EAAA7EAA13}" srcId="{51C92DA5-77CB-42D0-BB3D-7423EB1108B0}" destId="{CD702F90-C2F2-42B6-9F68-3AE429657746}" srcOrd="0" destOrd="0" parTransId="{ECFD0823-44B0-45F3-BC83-4B1DF23E4DA9}" sibTransId="{A38CABFF-F187-498F-99ED-84B807076042}"/>
    <dgm:cxn modelId="{191DF1DF-BD3B-4E98-A972-47B16A70C0C1}" type="presOf" srcId="{90ABDE4B-9BF5-4CEA-A132-971B7A258E4E}" destId="{003CEF6F-12DD-4560-A7A8-D8A1838EE391}" srcOrd="0" destOrd="0" presId="urn:microsoft.com/office/officeart/2005/8/layout/hierarchy1"/>
    <dgm:cxn modelId="{217A432A-C825-492C-9DFA-736D1685F59C}" type="presOf" srcId="{AB35D0A1-868C-4DF4-A9BC-118BAB92758D}" destId="{01551E2C-167C-43AB-AB85-4F9A93234320}" srcOrd="0" destOrd="0" presId="urn:microsoft.com/office/officeart/2005/8/layout/hierarchy1"/>
    <dgm:cxn modelId="{470779E9-8E98-447B-A96B-25D08E4DFF80}" type="presOf" srcId="{0792B573-0C56-4303-A581-CF0D9E410433}" destId="{8BF350BA-1903-44EF-B00D-60D9F7283B91}" srcOrd="0" destOrd="0" presId="urn:microsoft.com/office/officeart/2005/8/layout/hierarchy1"/>
    <dgm:cxn modelId="{9ACF513E-1828-4496-915C-09387C265B2E}" type="presOf" srcId="{2A523010-A44A-41FF-9939-07E351B8025B}" destId="{CA4A068C-D072-4E45-94C2-1E860FFDD9E4}" srcOrd="0" destOrd="0" presId="urn:microsoft.com/office/officeart/2005/8/layout/hierarchy1"/>
    <dgm:cxn modelId="{87D3A6EE-C1C1-4B56-90B2-AAE39E38E042}" type="presOf" srcId="{CD702F90-C2F2-42B6-9F68-3AE429657746}" destId="{4C70CB3E-5EDB-491F-9AD8-D6C8A37951B2}" srcOrd="0" destOrd="0" presId="urn:microsoft.com/office/officeart/2005/8/layout/hierarchy1"/>
    <dgm:cxn modelId="{ECD673CE-C159-4EE9-A00E-4F30D0395BAF}" srcId="{51C92DA5-77CB-42D0-BB3D-7423EB1108B0}" destId="{90ABDE4B-9BF5-4CEA-A132-971B7A258E4E}" srcOrd="3" destOrd="0" parTransId="{C19889E2-011E-4E5C-9005-3C8D427DDC2E}" sibTransId="{848ECF1B-6399-4C43-A4A6-A7DE3BD7E31A}"/>
    <dgm:cxn modelId="{29FEB7D9-EF09-4A70-90AA-1D08A3E3F373}" srcId="{51C92DA5-77CB-42D0-BB3D-7423EB1108B0}" destId="{0792B573-0C56-4303-A581-CF0D9E410433}" srcOrd="2" destOrd="0" parTransId="{6987DC60-7706-45FC-B6FC-CE6608EF7870}" sibTransId="{2D8DF262-BBC6-43A3-A263-69D53C4D109F}"/>
    <dgm:cxn modelId="{83D86144-ADC1-4BDD-B538-C742C9BFB94C}" srcId="{51C92DA5-77CB-42D0-BB3D-7423EB1108B0}" destId="{AB35D0A1-868C-4DF4-A9BC-118BAB92758D}" srcOrd="1" destOrd="0" parTransId="{A6CE7683-CC4C-458A-A32C-25A0C5285841}" sibTransId="{BA0450E7-C36B-4B79-8DF8-B96FB4F8AC30}"/>
    <dgm:cxn modelId="{3E234A6E-0879-4054-AED3-BE3CB8DBC209}" type="presOf" srcId="{51C92DA5-77CB-42D0-BB3D-7423EB1108B0}" destId="{63C47AA1-E5D2-4C3A-8C63-9DF2777B0515}" srcOrd="0" destOrd="0" presId="urn:microsoft.com/office/officeart/2005/8/layout/hierarchy1"/>
    <dgm:cxn modelId="{7E1CB026-C7BC-4635-92F5-FB1B5BA73159}" srcId="{51C92DA5-77CB-42D0-BB3D-7423EB1108B0}" destId="{2A523010-A44A-41FF-9939-07E351B8025B}" srcOrd="4" destOrd="0" parTransId="{D9BE77AD-952E-468D-9774-92491FB95A31}" sibTransId="{359F1E47-C210-474B-B064-84BCA0F5D66F}"/>
    <dgm:cxn modelId="{56F57582-CFFA-4BAF-8C08-1791F58E6FE0}" type="presParOf" srcId="{63C47AA1-E5D2-4C3A-8C63-9DF2777B0515}" destId="{B499139D-6449-435E-846C-223A9632167C}" srcOrd="0" destOrd="0" presId="urn:microsoft.com/office/officeart/2005/8/layout/hierarchy1"/>
    <dgm:cxn modelId="{13B22087-B2F1-4969-99F9-4C7F0EBA0C8C}" type="presParOf" srcId="{B499139D-6449-435E-846C-223A9632167C}" destId="{D8C2B25D-C758-48C6-84CF-7698C19296F3}" srcOrd="0" destOrd="0" presId="urn:microsoft.com/office/officeart/2005/8/layout/hierarchy1"/>
    <dgm:cxn modelId="{918BCE18-2015-4555-B592-B053C30F376B}" type="presParOf" srcId="{D8C2B25D-C758-48C6-84CF-7698C19296F3}" destId="{476B527F-2895-4542-87EB-E262C91CAB4A}" srcOrd="0" destOrd="0" presId="urn:microsoft.com/office/officeart/2005/8/layout/hierarchy1"/>
    <dgm:cxn modelId="{11073731-316D-4743-9708-5E1DA42D1C3A}" type="presParOf" srcId="{D8C2B25D-C758-48C6-84CF-7698C19296F3}" destId="{4C70CB3E-5EDB-491F-9AD8-D6C8A37951B2}" srcOrd="1" destOrd="0" presId="urn:microsoft.com/office/officeart/2005/8/layout/hierarchy1"/>
    <dgm:cxn modelId="{CD3C1EA2-AD46-4E42-A3FB-ABBB2112E2C2}" type="presParOf" srcId="{B499139D-6449-435E-846C-223A9632167C}" destId="{AB44781D-4F1E-43A1-813E-21078D1CB081}" srcOrd="1" destOrd="0" presId="urn:microsoft.com/office/officeart/2005/8/layout/hierarchy1"/>
    <dgm:cxn modelId="{15F418B2-8711-4633-B590-3C3FAF57F1A9}" type="presParOf" srcId="{63C47AA1-E5D2-4C3A-8C63-9DF2777B0515}" destId="{02288141-5D26-4F99-8A6C-EE738699E89D}" srcOrd="1" destOrd="0" presId="urn:microsoft.com/office/officeart/2005/8/layout/hierarchy1"/>
    <dgm:cxn modelId="{262E80BD-C79A-40DA-9CAF-94E335B90510}" type="presParOf" srcId="{02288141-5D26-4F99-8A6C-EE738699E89D}" destId="{3430F20B-9C61-48C2-B622-41A843290468}" srcOrd="0" destOrd="0" presId="urn:microsoft.com/office/officeart/2005/8/layout/hierarchy1"/>
    <dgm:cxn modelId="{6B196816-B596-4914-A399-672319663E82}" type="presParOf" srcId="{3430F20B-9C61-48C2-B622-41A843290468}" destId="{A89F55BD-538C-4113-B671-19D0B861F30E}" srcOrd="0" destOrd="0" presId="urn:microsoft.com/office/officeart/2005/8/layout/hierarchy1"/>
    <dgm:cxn modelId="{1C38575F-598F-42E7-8B88-68826E194EEF}" type="presParOf" srcId="{3430F20B-9C61-48C2-B622-41A843290468}" destId="{01551E2C-167C-43AB-AB85-4F9A93234320}" srcOrd="1" destOrd="0" presId="urn:microsoft.com/office/officeart/2005/8/layout/hierarchy1"/>
    <dgm:cxn modelId="{7BE814DB-0303-4059-90B1-D7F0C79CA550}" type="presParOf" srcId="{02288141-5D26-4F99-8A6C-EE738699E89D}" destId="{8E60FF83-798D-4AC4-B5C9-7D207B1316EA}" srcOrd="1" destOrd="0" presId="urn:microsoft.com/office/officeart/2005/8/layout/hierarchy1"/>
    <dgm:cxn modelId="{B11CD8FB-408B-4CA2-B14D-DFAE089BF596}" type="presParOf" srcId="{63C47AA1-E5D2-4C3A-8C63-9DF2777B0515}" destId="{1ABE37AE-1BD0-4ED1-923B-367557A10D7A}" srcOrd="2" destOrd="0" presId="urn:microsoft.com/office/officeart/2005/8/layout/hierarchy1"/>
    <dgm:cxn modelId="{21B6B627-4D9D-481C-A833-3AA46538F104}" type="presParOf" srcId="{1ABE37AE-1BD0-4ED1-923B-367557A10D7A}" destId="{B3D6E3CA-1787-4423-97CD-AF7BCA93348A}" srcOrd="0" destOrd="0" presId="urn:microsoft.com/office/officeart/2005/8/layout/hierarchy1"/>
    <dgm:cxn modelId="{65121B1D-4872-4DC2-8DE5-E287120A6036}" type="presParOf" srcId="{B3D6E3CA-1787-4423-97CD-AF7BCA93348A}" destId="{26C91237-B6DA-4D56-A3B4-FD00A94EA37C}" srcOrd="0" destOrd="0" presId="urn:microsoft.com/office/officeart/2005/8/layout/hierarchy1"/>
    <dgm:cxn modelId="{107BCB9B-68B8-4641-87B3-369A4BB25A83}" type="presParOf" srcId="{B3D6E3CA-1787-4423-97CD-AF7BCA93348A}" destId="{8BF350BA-1903-44EF-B00D-60D9F7283B91}" srcOrd="1" destOrd="0" presId="urn:microsoft.com/office/officeart/2005/8/layout/hierarchy1"/>
    <dgm:cxn modelId="{60D48C9B-2739-4292-8363-6DC53C4E8468}" type="presParOf" srcId="{1ABE37AE-1BD0-4ED1-923B-367557A10D7A}" destId="{CE830857-0750-4510-8B90-E5CA17619E7E}" srcOrd="1" destOrd="0" presId="urn:microsoft.com/office/officeart/2005/8/layout/hierarchy1"/>
    <dgm:cxn modelId="{95C413A1-96EF-4B55-A905-ACF2B36DF8DF}" type="presParOf" srcId="{63C47AA1-E5D2-4C3A-8C63-9DF2777B0515}" destId="{855BBF4F-C3A6-4A34-A961-A39DC0699CFA}" srcOrd="3" destOrd="0" presId="urn:microsoft.com/office/officeart/2005/8/layout/hierarchy1"/>
    <dgm:cxn modelId="{BD3CE1EE-0558-498E-8826-6A4DE38133B2}" type="presParOf" srcId="{855BBF4F-C3A6-4A34-A961-A39DC0699CFA}" destId="{973705DA-0764-450B-9858-7DB13ECC0126}" srcOrd="0" destOrd="0" presId="urn:microsoft.com/office/officeart/2005/8/layout/hierarchy1"/>
    <dgm:cxn modelId="{FA45770E-2FFF-4A83-9EAA-83CEF911FD14}" type="presParOf" srcId="{973705DA-0764-450B-9858-7DB13ECC0126}" destId="{BBE62EE4-7FB9-41CE-B850-B350426B07DB}" srcOrd="0" destOrd="0" presId="urn:microsoft.com/office/officeart/2005/8/layout/hierarchy1"/>
    <dgm:cxn modelId="{706BC64D-311C-4907-92E9-3BF9318EA21D}" type="presParOf" srcId="{973705DA-0764-450B-9858-7DB13ECC0126}" destId="{003CEF6F-12DD-4560-A7A8-D8A1838EE391}" srcOrd="1" destOrd="0" presId="urn:microsoft.com/office/officeart/2005/8/layout/hierarchy1"/>
    <dgm:cxn modelId="{6E8D3F83-AC28-4A93-8939-3FB7366D98BE}" type="presParOf" srcId="{855BBF4F-C3A6-4A34-A961-A39DC0699CFA}" destId="{E2FDE313-08A1-4D3F-B801-FEA21F8B2937}" srcOrd="1" destOrd="0" presId="urn:microsoft.com/office/officeart/2005/8/layout/hierarchy1"/>
    <dgm:cxn modelId="{F2600F38-B7B2-4B4D-B22E-51E5580B8131}" type="presParOf" srcId="{63C47AA1-E5D2-4C3A-8C63-9DF2777B0515}" destId="{2BF06296-D9D8-4EC8-B381-D1914E2BF3A0}" srcOrd="4" destOrd="0" presId="urn:microsoft.com/office/officeart/2005/8/layout/hierarchy1"/>
    <dgm:cxn modelId="{EA586261-2832-41AE-936F-6F2E76F3E70F}" type="presParOf" srcId="{2BF06296-D9D8-4EC8-B381-D1914E2BF3A0}" destId="{FEC91529-8453-426C-9A0F-3EEE8F5ED3D0}" srcOrd="0" destOrd="0" presId="urn:microsoft.com/office/officeart/2005/8/layout/hierarchy1"/>
    <dgm:cxn modelId="{91C83399-73F7-45E1-A808-43940EF9D372}" type="presParOf" srcId="{FEC91529-8453-426C-9A0F-3EEE8F5ED3D0}" destId="{B9396068-4507-441E-AEA8-C526AC57075B}" srcOrd="0" destOrd="0" presId="urn:microsoft.com/office/officeart/2005/8/layout/hierarchy1"/>
    <dgm:cxn modelId="{6816891E-5969-450E-8651-FA7C0C6EB7C5}" type="presParOf" srcId="{FEC91529-8453-426C-9A0F-3EEE8F5ED3D0}" destId="{CA4A068C-D072-4E45-94C2-1E860FFDD9E4}" srcOrd="1" destOrd="0" presId="urn:microsoft.com/office/officeart/2005/8/layout/hierarchy1"/>
    <dgm:cxn modelId="{2C79AA04-B8C8-47EB-A8D4-8C1056ED3503}" type="presParOf" srcId="{2BF06296-D9D8-4EC8-B381-D1914E2BF3A0}" destId="{2DC0E8DC-F3E9-4CDC-95E4-40527CB7564A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CDC284F-AEB4-442B-B335-C8E3CBC85C16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AR"/>
        </a:p>
      </dgm:t>
    </dgm:pt>
    <dgm:pt modelId="{0BACC336-4F4C-40B9-8A74-A5928B7F4838}">
      <dgm:prSet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algn="just" rtl="0"/>
          <a:r>
            <a:rPr lang="es-AR" dirty="0" smtClean="0">
              <a:solidFill>
                <a:schemeClr val="tx1"/>
              </a:solidFill>
            </a:rPr>
            <a:t>Concepto utilizado ampliamente en Psicología de la Personalidad.  </a:t>
          </a:r>
          <a:endParaRPr lang="es-AR" dirty="0">
            <a:solidFill>
              <a:schemeClr val="tx1"/>
            </a:solidFill>
          </a:endParaRPr>
        </a:p>
      </dgm:t>
    </dgm:pt>
    <dgm:pt modelId="{E78B3500-F6EE-4306-94C2-41B23474B516}" type="parTrans" cxnId="{7CFBF1BD-A72E-48C7-A4A7-3F71713C3FA7}">
      <dgm:prSet/>
      <dgm:spPr/>
      <dgm:t>
        <a:bodyPr/>
        <a:lstStyle/>
        <a:p>
          <a:endParaRPr lang="es-AR"/>
        </a:p>
      </dgm:t>
    </dgm:pt>
    <dgm:pt modelId="{43A7F044-490D-420F-ABC2-6A8D6B51236C}" type="sibTrans" cxnId="{7CFBF1BD-A72E-48C7-A4A7-3F71713C3FA7}">
      <dgm:prSet/>
      <dgm:spPr/>
      <dgm:t>
        <a:bodyPr/>
        <a:lstStyle/>
        <a:p>
          <a:endParaRPr lang="es-AR"/>
        </a:p>
      </dgm:t>
    </dgm:pt>
    <dgm:pt modelId="{71E9015B-2DE0-4962-B86E-DF8DDE758519}">
      <dgm:prSet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algn="just" rtl="0"/>
          <a:r>
            <a:rPr lang="es-AR" dirty="0" smtClean="0">
              <a:solidFill>
                <a:schemeClr val="tx1"/>
              </a:solidFill>
            </a:rPr>
            <a:t>Disposiciones estables del comportamiento que predisponen a comportarse de determinada manera</a:t>
          </a:r>
          <a:r>
            <a:rPr lang="es-AR" dirty="0" smtClean="0"/>
            <a:t>.</a:t>
          </a:r>
          <a:endParaRPr lang="es-AR" dirty="0"/>
        </a:p>
      </dgm:t>
    </dgm:pt>
    <dgm:pt modelId="{4B8F4588-F6F5-4FF2-95B1-736AB7892454}" type="parTrans" cxnId="{676CD7FC-3D7F-4C8F-9C3A-1440A728F5DA}">
      <dgm:prSet/>
      <dgm:spPr/>
      <dgm:t>
        <a:bodyPr/>
        <a:lstStyle/>
        <a:p>
          <a:endParaRPr lang="es-AR"/>
        </a:p>
      </dgm:t>
    </dgm:pt>
    <dgm:pt modelId="{60CB30F1-A714-4A18-A87A-51259685AC11}" type="sibTrans" cxnId="{676CD7FC-3D7F-4C8F-9C3A-1440A728F5DA}">
      <dgm:prSet/>
      <dgm:spPr/>
      <dgm:t>
        <a:bodyPr/>
        <a:lstStyle/>
        <a:p>
          <a:endParaRPr lang="es-AR"/>
        </a:p>
      </dgm:t>
    </dgm:pt>
    <dgm:pt modelId="{A44B2AFD-0EE8-42CD-8BC1-F3AFAB3861FA}">
      <dgm:prSet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algn="just" rtl="0"/>
          <a:r>
            <a:rPr lang="es-AR" dirty="0" smtClean="0">
              <a:solidFill>
                <a:schemeClr val="tx1"/>
              </a:solidFill>
            </a:rPr>
            <a:t>Responsables de las diferencias de conducta entre los individuos</a:t>
          </a:r>
          <a:r>
            <a:rPr lang="es-AR" dirty="0" smtClean="0"/>
            <a:t>.</a:t>
          </a:r>
          <a:endParaRPr lang="es-AR" dirty="0"/>
        </a:p>
      </dgm:t>
    </dgm:pt>
    <dgm:pt modelId="{63C5D847-4FE2-476B-8D5F-5590EC91353F}" type="parTrans" cxnId="{2C2D8E6D-4A4C-48A2-85A1-1FE3220DC442}">
      <dgm:prSet/>
      <dgm:spPr/>
      <dgm:t>
        <a:bodyPr/>
        <a:lstStyle/>
        <a:p>
          <a:endParaRPr lang="es-AR"/>
        </a:p>
      </dgm:t>
    </dgm:pt>
    <dgm:pt modelId="{B1FFCF28-BEB5-42B2-A675-7C67148C1039}" type="sibTrans" cxnId="{2C2D8E6D-4A4C-48A2-85A1-1FE3220DC442}">
      <dgm:prSet/>
      <dgm:spPr/>
      <dgm:t>
        <a:bodyPr/>
        <a:lstStyle/>
        <a:p>
          <a:endParaRPr lang="es-AR"/>
        </a:p>
      </dgm:t>
    </dgm:pt>
    <dgm:pt modelId="{B6F7449E-2759-4CE3-BE33-59DF286FBC32}">
      <dgm:prSet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algn="just" rtl="0"/>
          <a:r>
            <a:rPr lang="es-AR" dirty="0" smtClean="0">
              <a:solidFill>
                <a:schemeClr val="tx1"/>
              </a:solidFill>
            </a:rPr>
            <a:t>Relación rasgos – conducta, a mayor predominancia del rasgo, mayor fuerza en la conducta.</a:t>
          </a:r>
          <a:endParaRPr lang="es-AR" dirty="0">
            <a:solidFill>
              <a:schemeClr val="tx1"/>
            </a:solidFill>
          </a:endParaRPr>
        </a:p>
      </dgm:t>
    </dgm:pt>
    <dgm:pt modelId="{EDE14FE6-BBD4-4299-A6F9-B2191F661887}" type="parTrans" cxnId="{4740E1B6-732E-4CC9-BD2F-728B30256475}">
      <dgm:prSet/>
      <dgm:spPr/>
      <dgm:t>
        <a:bodyPr/>
        <a:lstStyle/>
        <a:p>
          <a:endParaRPr lang="es-AR"/>
        </a:p>
      </dgm:t>
    </dgm:pt>
    <dgm:pt modelId="{3F4B9B04-5FAF-4E6F-8A7B-EE99F00FECD7}" type="sibTrans" cxnId="{4740E1B6-732E-4CC9-BD2F-728B30256475}">
      <dgm:prSet/>
      <dgm:spPr/>
      <dgm:t>
        <a:bodyPr/>
        <a:lstStyle/>
        <a:p>
          <a:endParaRPr lang="es-AR"/>
        </a:p>
      </dgm:t>
    </dgm:pt>
    <dgm:pt modelId="{3C34F12E-F44D-4ADA-9F37-A91AF058C72E}">
      <dgm:prSet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algn="just" rtl="0"/>
          <a:r>
            <a:rPr lang="es-AR" dirty="0" smtClean="0">
              <a:solidFill>
                <a:schemeClr val="tx1"/>
              </a:solidFill>
            </a:rPr>
            <a:t>Si bien la conducta varía en función de la situación, está mayormente influida por los rasgos</a:t>
          </a:r>
          <a:r>
            <a:rPr lang="es-AR" dirty="0" smtClean="0"/>
            <a:t>.</a:t>
          </a:r>
          <a:endParaRPr lang="es-AR" dirty="0"/>
        </a:p>
      </dgm:t>
    </dgm:pt>
    <dgm:pt modelId="{B0EC403F-A955-4967-AA0B-905A6CFB5917}" type="parTrans" cxnId="{91B7029A-93ED-452C-BA59-95BE272C20CE}">
      <dgm:prSet/>
      <dgm:spPr/>
      <dgm:t>
        <a:bodyPr/>
        <a:lstStyle/>
        <a:p>
          <a:endParaRPr lang="es-AR"/>
        </a:p>
      </dgm:t>
    </dgm:pt>
    <dgm:pt modelId="{63064586-8119-4A50-B6F4-C695C634D3FC}" type="sibTrans" cxnId="{91B7029A-93ED-452C-BA59-95BE272C20CE}">
      <dgm:prSet/>
      <dgm:spPr/>
      <dgm:t>
        <a:bodyPr/>
        <a:lstStyle/>
        <a:p>
          <a:endParaRPr lang="es-AR"/>
        </a:p>
      </dgm:t>
    </dgm:pt>
    <dgm:pt modelId="{297F33D3-8C90-4DAB-8389-FD867888F263}" type="pres">
      <dgm:prSet presAssocID="{DCDC284F-AEB4-442B-B335-C8E3CBC85C1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AR"/>
        </a:p>
      </dgm:t>
    </dgm:pt>
    <dgm:pt modelId="{351D1EE0-71A9-43F6-99DA-FB0D3F6895F2}" type="pres">
      <dgm:prSet presAssocID="{0BACC336-4F4C-40B9-8A74-A5928B7F4838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BDD2A8E4-FD58-42FB-9E13-DD62C33773E4}" type="pres">
      <dgm:prSet presAssocID="{43A7F044-490D-420F-ABC2-6A8D6B51236C}" presName="spacer" presStyleCnt="0"/>
      <dgm:spPr/>
    </dgm:pt>
    <dgm:pt modelId="{0992D8FE-0F96-4FCB-8ACF-F5597BE5EA13}" type="pres">
      <dgm:prSet presAssocID="{71E9015B-2DE0-4962-B86E-DF8DDE758519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BF26D618-8A98-47AE-A957-D0CB7B0B02A7}" type="pres">
      <dgm:prSet presAssocID="{60CB30F1-A714-4A18-A87A-51259685AC11}" presName="spacer" presStyleCnt="0"/>
      <dgm:spPr/>
    </dgm:pt>
    <dgm:pt modelId="{B94145EB-C2D0-4515-9D26-56D738F7245C}" type="pres">
      <dgm:prSet presAssocID="{A44B2AFD-0EE8-42CD-8BC1-F3AFAB3861FA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14094ADC-7302-47FB-94BE-17C47F332CE7}" type="pres">
      <dgm:prSet presAssocID="{B1FFCF28-BEB5-42B2-A675-7C67148C1039}" presName="spacer" presStyleCnt="0"/>
      <dgm:spPr/>
    </dgm:pt>
    <dgm:pt modelId="{40FCFD0C-2E5D-4C68-8ECD-F02911D0E8D1}" type="pres">
      <dgm:prSet presAssocID="{B6F7449E-2759-4CE3-BE33-59DF286FBC32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319D33C0-CBFA-4C68-8E09-27BD1BEAA0D3}" type="pres">
      <dgm:prSet presAssocID="{3F4B9B04-5FAF-4E6F-8A7B-EE99F00FECD7}" presName="spacer" presStyleCnt="0"/>
      <dgm:spPr/>
    </dgm:pt>
    <dgm:pt modelId="{B2744D78-1456-4A05-B888-657C0ED684F0}" type="pres">
      <dgm:prSet presAssocID="{3C34F12E-F44D-4ADA-9F37-A91AF058C72E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s-AR"/>
        </a:p>
      </dgm:t>
    </dgm:pt>
  </dgm:ptLst>
  <dgm:cxnLst>
    <dgm:cxn modelId="{92DF49AD-CF05-47D9-9134-C5DD163440A1}" type="presOf" srcId="{B6F7449E-2759-4CE3-BE33-59DF286FBC32}" destId="{40FCFD0C-2E5D-4C68-8ECD-F02911D0E8D1}" srcOrd="0" destOrd="0" presId="urn:microsoft.com/office/officeart/2005/8/layout/vList2"/>
    <dgm:cxn modelId="{B6EC542D-B35B-4B30-A576-7C39F9F67AA8}" type="presOf" srcId="{A44B2AFD-0EE8-42CD-8BC1-F3AFAB3861FA}" destId="{B94145EB-C2D0-4515-9D26-56D738F7245C}" srcOrd="0" destOrd="0" presId="urn:microsoft.com/office/officeart/2005/8/layout/vList2"/>
    <dgm:cxn modelId="{D5C8A0A2-22F2-41C9-BDF9-EE39DD2A3951}" type="presOf" srcId="{3C34F12E-F44D-4ADA-9F37-A91AF058C72E}" destId="{B2744D78-1456-4A05-B888-657C0ED684F0}" srcOrd="0" destOrd="0" presId="urn:microsoft.com/office/officeart/2005/8/layout/vList2"/>
    <dgm:cxn modelId="{F4E983B1-3778-4B02-B363-E5C4DF787B31}" type="presOf" srcId="{0BACC336-4F4C-40B9-8A74-A5928B7F4838}" destId="{351D1EE0-71A9-43F6-99DA-FB0D3F6895F2}" srcOrd="0" destOrd="0" presId="urn:microsoft.com/office/officeart/2005/8/layout/vList2"/>
    <dgm:cxn modelId="{7CFBF1BD-A72E-48C7-A4A7-3F71713C3FA7}" srcId="{DCDC284F-AEB4-442B-B335-C8E3CBC85C16}" destId="{0BACC336-4F4C-40B9-8A74-A5928B7F4838}" srcOrd="0" destOrd="0" parTransId="{E78B3500-F6EE-4306-94C2-41B23474B516}" sibTransId="{43A7F044-490D-420F-ABC2-6A8D6B51236C}"/>
    <dgm:cxn modelId="{A41021D9-883C-4715-B2E3-5CA4D9AE8709}" type="presOf" srcId="{71E9015B-2DE0-4962-B86E-DF8DDE758519}" destId="{0992D8FE-0F96-4FCB-8ACF-F5597BE5EA13}" srcOrd="0" destOrd="0" presId="urn:microsoft.com/office/officeart/2005/8/layout/vList2"/>
    <dgm:cxn modelId="{4740E1B6-732E-4CC9-BD2F-728B30256475}" srcId="{DCDC284F-AEB4-442B-B335-C8E3CBC85C16}" destId="{B6F7449E-2759-4CE3-BE33-59DF286FBC32}" srcOrd="3" destOrd="0" parTransId="{EDE14FE6-BBD4-4299-A6F9-B2191F661887}" sibTransId="{3F4B9B04-5FAF-4E6F-8A7B-EE99F00FECD7}"/>
    <dgm:cxn modelId="{91B7029A-93ED-452C-BA59-95BE272C20CE}" srcId="{DCDC284F-AEB4-442B-B335-C8E3CBC85C16}" destId="{3C34F12E-F44D-4ADA-9F37-A91AF058C72E}" srcOrd="4" destOrd="0" parTransId="{B0EC403F-A955-4967-AA0B-905A6CFB5917}" sibTransId="{63064586-8119-4A50-B6F4-C695C634D3FC}"/>
    <dgm:cxn modelId="{676CD7FC-3D7F-4C8F-9C3A-1440A728F5DA}" srcId="{DCDC284F-AEB4-442B-B335-C8E3CBC85C16}" destId="{71E9015B-2DE0-4962-B86E-DF8DDE758519}" srcOrd="1" destOrd="0" parTransId="{4B8F4588-F6F5-4FF2-95B1-736AB7892454}" sibTransId="{60CB30F1-A714-4A18-A87A-51259685AC11}"/>
    <dgm:cxn modelId="{37817746-0907-465B-847D-2F20C0A0500C}" type="presOf" srcId="{DCDC284F-AEB4-442B-B335-C8E3CBC85C16}" destId="{297F33D3-8C90-4DAB-8389-FD867888F263}" srcOrd="0" destOrd="0" presId="urn:microsoft.com/office/officeart/2005/8/layout/vList2"/>
    <dgm:cxn modelId="{2C2D8E6D-4A4C-48A2-85A1-1FE3220DC442}" srcId="{DCDC284F-AEB4-442B-B335-C8E3CBC85C16}" destId="{A44B2AFD-0EE8-42CD-8BC1-F3AFAB3861FA}" srcOrd="2" destOrd="0" parTransId="{63C5D847-4FE2-476B-8D5F-5590EC91353F}" sibTransId="{B1FFCF28-BEB5-42B2-A675-7C67148C1039}"/>
    <dgm:cxn modelId="{A22C4D02-CE77-47B5-B4CE-9C9A0CC40B68}" type="presParOf" srcId="{297F33D3-8C90-4DAB-8389-FD867888F263}" destId="{351D1EE0-71A9-43F6-99DA-FB0D3F6895F2}" srcOrd="0" destOrd="0" presId="urn:microsoft.com/office/officeart/2005/8/layout/vList2"/>
    <dgm:cxn modelId="{A6691A34-2A71-4822-A4D7-2360F4CCAD12}" type="presParOf" srcId="{297F33D3-8C90-4DAB-8389-FD867888F263}" destId="{BDD2A8E4-FD58-42FB-9E13-DD62C33773E4}" srcOrd="1" destOrd="0" presId="urn:microsoft.com/office/officeart/2005/8/layout/vList2"/>
    <dgm:cxn modelId="{0AB7FA90-2AD5-4577-8305-E4A9837F01A2}" type="presParOf" srcId="{297F33D3-8C90-4DAB-8389-FD867888F263}" destId="{0992D8FE-0F96-4FCB-8ACF-F5597BE5EA13}" srcOrd="2" destOrd="0" presId="urn:microsoft.com/office/officeart/2005/8/layout/vList2"/>
    <dgm:cxn modelId="{16FC3752-A78D-4FE9-B73A-EAE96DB846A5}" type="presParOf" srcId="{297F33D3-8C90-4DAB-8389-FD867888F263}" destId="{BF26D618-8A98-47AE-A957-D0CB7B0B02A7}" srcOrd="3" destOrd="0" presId="urn:microsoft.com/office/officeart/2005/8/layout/vList2"/>
    <dgm:cxn modelId="{23995A74-1011-4D43-A13D-7C8C6A478CFF}" type="presParOf" srcId="{297F33D3-8C90-4DAB-8389-FD867888F263}" destId="{B94145EB-C2D0-4515-9D26-56D738F7245C}" srcOrd="4" destOrd="0" presId="urn:microsoft.com/office/officeart/2005/8/layout/vList2"/>
    <dgm:cxn modelId="{9B558852-D651-4715-8F23-FF2450C59344}" type="presParOf" srcId="{297F33D3-8C90-4DAB-8389-FD867888F263}" destId="{14094ADC-7302-47FB-94BE-17C47F332CE7}" srcOrd="5" destOrd="0" presId="urn:microsoft.com/office/officeart/2005/8/layout/vList2"/>
    <dgm:cxn modelId="{A0C2BC99-A165-4A98-8AD3-1E86CFA35EBF}" type="presParOf" srcId="{297F33D3-8C90-4DAB-8389-FD867888F263}" destId="{40FCFD0C-2E5D-4C68-8ECD-F02911D0E8D1}" srcOrd="6" destOrd="0" presId="urn:microsoft.com/office/officeart/2005/8/layout/vList2"/>
    <dgm:cxn modelId="{F4D77E17-5170-44D0-B77F-58FBF8DB037D}" type="presParOf" srcId="{297F33D3-8C90-4DAB-8389-FD867888F263}" destId="{319D33C0-CBFA-4C68-8E09-27BD1BEAA0D3}" srcOrd="7" destOrd="0" presId="urn:microsoft.com/office/officeart/2005/8/layout/vList2"/>
    <dgm:cxn modelId="{5BCEF562-1220-41B8-9B8E-A8237FC35FFC}" type="presParOf" srcId="{297F33D3-8C90-4DAB-8389-FD867888F263}" destId="{B2744D78-1456-4A05-B888-657C0ED684F0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2CDBE89-8D3F-4A5A-A1AE-F72BA85E9FAF}" type="doc">
      <dgm:prSet loTypeId="urn:microsoft.com/office/officeart/2005/8/layout/matrix3" loCatId="matrix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s-AR"/>
        </a:p>
      </dgm:t>
    </dgm:pt>
    <dgm:pt modelId="{30A82FC9-70DE-46F1-9805-D4E3CD27B790}">
      <dgm:prSet/>
      <dgm:spPr>
        <a:solidFill>
          <a:schemeClr val="bg2">
            <a:lumMod val="90000"/>
          </a:schemeClr>
        </a:solidFill>
      </dgm:spPr>
      <dgm:t>
        <a:bodyPr/>
        <a:lstStyle/>
        <a:p>
          <a:pPr algn="ctr" rtl="0"/>
          <a:r>
            <a:rPr lang="es-AR" dirty="0" smtClean="0"/>
            <a:t>OBJETIVO GENERAL</a:t>
          </a:r>
          <a:endParaRPr lang="es-AR" dirty="0"/>
        </a:p>
      </dgm:t>
    </dgm:pt>
    <dgm:pt modelId="{0855B74B-85A4-468F-A309-FCF3DD3BE581}" type="parTrans" cxnId="{94A44A9E-A0DA-4F3B-A2A2-C130EF356840}">
      <dgm:prSet/>
      <dgm:spPr/>
      <dgm:t>
        <a:bodyPr/>
        <a:lstStyle/>
        <a:p>
          <a:endParaRPr lang="es-AR"/>
        </a:p>
      </dgm:t>
    </dgm:pt>
    <dgm:pt modelId="{EE7C714E-C198-4B70-9EB3-62A96A333DC1}" type="sibTrans" cxnId="{94A44A9E-A0DA-4F3B-A2A2-C130EF356840}">
      <dgm:prSet/>
      <dgm:spPr/>
      <dgm:t>
        <a:bodyPr/>
        <a:lstStyle/>
        <a:p>
          <a:endParaRPr lang="es-AR"/>
        </a:p>
      </dgm:t>
    </dgm:pt>
    <dgm:pt modelId="{B1612466-200B-4652-BA10-011D69876F82}">
      <dgm:prSet custT="1"/>
      <dgm:spPr>
        <a:solidFill>
          <a:schemeClr val="bg2">
            <a:lumMod val="90000"/>
          </a:schemeClr>
        </a:solidFill>
      </dgm:spPr>
      <dgm:t>
        <a:bodyPr/>
        <a:lstStyle/>
        <a:p>
          <a:pPr algn="just" rtl="0"/>
          <a:r>
            <a:rPr lang="es-AR" sz="1400" i="0" dirty="0" smtClean="0"/>
            <a:t>Describir y caracterizar los rasgos de </a:t>
          </a:r>
          <a:r>
            <a:rPr lang="es-AR" sz="1400" dirty="0" smtClean="0"/>
            <a:t>Personalidad de Ingresantes a la carrera de Psicología.</a:t>
          </a:r>
          <a:endParaRPr lang="es-AR" sz="1400" dirty="0"/>
        </a:p>
      </dgm:t>
    </dgm:pt>
    <dgm:pt modelId="{BF0454BC-9960-417E-989E-99B883E1A898}" type="parTrans" cxnId="{76CB9B9C-5A52-49D5-B667-FADB25B85CA0}">
      <dgm:prSet/>
      <dgm:spPr/>
      <dgm:t>
        <a:bodyPr/>
        <a:lstStyle/>
        <a:p>
          <a:endParaRPr lang="es-AR"/>
        </a:p>
      </dgm:t>
    </dgm:pt>
    <dgm:pt modelId="{21D798BA-9344-4791-8CE0-AF4799B27520}" type="sibTrans" cxnId="{76CB9B9C-5A52-49D5-B667-FADB25B85CA0}">
      <dgm:prSet/>
      <dgm:spPr/>
      <dgm:t>
        <a:bodyPr/>
        <a:lstStyle/>
        <a:p>
          <a:endParaRPr lang="es-AR"/>
        </a:p>
      </dgm:t>
    </dgm:pt>
    <dgm:pt modelId="{2209C20F-22BD-4FC5-A267-A2916508C461}">
      <dgm:prSet/>
      <dgm:spPr>
        <a:solidFill>
          <a:schemeClr val="bg2">
            <a:lumMod val="75000"/>
          </a:schemeClr>
        </a:solidFill>
      </dgm:spPr>
      <dgm:t>
        <a:bodyPr/>
        <a:lstStyle/>
        <a:p>
          <a:pPr rtl="0"/>
          <a:r>
            <a:rPr lang="es-AR" dirty="0" smtClean="0"/>
            <a:t>OBJETIVOS PARTICULARES</a:t>
          </a:r>
          <a:endParaRPr lang="es-AR" dirty="0"/>
        </a:p>
      </dgm:t>
    </dgm:pt>
    <dgm:pt modelId="{971E2972-801C-4B37-AA29-925BCB47CA02}" type="parTrans" cxnId="{8F9B7523-D6BD-4B2B-B711-21ADDC3523B9}">
      <dgm:prSet/>
      <dgm:spPr/>
      <dgm:t>
        <a:bodyPr/>
        <a:lstStyle/>
        <a:p>
          <a:endParaRPr lang="es-AR"/>
        </a:p>
      </dgm:t>
    </dgm:pt>
    <dgm:pt modelId="{DE83DD09-3B9D-4671-9C7D-9D39654FBBC9}" type="sibTrans" cxnId="{8F9B7523-D6BD-4B2B-B711-21ADDC3523B9}">
      <dgm:prSet/>
      <dgm:spPr/>
      <dgm:t>
        <a:bodyPr/>
        <a:lstStyle/>
        <a:p>
          <a:endParaRPr lang="es-AR"/>
        </a:p>
      </dgm:t>
    </dgm:pt>
    <dgm:pt modelId="{5DE85D96-5622-4CA4-8F1F-41ABD7F0EDE2}">
      <dgm:prSet custT="1"/>
      <dgm:spPr>
        <a:solidFill>
          <a:schemeClr val="bg2">
            <a:lumMod val="75000"/>
          </a:schemeClr>
        </a:solidFill>
      </dgm:spPr>
      <dgm:t>
        <a:bodyPr/>
        <a:lstStyle/>
        <a:p>
          <a:pPr algn="just" rtl="0"/>
          <a:endParaRPr lang="es-AR" sz="1400" dirty="0" smtClean="0"/>
        </a:p>
        <a:p>
          <a:pPr algn="just" rtl="0"/>
          <a:r>
            <a:rPr lang="es-AR" sz="1400" dirty="0" smtClean="0"/>
            <a:t>1- Caracterizar los rasgos de personalidad de los ingresantes a la carrera de Psicología</a:t>
          </a:r>
        </a:p>
        <a:p>
          <a:pPr algn="just" rtl="0"/>
          <a:r>
            <a:rPr lang="es-AR" sz="1400" dirty="0" smtClean="0"/>
            <a:t>2- Analizar la relación de los Rasgos de Personalidad con: edad – sexo - nivel socio-económico-cultural.</a:t>
          </a:r>
          <a:endParaRPr lang="es-AR" sz="1400" dirty="0"/>
        </a:p>
      </dgm:t>
    </dgm:pt>
    <dgm:pt modelId="{CA8355ED-24CF-462B-8515-3114B86D6ABE}" type="parTrans" cxnId="{6021B55D-8511-4A69-97B7-84AA1A1A2433}">
      <dgm:prSet/>
      <dgm:spPr/>
      <dgm:t>
        <a:bodyPr/>
        <a:lstStyle/>
        <a:p>
          <a:endParaRPr lang="es-AR"/>
        </a:p>
      </dgm:t>
    </dgm:pt>
    <dgm:pt modelId="{FB876026-9387-4A06-834B-9EC505FB9EC1}" type="sibTrans" cxnId="{6021B55D-8511-4A69-97B7-84AA1A1A2433}">
      <dgm:prSet/>
      <dgm:spPr/>
      <dgm:t>
        <a:bodyPr/>
        <a:lstStyle/>
        <a:p>
          <a:endParaRPr lang="es-AR"/>
        </a:p>
      </dgm:t>
    </dgm:pt>
    <dgm:pt modelId="{B861E507-D376-454B-9CBF-F02C4E26BFCC}" type="pres">
      <dgm:prSet presAssocID="{A2CDBE89-8D3F-4A5A-A1AE-F72BA85E9FAF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s-AR"/>
        </a:p>
      </dgm:t>
    </dgm:pt>
    <dgm:pt modelId="{5C283757-B26C-4DB4-8CDD-0448D3917C4B}" type="pres">
      <dgm:prSet presAssocID="{A2CDBE89-8D3F-4A5A-A1AE-F72BA85E9FAF}" presName="diamond" presStyleLbl="bgShp" presStyleIdx="0" presStyleCnt="1"/>
      <dgm:spPr>
        <a:noFill/>
      </dgm:spPr>
    </dgm:pt>
    <dgm:pt modelId="{ED8B4A05-1240-43B3-92FD-0B1D53F5B1EA}" type="pres">
      <dgm:prSet presAssocID="{A2CDBE89-8D3F-4A5A-A1AE-F72BA85E9FAF}" presName="quad1" presStyleLbl="node1" presStyleIdx="0" presStyleCnt="4" custLinFactNeighborX="-58169" custLinFactNeighborY="-1486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D16A74C9-98E6-4A01-A74D-97CBD65DC30E}" type="pres">
      <dgm:prSet presAssocID="{A2CDBE89-8D3F-4A5A-A1AE-F72BA85E9FAF}" presName="quad2" presStyleLbl="node1" presStyleIdx="1" presStyleCnt="4" custScaleX="157094" custScaleY="87337" custLinFactNeighborX="53168" custLinFactNeighborY="262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5936DFE5-6C7C-4E1D-A2EA-A58D9FF50266}" type="pres">
      <dgm:prSet presAssocID="{A2CDBE89-8D3F-4A5A-A1AE-F72BA85E9FAF}" presName="quad3" presStyleLbl="node1" presStyleIdx="2" presStyleCnt="4" custLinFactNeighborX="-60483" custLinFactNeighborY="2054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FF1C2CE1-17E9-47FC-91CE-B71130246F1D}" type="pres">
      <dgm:prSet presAssocID="{A2CDBE89-8D3F-4A5A-A1AE-F72BA85E9FAF}" presName="quad4" presStyleLbl="node1" presStyleIdx="3" presStyleCnt="4" custScaleX="183402" custScaleY="96399" custLinFactNeighborX="59837" custLinFactNeighborY="2619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AR"/>
        </a:p>
      </dgm:t>
    </dgm:pt>
  </dgm:ptLst>
  <dgm:cxnLst>
    <dgm:cxn modelId="{76CB9B9C-5A52-49D5-B667-FADB25B85CA0}" srcId="{A2CDBE89-8D3F-4A5A-A1AE-F72BA85E9FAF}" destId="{B1612466-200B-4652-BA10-011D69876F82}" srcOrd="1" destOrd="0" parTransId="{BF0454BC-9960-417E-989E-99B883E1A898}" sibTransId="{21D798BA-9344-4791-8CE0-AF4799B27520}"/>
    <dgm:cxn modelId="{94A44A9E-A0DA-4F3B-A2A2-C130EF356840}" srcId="{A2CDBE89-8D3F-4A5A-A1AE-F72BA85E9FAF}" destId="{30A82FC9-70DE-46F1-9805-D4E3CD27B790}" srcOrd="0" destOrd="0" parTransId="{0855B74B-85A4-468F-A309-FCF3DD3BE581}" sibTransId="{EE7C714E-C198-4B70-9EB3-62A96A333DC1}"/>
    <dgm:cxn modelId="{8F9B7523-D6BD-4B2B-B711-21ADDC3523B9}" srcId="{A2CDBE89-8D3F-4A5A-A1AE-F72BA85E9FAF}" destId="{2209C20F-22BD-4FC5-A267-A2916508C461}" srcOrd="2" destOrd="0" parTransId="{971E2972-801C-4B37-AA29-925BCB47CA02}" sibTransId="{DE83DD09-3B9D-4671-9C7D-9D39654FBBC9}"/>
    <dgm:cxn modelId="{A75A88EA-4965-43DD-BB41-24342F2F7E85}" type="presOf" srcId="{5DE85D96-5622-4CA4-8F1F-41ABD7F0EDE2}" destId="{FF1C2CE1-17E9-47FC-91CE-B71130246F1D}" srcOrd="0" destOrd="0" presId="urn:microsoft.com/office/officeart/2005/8/layout/matrix3"/>
    <dgm:cxn modelId="{E7B3935C-EFF4-43DE-BB8B-8D3C434A7C57}" type="presOf" srcId="{B1612466-200B-4652-BA10-011D69876F82}" destId="{D16A74C9-98E6-4A01-A74D-97CBD65DC30E}" srcOrd="0" destOrd="0" presId="urn:microsoft.com/office/officeart/2005/8/layout/matrix3"/>
    <dgm:cxn modelId="{2E591BA7-F11F-43F9-A619-DA25FB7715C6}" type="presOf" srcId="{A2CDBE89-8D3F-4A5A-A1AE-F72BA85E9FAF}" destId="{B861E507-D376-454B-9CBF-F02C4E26BFCC}" srcOrd="0" destOrd="0" presId="urn:microsoft.com/office/officeart/2005/8/layout/matrix3"/>
    <dgm:cxn modelId="{717DB5B0-896B-4FDD-A26D-7C3B3F3B8814}" type="presOf" srcId="{30A82FC9-70DE-46F1-9805-D4E3CD27B790}" destId="{ED8B4A05-1240-43B3-92FD-0B1D53F5B1EA}" srcOrd="0" destOrd="0" presId="urn:microsoft.com/office/officeart/2005/8/layout/matrix3"/>
    <dgm:cxn modelId="{6021B55D-8511-4A69-97B7-84AA1A1A2433}" srcId="{A2CDBE89-8D3F-4A5A-A1AE-F72BA85E9FAF}" destId="{5DE85D96-5622-4CA4-8F1F-41ABD7F0EDE2}" srcOrd="3" destOrd="0" parTransId="{CA8355ED-24CF-462B-8515-3114B86D6ABE}" sibTransId="{FB876026-9387-4A06-834B-9EC505FB9EC1}"/>
    <dgm:cxn modelId="{AB851F67-36A0-44D7-8A3E-B5351A99E53B}" type="presOf" srcId="{2209C20F-22BD-4FC5-A267-A2916508C461}" destId="{5936DFE5-6C7C-4E1D-A2EA-A58D9FF50266}" srcOrd="0" destOrd="0" presId="urn:microsoft.com/office/officeart/2005/8/layout/matrix3"/>
    <dgm:cxn modelId="{0F553D8B-4DB3-4979-9685-E4A571FDEA35}" type="presParOf" srcId="{B861E507-D376-454B-9CBF-F02C4E26BFCC}" destId="{5C283757-B26C-4DB4-8CDD-0448D3917C4B}" srcOrd="0" destOrd="0" presId="urn:microsoft.com/office/officeart/2005/8/layout/matrix3"/>
    <dgm:cxn modelId="{97930458-76CB-4EEC-A608-23323FA0A1A6}" type="presParOf" srcId="{B861E507-D376-454B-9CBF-F02C4E26BFCC}" destId="{ED8B4A05-1240-43B3-92FD-0B1D53F5B1EA}" srcOrd="1" destOrd="0" presId="urn:microsoft.com/office/officeart/2005/8/layout/matrix3"/>
    <dgm:cxn modelId="{9F0BA33D-8EAB-49AB-B9DC-9766EFCCC2A9}" type="presParOf" srcId="{B861E507-D376-454B-9CBF-F02C4E26BFCC}" destId="{D16A74C9-98E6-4A01-A74D-97CBD65DC30E}" srcOrd="2" destOrd="0" presId="urn:microsoft.com/office/officeart/2005/8/layout/matrix3"/>
    <dgm:cxn modelId="{DEC01678-F02C-49B6-ADE4-6F07D14D5DCB}" type="presParOf" srcId="{B861E507-D376-454B-9CBF-F02C4E26BFCC}" destId="{5936DFE5-6C7C-4E1D-A2EA-A58D9FF50266}" srcOrd="3" destOrd="0" presId="urn:microsoft.com/office/officeart/2005/8/layout/matrix3"/>
    <dgm:cxn modelId="{E7D18AAC-A879-4BA6-9A95-BC94A991BB08}" type="presParOf" srcId="{B861E507-D376-454B-9CBF-F02C4E26BFCC}" destId="{FF1C2CE1-17E9-47FC-91CE-B71130246F1D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DBA57D2-4A2F-4BE4-851E-D03DC18C3DD5}" type="doc">
      <dgm:prSet loTypeId="urn:microsoft.com/office/officeart/2005/8/layout/default" loCatId="list" qsTypeId="urn:microsoft.com/office/officeart/2005/8/quickstyle/3d4" qsCatId="3D" csTypeId="urn:microsoft.com/office/officeart/2005/8/colors/accent1_2" csCatId="accent1" phldr="1"/>
      <dgm:spPr/>
      <dgm:t>
        <a:bodyPr/>
        <a:lstStyle/>
        <a:p>
          <a:endParaRPr lang="es-AR"/>
        </a:p>
      </dgm:t>
    </dgm:pt>
    <dgm:pt modelId="{1394EF51-1596-4432-9DD1-C920D36CF826}">
      <dgm:prSet custT="1"/>
      <dgm:spPr/>
      <dgm:t>
        <a:bodyPr/>
        <a:lstStyle/>
        <a:p>
          <a:pPr rtl="0"/>
          <a:r>
            <a:rPr lang="es-AR" sz="2400" dirty="0" smtClean="0">
              <a:solidFill>
                <a:schemeClr val="tx1"/>
              </a:solidFill>
              <a:latin typeface="Century Gothic" panose="020B0502020202020204" pitchFamily="34" charset="0"/>
            </a:rPr>
            <a:t>Hipótesis 1</a:t>
          </a:r>
          <a:endParaRPr lang="es-AR" sz="2400" dirty="0">
            <a:solidFill>
              <a:schemeClr val="tx1"/>
            </a:solidFill>
            <a:latin typeface="Century Gothic" panose="020B0502020202020204" pitchFamily="34" charset="0"/>
          </a:endParaRPr>
        </a:p>
      </dgm:t>
    </dgm:pt>
    <dgm:pt modelId="{B5305DBF-9CF2-471D-BC93-7A9129F6BAF4}" type="parTrans" cxnId="{CEE70975-8CDD-484F-BA0E-D344B15B9E26}">
      <dgm:prSet/>
      <dgm:spPr/>
      <dgm:t>
        <a:bodyPr/>
        <a:lstStyle/>
        <a:p>
          <a:endParaRPr lang="es-AR"/>
        </a:p>
      </dgm:t>
    </dgm:pt>
    <dgm:pt modelId="{A4D6AD4E-304F-40F1-855F-D2A7ECC38F60}" type="sibTrans" cxnId="{CEE70975-8CDD-484F-BA0E-D344B15B9E26}">
      <dgm:prSet/>
      <dgm:spPr/>
      <dgm:t>
        <a:bodyPr/>
        <a:lstStyle/>
        <a:p>
          <a:endParaRPr lang="es-AR"/>
        </a:p>
      </dgm:t>
    </dgm:pt>
    <dgm:pt modelId="{D6E6E76B-1EFC-4ED6-882F-0AFE33A45C8E}">
      <dgm:prSet custT="1"/>
      <dgm:spPr/>
      <dgm:t>
        <a:bodyPr/>
        <a:lstStyle/>
        <a:p>
          <a:pPr algn="just" rtl="0"/>
          <a:endParaRPr lang="es-AR" sz="1600" dirty="0" smtClean="0">
            <a:solidFill>
              <a:schemeClr val="tx1"/>
            </a:solidFill>
          </a:endParaRPr>
        </a:p>
        <a:p>
          <a:pPr algn="just" rtl="0"/>
          <a:r>
            <a:rPr lang="es-AR" sz="1600" dirty="0" smtClean="0">
              <a:solidFill>
                <a:schemeClr val="tx1"/>
              </a:solidFill>
              <a:latin typeface="+mn-lt"/>
            </a:rPr>
            <a:t>Se espera hallar un mayor predominio de ciertos rasgos, </a:t>
          </a:r>
          <a:r>
            <a:rPr lang="es-AR" sz="1600" b="1" dirty="0" smtClean="0">
              <a:solidFill>
                <a:schemeClr val="tx1"/>
              </a:solidFill>
              <a:latin typeface="+mn-lt"/>
            </a:rPr>
            <a:t>Apertura a la Experiencia</a:t>
          </a:r>
          <a:r>
            <a:rPr lang="es-AR" sz="1600" dirty="0" smtClean="0">
              <a:solidFill>
                <a:schemeClr val="tx1"/>
              </a:solidFill>
              <a:latin typeface="+mn-lt"/>
            </a:rPr>
            <a:t>, en virtud de que la muestra estará compuesta por alumnos de primer año quienes, se supone, se encuentran en una situación de cambio que implica el ingreso a la universidad. </a:t>
          </a:r>
        </a:p>
        <a:p>
          <a:pPr algn="just" rtl="0"/>
          <a:endParaRPr lang="es-AR" sz="1600" dirty="0">
            <a:solidFill>
              <a:schemeClr val="tx1"/>
            </a:solidFill>
            <a:latin typeface="Century Gothic" panose="020B0502020202020204" pitchFamily="34" charset="0"/>
          </a:endParaRPr>
        </a:p>
      </dgm:t>
    </dgm:pt>
    <dgm:pt modelId="{5622F4B7-77DA-4BD6-866C-58A02142116D}" type="parTrans" cxnId="{AB9B9BE3-1CEA-429E-89AC-174C41669C0A}">
      <dgm:prSet/>
      <dgm:spPr/>
      <dgm:t>
        <a:bodyPr/>
        <a:lstStyle/>
        <a:p>
          <a:endParaRPr lang="es-AR"/>
        </a:p>
      </dgm:t>
    </dgm:pt>
    <dgm:pt modelId="{3551D6B5-88C6-441C-8280-440467A09B88}" type="sibTrans" cxnId="{AB9B9BE3-1CEA-429E-89AC-174C41669C0A}">
      <dgm:prSet/>
      <dgm:spPr/>
      <dgm:t>
        <a:bodyPr/>
        <a:lstStyle/>
        <a:p>
          <a:endParaRPr lang="es-AR"/>
        </a:p>
      </dgm:t>
    </dgm:pt>
    <dgm:pt modelId="{7BF97A04-0DDF-47F5-8A70-1D46CB6EFC8D}">
      <dgm:prSet custT="1"/>
      <dgm:spPr/>
      <dgm:t>
        <a:bodyPr/>
        <a:lstStyle/>
        <a:p>
          <a:pPr rtl="0"/>
          <a:r>
            <a:rPr lang="es-AR" sz="2400" b="0" dirty="0" smtClean="0">
              <a:solidFill>
                <a:schemeClr val="tx1"/>
              </a:solidFill>
              <a:latin typeface="Century Gothic" panose="020B0502020202020204" pitchFamily="34" charset="0"/>
            </a:rPr>
            <a:t>Hipótesis 2</a:t>
          </a:r>
          <a:endParaRPr lang="es-AR" sz="2400" b="0" dirty="0">
            <a:solidFill>
              <a:schemeClr val="tx1"/>
            </a:solidFill>
            <a:latin typeface="Century Gothic" panose="020B0502020202020204" pitchFamily="34" charset="0"/>
          </a:endParaRPr>
        </a:p>
      </dgm:t>
    </dgm:pt>
    <dgm:pt modelId="{FABEE415-44B4-4CBA-A651-33C3A8F5DAB1}" type="parTrans" cxnId="{5C956477-4C92-41D1-A9F8-A09D8BD34BBE}">
      <dgm:prSet/>
      <dgm:spPr/>
      <dgm:t>
        <a:bodyPr/>
        <a:lstStyle/>
        <a:p>
          <a:endParaRPr lang="es-AR"/>
        </a:p>
      </dgm:t>
    </dgm:pt>
    <dgm:pt modelId="{498483EA-1EDE-4C2F-BA7F-EAF9DEFC2DBA}" type="sibTrans" cxnId="{5C956477-4C92-41D1-A9F8-A09D8BD34BBE}">
      <dgm:prSet/>
      <dgm:spPr/>
      <dgm:t>
        <a:bodyPr/>
        <a:lstStyle/>
        <a:p>
          <a:endParaRPr lang="es-AR"/>
        </a:p>
      </dgm:t>
    </dgm:pt>
    <dgm:pt modelId="{BE843F0D-EA73-4D16-B7FB-1B0709DAB8D0}">
      <dgm:prSet custT="1"/>
      <dgm:spPr/>
      <dgm:t>
        <a:bodyPr/>
        <a:lstStyle/>
        <a:p>
          <a:pPr algn="just" rtl="0"/>
          <a:endParaRPr lang="es-AR" sz="1600" smtClean="0">
            <a:solidFill>
              <a:schemeClr val="tx1"/>
            </a:solidFill>
          </a:endParaRPr>
        </a:p>
        <a:p>
          <a:pPr algn="just" rtl="0"/>
          <a:r>
            <a:rPr lang="es-AR" sz="1600" smtClean="0">
              <a:solidFill>
                <a:schemeClr val="tx1"/>
              </a:solidFill>
              <a:latin typeface="+mn-lt"/>
            </a:rPr>
            <a:t>Se </a:t>
          </a:r>
          <a:r>
            <a:rPr lang="es-AR" sz="1600" dirty="0" smtClean="0">
              <a:solidFill>
                <a:schemeClr val="tx1"/>
              </a:solidFill>
              <a:latin typeface="+mn-lt"/>
            </a:rPr>
            <a:t>espera hallar diferencias en los rasgos de personalidad en función de </a:t>
          </a:r>
          <a:r>
            <a:rPr lang="es-AR" sz="1600" smtClean="0">
              <a:solidFill>
                <a:schemeClr val="tx1"/>
              </a:solidFill>
              <a:latin typeface="+mn-lt"/>
            </a:rPr>
            <a:t>variables:</a:t>
          </a:r>
          <a:endParaRPr lang="es-AR" sz="1600" dirty="0">
            <a:solidFill>
              <a:schemeClr val="tx1"/>
            </a:solidFill>
            <a:latin typeface="+mn-lt"/>
          </a:endParaRPr>
        </a:p>
      </dgm:t>
    </dgm:pt>
    <dgm:pt modelId="{F80CC77D-30A5-4D96-82E5-920767AA449D}" type="parTrans" cxnId="{DFC07F32-8050-4EC5-B776-0190604F12B9}">
      <dgm:prSet/>
      <dgm:spPr/>
      <dgm:t>
        <a:bodyPr/>
        <a:lstStyle/>
        <a:p>
          <a:endParaRPr lang="es-AR"/>
        </a:p>
      </dgm:t>
    </dgm:pt>
    <dgm:pt modelId="{D0665BF1-F41F-4E93-B1DA-9E96F0538F1D}" type="sibTrans" cxnId="{DFC07F32-8050-4EC5-B776-0190604F12B9}">
      <dgm:prSet/>
      <dgm:spPr/>
      <dgm:t>
        <a:bodyPr/>
        <a:lstStyle/>
        <a:p>
          <a:endParaRPr lang="es-AR"/>
        </a:p>
      </dgm:t>
    </dgm:pt>
    <dgm:pt modelId="{6D7BC464-D831-4EEF-BD36-F30A92EA0E1E}">
      <dgm:prSet custT="1"/>
      <dgm:spPr/>
      <dgm:t>
        <a:bodyPr/>
        <a:lstStyle/>
        <a:p>
          <a:pPr algn="just" rtl="0"/>
          <a:r>
            <a:rPr lang="es-AR" sz="1600" dirty="0" smtClean="0">
              <a:solidFill>
                <a:schemeClr val="tx1"/>
              </a:solidFill>
              <a:latin typeface="+mn-lt"/>
            </a:rPr>
            <a:t>edad</a:t>
          </a:r>
          <a:endParaRPr lang="es-AR" sz="1600" dirty="0">
            <a:solidFill>
              <a:schemeClr val="tx1"/>
            </a:solidFill>
            <a:latin typeface="+mn-lt"/>
          </a:endParaRPr>
        </a:p>
      </dgm:t>
    </dgm:pt>
    <dgm:pt modelId="{183FA126-7311-435E-94DA-063E36E0D632}" type="parTrans" cxnId="{E9879217-59D9-4536-810C-1E20528265F7}">
      <dgm:prSet/>
      <dgm:spPr/>
      <dgm:t>
        <a:bodyPr/>
        <a:lstStyle/>
        <a:p>
          <a:endParaRPr lang="es-AR"/>
        </a:p>
      </dgm:t>
    </dgm:pt>
    <dgm:pt modelId="{2535C1E9-25E1-4836-A70B-94F1D20E14BA}" type="sibTrans" cxnId="{E9879217-59D9-4536-810C-1E20528265F7}">
      <dgm:prSet/>
      <dgm:spPr/>
      <dgm:t>
        <a:bodyPr/>
        <a:lstStyle/>
        <a:p>
          <a:endParaRPr lang="es-AR"/>
        </a:p>
      </dgm:t>
    </dgm:pt>
    <dgm:pt modelId="{C38BA6F8-EFB7-4575-8623-DC5608DEDE3C}">
      <dgm:prSet custT="1"/>
      <dgm:spPr/>
      <dgm:t>
        <a:bodyPr/>
        <a:lstStyle/>
        <a:p>
          <a:pPr algn="just" rtl="0"/>
          <a:r>
            <a:rPr lang="es-AR" sz="1600" dirty="0" smtClean="0">
              <a:solidFill>
                <a:schemeClr val="tx1"/>
              </a:solidFill>
              <a:latin typeface="+mn-lt"/>
            </a:rPr>
            <a:t>sexo</a:t>
          </a:r>
          <a:endParaRPr lang="es-AR" sz="1600" dirty="0">
            <a:solidFill>
              <a:schemeClr val="tx1"/>
            </a:solidFill>
            <a:latin typeface="+mn-lt"/>
          </a:endParaRPr>
        </a:p>
      </dgm:t>
    </dgm:pt>
    <dgm:pt modelId="{FCA41051-5DC9-4F80-B691-E9F02F32C826}" type="parTrans" cxnId="{F5DEA58D-3E1B-4F7B-AC5E-B1A0754F0561}">
      <dgm:prSet/>
      <dgm:spPr/>
      <dgm:t>
        <a:bodyPr/>
        <a:lstStyle/>
        <a:p>
          <a:endParaRPr lang="es-AR"/>
        </a:p>
      </dgm:t>
    </dgm:pt>
    <dgm:pt modelId="{B6857180-DF13-4D12-B88C-D68C1CAC5D33}" type="sibTrans" cxnId="{F5DEA58D-3E1B-4F7B-AC5E-B1A0754F0561}">
      <dgm:prSet/>
      <dgm:spPr/>
      <dgm:t>
        <a:bodyPr/>
        <a:lstStyle/>
        <a:p>
          <a:endParaRPr lang="es-AR"/>
        </a:p>
      </dgm:t>
    </dgm:pt>
    <dgm:pt modelId="{AE4BF536-888A-44A1-9613-8B9F1BC814DC}">
      <dgm:prSet custT="1"/>
      <dgm:spPr/>
      <dgm:t>
        <a:bodyPr/>
        <a:lstStyle/>
        <a:p>
          <a:pPr algn="just" rtl="0"/>
          <a:r>
            <a:rPr lang="es-AR" sz="1600" dirty="0" smtClean="0">
              <a:solidFill>
                <a:schemeClr val="tx1"/>
              </a:solidFill>
              <a:latin typeface="+mn-lt"/>
            </a:rPr>
            <a:t>nivel socio-económico-cultural</a:t>
          </a:r>
          <a:endParaRPr lang="es-AR" sz="1600" dirty="0">
            <a:solidFill>
              <a:schemeClr val="tx1"/>
            </a:solidFill>
            <a:latin typeface="+mn-lt"/>
          </a:endParaRPr>
        </a:p>
      </dgm:t>
    </dgm:pt>
    <dgm:pt modelId="{51831D92-32FA-463D-BF72-6D0FF8873F5B}" type="parTrans" cxnId="{2D254B52-FDAB-4440-9097-E9099DD324FE}">
      <dgm:prSet/>
      <dgm:spPr/>
      <dgm:t>
        <a:bodyPr/>
        <a:lstStyle/>
        <a:p>
          <a:endParaRPr lang="es-AR"/>
        </a:p>
      </dgm:t>
    </dgm:pt>
    <dgm:pt modelId="{61E5A5DA-42C2-4FDB-A301-4922D4857FF5}" type="sibTrans" cxnId="{2D254B52-FDAB-4440-9097-E9099DD324FE}">
      <dgm:prSet/>
      <dgm:spPr/>
      <dgm:t>
        <a:bodyPr/>
        <a:lstStyle/>
        <a:p>
          <a:endParaRPr lang="es-AR"/>
        </a:p>
      </dgm:t>
    </dgm:pt>
    <dgm:pt modelId="{2A718237-BCBA-4CB8-A13F-9A9BCA51ECA2}" type="pres">
      <dgm:prSet presAssocID="{4DBA57D2-4A2F-4BE4-851E-D03DC18C3DD5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AR"/>
        </a:p>
      </dgm:t>
    </dgm:pt>
    <dgm:pt modelId="{44B0E7B6-FBCC-4F8C-978C-67B7B2901343}" type="pres">
      <dgm:prSet presAssocID="{1394EF51-1596-4432-9DD1-C920D36CF826}" presName="node" presStyleLbl="node1" presStyleIdx="0" presStyleCnt="4" custScaleX="77233" custScaleY="56616" custLinFactNeighborX="-10198" custLinFactNeighborY="-13985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71FB598A-BA24-4F20-892A-EA7B572CEEFB}" type="pres">
      <dgm:prSet presAssocID="{A4D6AD4E-304F-40F1-855F-D2A7ECC38F60}" presName="sibTrans" presStyleCnt="0"/>
      <dgm:spPr/>
    </dgm:pt>
    <dgm:pt modelId="{C97BAA60-4D23-46B2-951B-FF3B30F4BFBB}" type="pres">
      <dgm:prSet presAssocID="{D6E6E76B-1EFC-4ED6-882F-0AFE33A45C8E}" presName="node" presStyleLbl="node1" presStyleIdx="1" presStyleCnt="4" custScaleX="106857" custScaleY="113610" custLinFactX="-10543" custLinFactY="1928" custLinFactNeighborX="-100000" custLinFactNeighborY="100000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4BE2B315-927B-436F-B2FF-DFAAB857CF92}" type="pres">
      <dgm:prSet presAssocID="{3551D6B5-88C6-441C-8280-440467A09B88}" presName="sibTrans" presStyleCnt="0"/>
      <dgm:spPr/>
    </dgm:pt>
    <dgm:pt modelId="{4DA77425-AE0B-4032-9065-E4E32D55A0C5}" type="pres">
      <dgm:prSet presAssocID="{7BF97A04-0DDF-47F5-8A70-1D46CB6EFC8D}" presName="node" presStyleLbl="node1" presStyleIdx="2" presStyleCnt="4" custScaleX="78812" custScaleY="56616" custLinFactX="25528" custLinFactY="-38804" custLinFactNeighborX="100000" custLinFactNeighborY="-100000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5DF5A02B-EDE2-4C30-8B69-8041D1DA22D1}" type="pres">
      <dgm:prSet presAssocID="{498483EA-1EDE-4C2F-BA7F-EAF9DEFC2DBA}" presName="sibTrans" presStyleCnt="0"/>
      <dgm:spPr/>
    </dgm:pt>
    <dgm:pt modelId="{4DBDC8F7-CE41-41B9-B162-9D52FB7BF2A1}" type="pres">
      <dgm:prSet presAssocID="{BE843F0D-EA73-4D16-B7FB-1B0709DAB8D0}" presName="node" presStyleLbl="node1" presStyleIdx="3" presStyleCnt="4" custScaleX="110108" custScaleY="102693" custLinFactNeighborX="21418" custLinFactNeighborY="-28348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</dgm:ptLst>
  <dgm:cxnLst>
    <dgm:cxn modelId="{BE96777A-F804-42EA-8BEB-49D23A670C55}" type="presOf" srcId="{AE4BF536-888A-44A1-9613-8B9F1BC814DC}" destId="{4DBDC8F7-CE41-41B9-B162-9D52FB7BF2A1}" srcOrd="0" destOrd="3" presId="urn:microsoft.com/office/officeart/2005/8/layout/default"/>
    <dgm:cxn modelId="{D331F49C-D733-49DC-88FE-EE197A2D312D}" type="presOf" srcId="{C38BA6F8-EFB7-4575-8623-DC5608DEDE3C}" destId="{4DBDC8F7-CE41-41B9-B162-9D52FB7BF2A1}" srcOrd="0" destOrd="2" presId="urn:microsoft.com/office/officeart/2005/8/layout/default"/>
    <dgm:cxn modelId="{DFC07F32-8050-4EC5-B776-0190604F12B9}" srcId="{4DBA57D2-4A2F-4BE4-851E-D03DC18C3DD5}" destId="{BE843F0D-EA73-4D16-B7FB-1B0709DAB8D0}" srcOrd="3" destOrd="0" parTransId="{F80CC77D-30A5-4D96-82E5-920767AA449D}" sibTransId="{D0665BF1-F41F-4E93-B1DA-9E96F0538F1D}"/>
    <dgm:cxn modelId="{0ABB6A9B-0B48-40A1-A3E4-4889FBEE17C8}" type="presOf" srcId="{4DBA57D2-4A2F-4BE4-851E-D03DC18C3DD5}" destId="{2A718237-BCBA-4CB8-A13F-9A9BCA51ECA2}" srcOrd="0" destOrd="0" presId="urn:microsoft.com/office/officeart/2005/8/layout/default"/>
    <dgm:cxn modelId="{676619BE-5B7C-4CFF-B183-FCA42BA65A9D}" type="presOf" srcId="{D6E6E76B-1EFC-4ED6-882F-0AFE33A45C8E}" destId="{C97BAA60-4D23-46B2-951B-FF3B30F4BFBB}" srcOrd="0" destOrd="0" presId="urn:microsoft.com/office/officeart/2005/8/layout/default"/>
    <dgm:cxn modelId="{0D2C5B60-D969-45C1-A2C5-42DA707F5740}" type="presOf" srcId="{7BF97A04-0DDF-47F5-8A70-1D46CB6EFC8D}" destId="{4DA77425-AE0B-4032-9065-E4E32D55A0C5}" srcOrd="0" destOrd="0" presId="urn:microsoft.com/office/officeart/2005/8/layout/default"/>
    <dgm:cxn modelId="{BFA0A7A5-F3B4-4141-B832-FEDCB4651095}" type="presOf" srcId="{6D7BC464-D831-4EEF-BD36-F30A92EA0E1E}" destId="{4DBDC8F7-CE41-41B9-B162-9D52FB7BF2A1}" srcOrd="0" destOrd="1" presId="urn:microsoft.com/office/officeart/2005/8/layout/default"/>
    <dgm:cxn modelId="{AB9B9BE3-1CEA-429E-89AC-174C41669C0A}" srcId="{4DBA57D2-4A2F-4BE4-851E-D03DC18C3DD5}" destId="{D6E6E76B-1EFC-4ED6-882F-0AFE33A45C8E}" srcOrd="1" destOrd="0" parTransId="{5622F4B7-77DA-4BD6-866C-58A02142116D}" sibTransId="{3551D6B5-88C6-441C-8280-440467A09B88}"/>
    <dgm:cxn modelId="{CC0EED16-2663-443A-9B24-EAFD02C7E5B2}" type="presOf" srcId="{1394EF51-1596-4432-9DD1-C920D36CF826}" destId="{44B0E7B6-FBCC-4F8C-978C-67B7B2901343}" srcOrd="0" destOrd="0" presId="urn:microsoft.com/office/officeart/2005/8/layout/default"/>
    <dgm:cxn modelId="{CEE70975-8CDD-484F-BA0E-D344B15B9E26}" srcId="{4DBA57D2-4A2F-4BE4-851E-D03DC18C3DD5}" destId="{1394EF51-1596-4432-9DD1-C920D36CF826}" srcOrd="0" destOrd="0" parTransId="{B5305DBF-9CF2-471D-BC93-7A9129F6BAF4}" sibTransId="{A4D6AD4E-304F-40F1-855F-D2A7ECC38F60}"/>
    <dgm:cxn modelId="{E9879217-59D9-4536-810C-1E20528265F7}" srcId="{BE843F0D-EA73-4D16-B7FB-1B0709DAB8D0}" destId="{6D7BC464-D831-4EEF-BD36-F30A92EA0E1E}" srcOrd="0" destOrd="0" parTransId="{183FA126-7311-435E-94DA-063E36E0D632}" sibTransId="{2535C1E9-25E1-4836-A70B-94F1D20E14BA}"/>
    <dgm:cxn modelId="{2B584BB1-1B3B-49B3-86DE-D9FC91946C24}" type="presOf" srcId="{BE843F0D-EA73-4D16-B7FB-1B0709DAB8D0}" destId="{4DBDC8F7-CE41-41B9-B162-9D52FB7BF2A1}" srcOrd="0" destOrd="0" presId="urn:microsoft.com/office/officeart/2005/8/layout/default"/>
    <dgm:cxn modelId="{5C956477-4C92-41D1-A9F8-A09D8BD34BBE}" srcId="{4DBA57D2-4A2F-4BE4-851E-D03DC18C3DD5}" destId="{7BF97A04-0DDF-47F5-8A70-1D46CB6EFC8D}" srcOrd="2" destOrd="0" parTransId="{FABEE415-44B4-4CBA-A651-33C3A8F5DAB1}" sibTransId="{498483EA-1EDE-4C2F-BA7F-EAF9DEFC2DBA}"/>
    <dgm:cxn modelId="{F5DEA58D-3E1B-4F7B-AC5E-B1A0754F0561}" srcId="{BE843F0D-EA73-4D16-B7FB-1B0709DAB8D0}" destId="{C38BA6F8-EFB7-4575-8623-DC5608DEDE3C}" srcOrd="1" destOrd="0" parTransId="{FCA41051-5DC9-4F80-B691-E9F02F32C826}" sibTransId="{B6857180-DF13-4D12-B88C-D68C1CAC5D33}"/>
    <dgm:cxn modelId="{2D254B52-FDAB-4440-9097-E9099DD324FE}" srcId="{BE843F0D-EA73-4D16-B7FB-1B0709DAB8D0}" destId="{AE4BF536-888A-44A1-9613-8B9F1BC814DC}" srcOrd="2" destOrd="0" parTransId="{51831D92-32FA-463D-BF72-6D0FF8873F5B}" sibTransId="{61E5A5DA-42C2-4FDB-A301-4922D4857FF5}"/>
    <dgm:cxn modelId="{7A9DE51A-A36A-4942-92A2-15289FD4B620}" type="presParOf" srcId="{2A718237-BCBA-4CB8-A13F-9A9BCA51ECA2}" destId="{44B0E7B6-FBCC-4F8C-978C-67B7B2901343}" srcOrd="0" destOrd="0" presId="urn:microsoft.com/office/officeart/2005/8/layout/default"/>
    <dgm:cxn modelId="{E690E4E8-7991-448B-B68D-265008E59C8F}" type="presParOf" srcId="{2A718237-BCBA-4CB8-A13F-9A9BCA51ECA2}" destId="{71FB598A-BA24-4F20-892A-EA7B572CEEFB}" srcOrd="1" destOrd="0" presId="urn:microsoft.com/office/officeart/2005/8/layout/default"/>
    <dgm:cxn modelId="{5F58F89B-0A9D-43EF-A381-4924F0739A9B}" type="presParOf" srcId="{2A718237-BCBA-4CB8-A13F-9A9BCA51ECA2}" destId="{C97BAA60-4D23-46B2-951B-FF3B30F4BFBB}" srcOrd="2" destOrd="0" presId="urn:microsoft.com/office/officeart/2005/8/layout/default"/>
    <dgm:cxn modelId="{2CA8ABE3-A862-42AA-B942-69C4BC2FF8EA}" type="presParOf" srcId="{2A718237-BCBA-4CB8-A13F-9A9BCA51ECA2}" destId="{4BE2B315-927B-436F-B2FF-DFAAB857CF92}" srcOrd="3" destOrd="0" presId="urn:microsoft.com/office/officeart/2005/8/layout/default"/>
    <dgm:cxn modelId="{DAC92860-6797-414C-93FF-A0A5EAD36C09}" type="presParOf" srcId="{2A718237-BCBA-4CB8-A13F-9A9BCA51ECA2}" destId="{4DA77425-AE0B-4032-9065-E4E32D55A0C5}" srcOrd="4" destOrd="0" presId="urn:microsoft.com/office/officeart/2005/8/layout/default"/>
    <dgm:cxn modelId="{494F4BEB-5C69-41C3-8AD7-4FEF4198099E}" type="presParOf" srcId="{2A718237-BCBA-4CB8-A13F-9A9BCA51ECA2}" destId="{5DF5A02B-EDE2-4C30-8B69-8041D1DA22D1}" srcOrd="5" destOrd="0" presId="urn:microsoft.com/office/officeart/2005/8/layout/default"/>
    <dgm:cxn modelId="{512C461C-6756-431F-B4B5-9EA14EA53FB1}" type="presParOf" srcId="{2A718237-BCBA-4CB8-A13F-9A9BCA51ECA2}" destId="{4DBDC8F7-CE41-41B9-B162-9D52FB7BF2A1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68B8C26-DF60-4305-A620-829877E14596}" type="doc">
      <dgm:prSet loTypeId="urn:microsoft.com/office/officeart/2005/8/layout/pyramid1" loCatId="pyramid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s-AR"/>
        </a:p>
      </dgm:t>
    </dgm:pt>
    <dgm:pt modelId="{E05DEBAB-B1B5-48E4-A675-D33158639DDB}">
      <dgm:prSet custT="1"/>
      <dgm:spPr>
        <a:gradFill flip="none"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5400000" scaled="1"/>
          <a:tileRect/>
        </a:gradFill>
        <a:scene3d>
          <a:camera prst="orthographicFront"/>
          <a:lightRig rig="threePt" dir="t"/>
        </a:scene3d>
        <a:sp3d>
          <a:bevelT prst="angle"/>
        </a:sp3d>
      </dgm:spPr>
      <dgm:t>
        <a:bodyPr/>
        <a:lstStyle/>
        <a:p>
          <a:pPr algn="ctr" rtl="0"/>
          <a:endParaRPr lang="es-AR" sz="1200" dirty="0" smtClean="0"/>
        </a:p>
        <a:p>
          <a:pPr algn="ctr" rtl="0"/>
          <a:endParaRPr lang="es-AR" sz="1200" dirty="0" smtClean="0"/>
        </a:p>
        <a:p>
          <a:pPr algn="ctr" rtl="0"/>
          <a:r>
            <a:rPr lang="es-AR" sz="1200" b="1" dirty="0" smtClean="0"/>
            <a:t>Muestra</a:t>
          </a:r>
        </a:p>
        <a:p>
          <a:pPr algn="ctr" rtl="0"/>
          <a:r>
            <a:rPr lang="es-AR" sz="1200" b="1" dirty="0" smtClean="0"/>
            <a:t>216 sujetos ingresantes </a:t>
          </a:r>
          <a:endParaRPr lang="es-AR" sz="1200" b="1" dirty="0"/>
        </a:p>
      </dgm:t>
    </dgm:pt>
    <dgm:pt modelId="{3328151A-8345-43B5-8B2E-7CD25A5C0953}" type="parTrans" cxnId="{543D58FC-10B1-40DD-9561-7C25156431F4}">
      <dgm:prSet/>
      <dgm:spPr/>
      <dgm:t>
        <a:bodyPr/>
        <a:lstStyle/>
        <a:p>
          <a:endParaRPr lang="es-AR"/>
        </a:p>
      </dgm:t>
    </dgm:pt>
    <dgm:pt modelId="{0514AB04-C10F-4C67-B957-0D1FD63F3E51}" type="sibTrans" cxnId="{543D58FC-10B1-40DD-9561-7C25156431F4}">
      <dgm:prSet/>
      <dgm:spPr/>
      <dgm:t>
        <a:bodyPr/>
        <a:lstStyle/>
        <a:p>
          <a:endParaRPr lang="es-AR"/>
        </a:p>
      </dgm:t>
    </dgm:pt>
    <dgm:pt modelId="{487E417F-698F-48F5-A5A8-438114ED3F5D}">
      <dgm:prSet/>
      <dgm:spPr>
        <a:scene3d>
          <a:camera prst="orthographicFront"/>
          <a:lightRig rig="threePt" dir="t"/>
        </a:scene3d>
        <a:sp3d>
          <a:bevelT prst="angle"/>
        </a:sp3d>
      </dgm:spPr>
      <dgm:t>
        <a:bodyPr/>
        <a:lstStyle/>
        <a:p>
          <a:pPr rtl="0"/>
          <a:endParaRPr lang="es-AR" dirty="0"/>
        </a:p>
      </dgm:t>
    </dgm:pt>
    <dgm:pt modelId="{DC22497C-EA1C-4649-9B5F-671E57217F92}" type="parTrans" cxnId="{DFAABAD9-8E9C-4559-BB78-6FA70554566A}">
      <dgm:prSet/>
      <dgm:spPr/>
      <dgm:t>
        <a:bodyPr/>
        <a:lstStyle/>
        <a:p>
          <a:endParaRPr lang="es-AR"/>
        </a:p>
      </dgm:t>
    </dgm:pt>
    <dgm:pt modelId="{D7779DD4-AEFA-4A77-A1F2-B91A3D80CAF2}" type="sibTrans" cxnId="{DFAABAD9-8E9C-4559-BB78-6FA70554566A}">
      <dgm:prSet/>
      <dgm:spPr/>
      <dgm:t>
        <a:bodyPr/>
        <a:lstStyle/>
        <a:p>
          <a:endParaRPr lang="es-AR"/>
        </a:p>
      </dgm:t>
    </dgm:pt>
    <dgm:pt modelId="{FE90BA02-BD8C-437B-A600-0B987F51A637}" type="pres">
      <dgm:prSet presAssocID="{D68B8C26-DF60-4305-A620-829877E1459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AR"/>
        </a:p>
      </dgm:t>
    </dgm:pt>
    <dgm:pt modelId="{25E0A92F-7732-480F-AC4C-EFFBF31E79BD}" type="pres">
      <dgm:prSet presAssocID="{E05DEBAB-B1B5-48E4-A675-D33158639DDB}" presName="Name8" presStyleCnt="0"/>
      <dgm:spPr>
        <a:scene3d>
          <a:camera prst="orthographicFront"/>
          <a:lightRig rig="threePt" dir="t"/>
        </a:scene3d>
        <a:sp3d>
          <a:bevelT prst="angle"/>
        </a:sp3d>
      </dgm:spPr>
      <dgm:t>
        <a:bodyPr/>
        <a:lstStyle/>
        <a:p>
          <a:endParaRPr lang="es-AR"/>
        </a:p>
      </dgm:t>
    </dgm:pt>
    <dgm:pt modelId="{D192E275-7ADD-49E9-AAFA-093B3393C5A8}" type="pres">
      <dgm:prSet presAssocID="{E05DEBAB-B1B5-48E4-A675-D33158639DDB}" presName="level" presStyleLbl="node1" presStyleIdx="0" presStyleCnt="2" custScaleX="98338" custScaleY="122830">
        <dgm:presLayoutVars>
          <dgm:chMax val="1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090F9FDD-ED11-430D-BE2D-0A7FF052F16F}" type="pres">
      <dgm:prSet presAssocID="{E05DEBAB-B1B5-48E4-A675-D33158639DDB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A5E91EA9-BBCB-4763-9915-17C76FCAE84C}" type="pres">
      <dgm:prSet presAssocID="{487E417F-698F-48F5-A5A8-438114ED3F5D}" presName="Name8" presStyleCnt="0"/>
      <dgm:spPr>
        <a:scene3d>
          <a:camera prst="orthographicFront"/>
          <a:lightRig rig="threePt" dir="t"/>
        </a:scene3d>
        <a:sp3d>
          <a:bevelT prst="angle"/>
        </a:sp3d>
      </dgm:spPr>
      <dgm:t>
        <a:bodyPr/>
        <a:lstStyle/>
        <a:p>
          <a:endParaRPr lang="es-AR"/>
        </a:p>
      </dgm:t>
    </dgm:pt>
    <dgm:pt modelId="{918EFC68-7B59-41C9-B135-0FC1A2B3ED20}" type="pres">
      <dgm:prSet presAssocID="{487E417F-698F-48F5-A5A8-438114ED3F5D}" presName="level" presStyleLbl="node1" presStyleIdx="1" presStyleCnt="2" custScaleY="201478" custLinFactX="-200000" custLinFactY="200000" custLinFactNeighborX="-214011" custLinFactNeighborY="200047">
        <dgm:presLayoutVars>
          <dgm:chMax val="1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DCC5998E-304D-45A0-8FEC-76198F333670}" type="pres">
      <dgm:prSet presAssocID="{487E417F-698F-48F5-A5A8-438114ED3F5D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s-AR"/>
        </a:p>
      </dgm:t>
    </dgm:pt>
  </dgm:ptLst>
  <dgm:cxnLst>
    <dgm:cxn modelId="{543D58FC-10B1-40DD-9561-7C25156431F4}" srcId="{D68B8C26-DF60-4305-A620-829877E14596}" destId="{E05DEBAB-B1B5-48E4-A675-D33158639DDB}" srcOrd="0" destOrd="0" parTransId="{3328151A-8345-43B5-8B2E-7CD25A5C0953}" sibTransId="{0514AB04-C10F-4C67-B957-0D1FD63F3E51}"/>
    <dgm:cxn modelId="{7D5357A2-9954-4C1C-ACDB-83895D78E5B8}" type="presOf" srcId="{D68B8C26-DF60-4305-A620-829877E14596}" destId="{FE90BA02-BD8C-437B-A600-0B987F51A637}" srcOrd="0" destOrd="0" presId="urn:microsoft.com/office/officeart/2005/8/layout/pyramid1"/>
    <dgm:cxn modelId="{A748436E-1EDB-4921-9489-BD99DC1C4BEE}" type="presOf" srcId="{487E417F-698F-48F5-A5A8-438114ED3F5D}" destId="{DCC5998E-304D-45A0-8FEC-76198F333670}" srcOrd="1" destOrd="0" presId="urn:microsoft.com/office/officeart/2005/8/layout/pyramid1"/>
    <dgm:cxn modelId="{0950656C-1851-40E3-9DE0-174239A03712}" type="presOf" srcId="{E05DEBAB-B1B5-48E4-A675-D33158639DDB}" destId="{D192E275-7ADD-49E9-AAFA-093B3393C5A8}" srcOrd="0" destOrd="0" presId="urn:microsoft.com/office/officeart/2005/8/layout/pyramid1"/>
    <dgm:cxn modelId="{4D289A48-BBC8-4ADB-BDA3-4B3A4365B733}" type="presOf" srcId="{487E417F-698F-48F5-A5A8-438114ED3F5D}" destId="{918EFC68-7B59-41C9-B135-0FC1A2B3ED20}" srcOrd="0" destOrd="0" presId="urn:microsoft.com/office/officeart/2005/8/layout/pyramid1"/>
    <dgm:cxn modelId="{5EF7298F-5B0B-4939-99B8-13B8AC1BA812}" type="presOf" srcId="{E05DEBAB-B1B5-48E4-A675-D33158639DDB}" destId="{090F9FDD-ED11-430D-BE2D-0A7FF052F16F}" srcOrd="1" destOrd="0" presId="urn:microsoft.com/office/officeart/2005/8/layout/pyramid1"/>
    <dgm:cxn modelId="{DFAABAD9-8E9C-4559-BB78-6FA70554566A}" srcId="{D68B8C26-DF60-4305-A620-829877E14596}" destId="{487E417F-698F-48F5-A5A8-438114ED3F5D}" srcOrd="1" destOrd="0" parTransId="{DC22497C-EA1C-4649-9B5F-671E57217F92}" sibTransId="{D7779DD4-AEFA-4A77-A1F2-B91A3D80CAF2}"/>
    <dgm:cxn modelId="{6ED93BA6-A584-41AA-8197-FFCC784ABB28}" type="presParOf" srcId="{FE90BA02-BD8C-437B-A600-0B987F51A637}" destId="{25E0A92F-7732-480F-AC4C-EFFBF31E79BD}" srcOrd="0" destOrd="0" presId="urn:microsoft.com/office/officeart/2005/8/layout/pyramid1"/>
    <dgm:cxn modelId="{2E94AFD7-139A-4655-8790-DA49F5376BE0}" type="presParOf" srcId="{25E0A92F-7732-480F-AC4C-EFFBF31E79BD}" destId="{D192E275-7ADD-49E9-AAFA-093B3393C5A8}" srcOrd="0" destOrd="0" presId="urn:microsoft.com/office/officeart/2005/8/layout/pyramid1"/>
    <dgm:cxn modelId="{3D64F531-D9F8-41F7-9236-78230ADB8CC8}" type="presParOf" srcId="{25E0A92F-7732-480F-AC4C-EFFBF31E79BD}" destId="{090F9FDD-ED11-430D-BE2D-0A7FF052F16F}" srcOrd="1" destOrd="0" presId="urn:microsoft.com/office/officeart/2005/8/layout/pyramid1"/>
    <dgm:cxn modelId="{93B81385-4387-41C8-A93B-EBD162DB0C78}" type="presParOf" srcId="{FE90BA02-BD8C-437B-A600-0B987F51A637}" destId="{A5E91EA9-BBCB-4763-9915-17C76FCAE84C}" srcOrd="1" destOrd="0" presId="urn:microsoft.com/office/officeart/2005/8/layout/pyramid1"/>
    <dgm:cxn modelId="{B35A5FD0-2B72-4334-A03C-7244651A214B}" type="presParOf" srcId="{A5E91EA9-BBCB-4763-9915-17C76FCAE84C}" destId="{918EFC68-7B59-41C9-B135-0FC1A2B3ED20}" srcOrd="0" destOrd="0" presId="urn:microsoft.com/office/officeart/2005/8/layout/pyramid1"/>
    <dgm:cxn modelId="{BF93BBB2-17E2-4923-8735-4F329D734E38}" type="presParOf" srcId="{A5E91EA9-BBCB-4763-9915-17C76FCAE84C}" destId="{DCC5998E-304D-45A0-8FEC-76198F333670}" srcOrd="1" destOrd="0" presId="urn:microsoft.com/office/officeart/2005/8/layout/pyramid1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76B527F-2895-4542-87EB-E262C91CAB4A}">
      <dsp:nvSpPr>
        <dsp:cNvPr id="0" name=""/>
        <dsp:cNvSpPr/>
      </dsp:nvSpPr>
      <dsp:spPr>
        <a:xfrm>
          <a:off x="3169670" y="647292"/>
          <a:ext cx="1416978" cy="223809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C70CB3E-5EDB-491F-9AD8-D6C8A37951B2}">
      <dsp:nvSpPr>
        <dsp:cNvPr id="0" name=""/>
        <dsp:cNvSpPr/>
      </dsp:nvSpPr>
      <dsp:spPr>
        <a:xfrm>
          <a:off x="3327112" y="796862"/>
          <a:ext cx="1416978" cy="2238097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400" kern="1200" dirty="0" smtClean="0"/>
            <a:t>Conformada por  dos componentes:</a:t>
          </a:r>
          <a:endParaRPr lang="es-AR" sz="1400" kern="1200" dirty="0"/>
        </a:p>
      </dsp:txBody>
      <dsp:txXfrm>
        <a:off x="3368614" y="838364"/>
        <a:ext cx="1333974" cy="2155093"/>
      </dsp:txXfrm>
    </dsp:sp>
    <dsp:sp modelId="{A89F55BD-538C-4113-B671-19D0B861F30E}">
      <dsp:nvSpPr>
        <dsp:cNvPr id="0" name=""/>
        <dsp:cNvSpPr/>
      </dsp:nvSpPr>
      <dsp:spPr>
        <a:xfrm>
          <a:off x="2092954" y="3283769"/>
          <a:ext cx="1416978" cy="89978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1551E2C-167C-43AB-AB85-4F9A93234320}">
      <dsp:nvSpPr>
        <dsp:cNvPr id="0" name=""/>
        <dsp:cNvSpPr/>
      </dsp:nvSpPr>
      <dsp:spPr>
        <a:xfrm>
          <a:off x="2250396" y="3433338"/>
          <a:ext cx="1416978" cy="899781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400" kern="1200" dirty="0" smtClean="0"/>
            <a:t>Temperamento: </a:t>
          </a:r>
          <a:endParaRPr lang="es-AR" sz="1400" kern="1200" dirty="0"/>
        </a:p>
      </dsp:txBody>
      <dsp:txXfrm>
        <a:off x="2276750" y="3459692"/>
        <a:ext cx="1364270" cy="847073"/>
      </dsp:txXfrm>
    </dsp:sp>
    <dsp:sp modelId="{26C91237-B6DA-4D56-A3B4-FD00A94EA37C}">
      <dsp:nvSpPr>
        <dsp:cNvPr id="0" name=""/>
        <dsp:cNvSpPr/>
      </dsp:nvSpPr>
      <dsp:spPr>
        <a:xfrm>
          <a:off x="2089089" y="4549914"/>
          <a:ext cx="1424700" cy="11631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BF350BA-1903-44EF-B00D-60D9F7283B91}">
      <dsp:nvSpPr>
        <dsp:cNvPr id="0" name=""/>
        <dsp:cNvSpPr/>
      </dsp:nvSpPr>
      <dsp:spPr>
        <a:xfrm>
          <a:off x="2246531" y="4699484"/>
          <a:ext cx="1424700" cy="1163165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400" kern="1200" dirty="0" smtClean="0">
              <a:solidFill>
                <a:schemeClr val="tx1"/>
              </a:solidFill>
            </a:rPr>
            <a:t>estable y </a:t>
          </a:r>
          <a:r>
            <a:rPr lang="es-AR" sz="1400" b="0" kern="1200" dirty="0" smtClean="0">
              <a:solidFill>
                <a:schemeClr val="tx1"/>
              </a:solidFill>
            </a:rPr>
            <a:t>hered</a:t>
          </a:r>
          <a:r>
            <a:rPr lang="es-AR" sz="1400" kern="1200" dirty="0" smtClean="0">
              <a:solidFill>
                <a:schemeClr val="tx1"/>
              </a:solidFill>
            </a:rPr>
            <a:t>itario</a:t>
          </a:r>
          <a:r>
            <a:rPr lang="es-AR" sz="1400" kern="1200" dirty="0" smtClean="0"/>
            <a:t>.</a:t>
          </a:r>
          <a:endParaRPr lang="es-AR" sz="1400" kern="1200" dirty="0"/>
        </a:p>
      </dsp:txBody>
      <dsp:txXfrm>
        <a:off x="2280599" y="4733552"/>
        <a:ext cx="1356564" cy="1095029"/>
      </dsp:txXfrm>
    </dsp:sp>
    <dsp:sp modelId="{BBE62EE4-7FB9-41CE-B850-B350426B07DB}">
      <dsp:nvSpPr>
        <dsp:cNvPr id="0" name=""/>
        <dsp:cNvSpPr/>
      </dsp:nvSpPr>
      <dsp:spPr>
        <a:xfrm rot="10800000" flipV="1">
          <a:off x="4290750" y="3324646"/>
          <a:ext cx="1795665" cy="8572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03CEF6F-12DD-4560-A7A8-D8A1838EE391}">
      <dsp:nvSpPr>
        <dsp:cNvPr id="0" name=""/>
        <dsp:cNvSpPr/>
      </dsp:nvSpPr>
      <dsp:spPr>
        <a:xfrm rot="10800000" flipV="1">
          <a:off x="4448192" y="3474216"/>
          <a:ext cx="1795665" cy="857239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400" kern="1200" dirty="0" smtClean="0"/>
            <a:t>Carácter:</a:t>
          </a:r>
          <a:endParaRPr lang="es-AR" sz="1400" kern="1200" dirty="0"/>
        </a:p>
      </dsp:txBody>
      <dsp:txXfrm rot="-10800000">
        <a:off x="4473300" y="3499324"/>
        <a:ext cx="1745449" cy="807023"/>
      </dsp:txXfrm>
    </dsp:sp>
    <dsp:sp modelId="{B9396068-4507-441E-AEA8-C526AC57075B}">
      <dsp:nvSpPr>
        <dsp:cNvPr id="0" name=""/>
        <dsp:cNvSpPr/>
      </dsp:nvSpPr>
      <dsp:spPr>
        <a:xfrm rot="10800000" flipV="1">
          <a:off x="4681825" y="4527761"/>
          <a:ext cx="1430609" cy="115685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A4A068C-D072-4E45-94C2-1E860FFDD9E4}">
      <dsp:nvSpPr>
        <dsp:cNvPr id="0" name=""/>
        <dsp:cNvSpPr/>
      </dsp:nvSpPr>
      <dsp:spPr>
        <a:xfrm rot="10800000" flipV="1">
          <a:off x="4839267" y="4677331"/>
          <a:ext cx="1430609" cy="1156857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400" kern="1200" dirty="0" smtClean="0"/>
            <a:t>bases </a:t>
          </a:r>
          <a:r>
            <a:rPr lang="es-AR" sz="1400" b="0" kern="1200" dirty="0" smtClean="0"/>
            <a:t>psicológicas, sociales y culturales</a:t>
          </a:r>
          <a:r>
            <a:rPr lang="es-AR" sz="1400" kern="1200" dirty="0" smtClean="0"/>
            <a:t>.</a:t>
          </a:r>
          <a:endParaRPr lang="es-AR" sz="1400" kern="1200" dirty="0"/>
        </a:p>
      </dsp:txBody>
      <dsp:txXfrm rot="-10800000">
        <a:off x="4873150" y="4711214"/>
        <a:ext cx="1362843" cy="108909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1D1EE0-71A9-43F6-99DA-FB0D3F6895F2}">
      <dsp:nvSpPr>
        <dsp:cNvPr id="0" name=""/>
        <dsp:cNvSpPr/>
      </dsp:nvSpPr>
      <dsp:spPr>
        <a:xfrm>
          <a:off x="0" y="2024"/>
          <a:ext cx="8229600" cy="888030"/>
        </a:xfrm>
        <a:prstGeom prst="roundRect">
          <a:avLst/>
        </a:prstGeom>
        <a:gradFill rotWithShape="1">
          <a:gsLst>
            <a:gs pos="0">
              <a:schemeClr val="accent4">
                <a:tint val="50000"/>
                <a:satMod val="300000"/>
              </a:schemeClr>
            </a:gs>
            <a:gs pos="35000">
              <a:schemeClr val="accent4">
                <a:tint val="37000"/>
                <a:satMod val="300000"/>
              </a:schemeClr>
            </a:gs>
            <a:gs pos="100000">
              <a:schemeClr val="accent4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4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just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2300" kern="1200" dirty="0" smtClean="0">
              <a:solidFill>
                <a:schemeClr val="tx1"/>
              </a:solidFill>
            </a:rPr>
            <a:t>Concepto utilizado ampliamente en Psicología de la Personalidad.  </a:t>
          </a:r>
          <a:endParaRPr lang="es-AR" sz="2300" kern="1200" dirty="0">
            <a:solidFill>
              <a:schemeClr val="tx1"/>
            </a:solidFill>
          </a:endParaRPr>
        </a:p>
      </dsp:txBody>
      <dsp:txXfrm>
        <a:off x="43350" y="45374"/>
        <a:ext cx="8142900" cy="801330"/>
      </dsp:txXfrm>
    </dsp:sp>
    <dsp:sp modelId="{0992D8FE-0F96-4FCB-8ACF-F5597BE5EA13}">
      <dsp:nvSpPr>
        <dsp:cNvPr id="0" name=""/>
        <dsp:cNvSpPr/>
      </dsp:nvSpPr>
      <dsp:spPr>
        <a:xfrm>
          <a:off x="0" y="956294"/>
          <a:ext cx="8229600" cy="888030"/>
        </a:xfrm>
        <a:prstGeom prst="roundRect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just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2300" kern="1200" dirty="0" smtClean="0">
              <a:solidFill>
                <a:schemeClr val="tx1"/>
              </a:solidFill>
            </a:rPr>
            <a:t>Disposiciones estables del comportamiento que predisponen a comportarse de determinada manera</a:t>
          </a:r>
          <a:r>
            <a:rPr lang="es-AR" sz="2300" kern="1200" dirty="0" smtClean="0"/>
            <a:t>.</a:t>
          </a:r>
          <a:endParaRPr lang="es-AR" sz="2300" kern="1200" dirty="0"/>
        </a:p>
      </dsp:txBody>
      <dsp:txXfrm>
        <a:off x="43350" y="999644"/>
        <a:ext cx="8142900" cy="801330"/>
      </dsp:txXfrm>
    </dsp:sp>
    <dsp:sp modelId="{B94145EB-C2D0-4515-9D26-56D738F7245C}">
      <dsp:nvSpPr>
        <dsp:cNvPr id="0" name=""/>
        <dsp:cNvSpPr/>
      </dsp:nvSpPr>
      <dsp:spPr>
        <a:xfrm>
          <a:off x="0" y="1910564"/>
          <a:ext cx="8229600" cy="888030"/>
        </a:xfrm>
        <a:prstGeom prst="roundRect">
          <a:avLst/>
        </a:prstGeom>
        <a:gradFill rotWithShape="1">
          <a:gsLst>
            <a:gs pos="0">
              <a:schemeClr val="accent4">
                <a:tint val="50000"/>
                <a:satMod val="300000"/>
              </a:schemeClr>
            </a:gs>
            <a:gs pos="35000">
              <a:schemeClr val="accent4">
                <a:tint val="37000"/>
                <a:satMod val="300000"/>
              </a:schemeClr>
            </a:gs>
            <a:gs pos="100000">
              <a:schemeClr val="accent4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4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just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2300" kern="1200" dirty="0" smtClean="0">
              <a:solidFill>
                <a:schemeClr val="tx1"/>
              </a:solidFill>
            </a:rPr>
            <a:t>Responsables de las diferencias de conducta entre los individuos</a:t>
          </a:r>
          <a:r>
            <a:rPr lang="es-AR" sz="2300" kern="1200" dirty="0" smtClean="0"/>
            <a:t>.</a:t>
          </a:r>
          <a:endParaRPr lang="es-AR" sz="2300" kern="1200" dirty="0"/>
        </a:p>
      </dsp:txBody>
      <dsp:txXfrm>
        <a:off x="43350" y="1953914"/>
        <a:ext cx="8142900" cy="801330"/>
      </dsp:txXfrm>
    </dsp:sp>
    <dsp:sp modelId="{40FCFD0C-2E5D-4C68-8ECD-F02911D0E8D1}">
      <dsp:nvSpPr>
        <dsp:cNvPr id="0" name=""/>
        <dsp:cNvSpPr/>
      </dsp:nvSpPr>
      <dsp:spPr>
        <a:xfrm>
          <a:off x="0" y="2864835"/>
          <a:ext cx="8229600" cy="888030"/>
        </a:xfrm>
        <a:prstGeom prst="roundRect">
          <a:avLst/>
        </a:prstGeom>
        <a:gradFill rotWithShape="1">
          <a:gsLst>
            <a:gs pos="0">
              <a:schemeClr val="accent4">
                <a:tint val="50000"/>
                <a:satMod val="300000"/>
              </a:schemeClr>
            </a:gs>
            <a:gs pos="35000">
              <a:schemeClr val="accent4">
                <a:tint val="37000"/>
                <a:satMod val="300000"/>
              </a:schemeClr>
            </a:gs>
            <a:gs pos="100000">
              <a:schemeClr val="accent4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4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just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2300" kern="1200" dirty="0" smtClean="0">
              <a:solidFill>
                <a:schemeClr val="tx1"/>
              </a:solidFill>
            </a:rPr>
            <a:t>Relación rasgos – conducta, a mayor predominancia del rasgo, mayor fuerza en la conducta.</a:t>
          </a:r>
          <a:endParaRPr lang="es-AR" sz="2300" kern="1200" dirty="0">
            <a:solidFill>
              <a:schemeClr val="tx1"/>
            </a:solidFill>
          </a:endParaRPr>
        </a:p>
      </dsp:txBody>
      <dsp:txXfrm>
        <a:off x="43350" y="2908185"/>
        <a:ext cx="8142900" cy="801330"/>
      </dsp:txXfrm>
    </dsp:sp>
    <dsp:sp modelId="{B2744D78-1456-4A05-B888-657C0ED684F0}">
      <dsp:nvSpPr>
        <dsp:cNvPr id="0" name=""/>
        <dsp:cNvSpPr/>
      </dsp:nvSpPr>
      <dsp:spPr>
        <a:xfrm>
          <a:off x="0" y="3819105"/>
          <a:ext cx="8229600" cy="888030"/>
        </a:xfrm>
        <a:prstGeom prst="roundRect">
          <a:avLst/>
        </a:prstGeom>
        <a:gradFill rotWithShape="1">
          <a:gsLst>
            <a:gs pos="0">
              <a:schemeClr val="accent4">
                <a:tint val="50000"/>
                <a:satMod val="300000"/>
              </a:schemeClr>
            </a:gs>
            <a:gs pos="35000">
              <a:schemeClr val="accent4">
                <a:tint val="37000"/>
                <a:satMod val="300000"/>
              </a:schemeClr>
            </a:gs>
            <a:gs pos="100000">
              <a:schemeClr val="accent4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4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just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2300" kern="1200" dirty="0" smtClean="0">
              <a:solidFill>
                <a:schemeClr val="tx1"/>
              </a:solidFill>
            </a:rPr>
            <a:t>Si bien la conducta varía en función de la situación, está mayormente influida por los rasgos</a:t>
          </a:r>
          <a:r>
            <a:rPr lang="es-AR" sz="2300" kern="1200" dirty="0" smtClean="0"/>
            <a:t>.</a:t>
          </a:r>
          <a:endParaRPr lang="es-AR" sz="2300" kern="1200" dirty="0"/>
        </a:p>
      </dsp:txBody>
      <dsp:txXfrm>
        <a:off x="43350" y="3862455"/>
        <a:ext cx="8142900" cy="80133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C283757-B26C-4DB4-8CDD-0448D3917C4B}">
      <dsp:nvSpPr>
        <dsp:cNvPr id="0" name=""/>
        <dsp:cNvSpPr/>
      </dsp:nvSpPr>
      <dsp:spPr>
        <a:xfrm>
          <a:off x="1548697" y="0"/>
          <a:ext cx="5832648" cy="5832648"/>
        </a:xfrm>
        <a:prstGeom prst="diamond">
          <a:avLst/>
        </a:prstGeom>
        <a:noFill/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ED8B4A05-1240-43B3-92FD-0B1D53F5B1EA}">
      <dsp:nvSpPr>
        <dsp:cNvPr id="0" name=""/>
        <dsp:cNvSpPr/>
      </dsp:nvSpPr>
      <dsp:spPr>
        <a:xfrm>
          <a:off x="779609" y="216030"/>
          <a:ext cx="2274732" cy="2274732"/>
        </a:xfrm>
        <a:prstGeom prst="roundRect">
          <a:avLst/>
        </a:prstGeom>
        <a:solidFill>
          <a:schemeClr val="bg2">
            <a:lumMod val="9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900" kern="1200" dirty="0" smtClean="0"/>
            <a:t>OBJETIVO GENERAL</a:t>
          </a:r>
          <a:endParaRPr lang="es-AR" sz="1900" kern="1200" dirty="0"/>
        </a:p>
      </dsp:txBody>
      <dsp:txXfrm>
        <a:off x="890652" y="327073"/>
        <a:ext cx="2052646" cy="2052646"/>
      </dsp:txXfrm>
    </dsp:sp>
    <dsp:sp modelId="{D16A74C9-98E6-4A01-A74D-97CBD65DC30E}">
      <dsp:nvSpPr>
        <dsp:cNvPr id="0" name=""/>
        <dsp:cNvSpPr/>
      </dsp:nvSpPr>
      <dsp:spPr>
        <a:xfrm>
          <a:off x="5112573" y="613881"/>
          <a:ext cx="3573468" cy="1986683"/>
        </a:xfrm>
        <a:prstGeom prst="roundRect">
          <a:avLst/>
        </a:prstGeom>
        <a:solidFill>
          <a:schemeClr val="bg2">
            <a:lumMod val="9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just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400" i="0" kern="1200" dirty="0" smtClean="0"/>
            <a:t>Describir y caracterizar los rasgos de </a:t>
          </a:r>
          <a:r>
            <a:rPr lang="es-AR" sz="1400" kern="1200" dirty="0" smtClean="0"/>
            <a:t>Personalidad de Ingresantes a la carrera de Psicología.</a:t>
          </a:r>
          <a:endParaRPr lang="es-AR" sz="1400" kern="1200" dirty="0"/>
        </a:p>
      </dsp:txBody>
      <dsp:txXfrm>
        <a:off x="5209555" y="710863"/>
        <a:ext cx="3379504" cy="1792719"/>
      </dsp:txXfrm>
    </dsp:sp>
    <dsp:sp modelId="{5936DFE5-6C7C-4E1D-A2EA-A58D9FF50266}">
      <dsp:nvSpPr>
        <dsp:cNvPr id="0" name=""/>
        <dsp:cNvSpPr/>
      </dsp:nvSpPr>
      <dsp:spPr>
        <a:xfrm>
          <a:off x="726972" y="3471157"/>
          <a:ext cx="2274732" cy="2274732"/>
        </a:xfrm>
        <a:prstGeom prst="roundRect">
          <a:avLst/>
        </a:prstGeom>
        <a:solidFill>
          <a:schemeClr val="bg2">
            <a:lumMod val="75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900" kern="1200" dirty="0" smtClean="0"/>
            <a:t>OBJETIVOS PARTICULARES</a:t>
          </a:r>
          <a:endParaRPr lang="es-AR" sz="1900" kern="1200" dirty="0"/>
        </a:p>
      </dsp:txBody>
      <dsp:txXfrm>
        <a:off x="838015" y="3582200"/>
        <a:ext cx="2052646" cy="2052646"/>
      </dsp:txXfrm>
    </dsp:sp>
    <dsp:sp modelId="{FF1C2CE1-17E9-47FC-91CE-B71130246F1D}">
      <dsp:nvSpPr>
        <dsp:cNvPr id="0" name=""/>
        <dsp:cNvSpPr/>
      </dsp:nvSpPr>
      <dsp:spPr>
        <a:xfrm>
          <a:off x="4965056" y="3599634"/>
          <a:ext cx="4171905" cy="2192819"/>
        </a:xfrm>
        <a:prstGeom prst="roundRect">
          <a:avLst/>
        </a:prstGeom>
        <a:solidFill>
          <a:schemeClr val="bg2">
            <a:lumMod val="75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just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AR" sz="1400" kern="1200" dirty="0" smtClean="0"/>
        </a:p>
        <a:p>
          <a:pPr lvl="0" algn="just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400" kern="1200" dirty="0" smtClean="0"/>
            <a:t>1- Caracterizar los rasgos de personalidad de los ingresantes a la carrera de Psicología</a:t>
          </a:r>
        </a:p>
        <a:p>
          <a:pPr lvl="0" algn="just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400" kern="1200" dirty="0" smtClean="0"/>
            <a:t>2- Analizar la relación de los Rasgos de Personalidad con: edad – sexo - nivel socio-económico-cultural.</a:t>
          </a:r>
          <a:endParaRPr lang="es-AR" sz="1400" kern="1200" dirty="0"/>
        </a:p>
      </dsp:txBody>
      <dsp:txXfrm>
        <a:off x="5072101" y="3706679"/>
        <a:ext cx="3957815" cy="197872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4B0E7B6-FBCC-4F8C-978C-67B7B2901343}">
      <dsp:nvSpPr>
        <dsp:cNvPr id="0" name=""/>
        <dsp:cNvSpPr/>
      </dsp:nvSpPr>
      <dsp:spPr>
        <a:xfrm>
          <a:off x="576050" y="288042"/>
          <a:ext cx="2544770" cy="111927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2400" kern="1200" dirty="0" smtClean="0">
              <a:solidFill>
                <a:schemeClr val="tx1"/>
              </a:solidFill>
              <a:latin typeface="Century Gothic" panose="020B0502020202020204" pitchFamily="34" charset="0"/>
            </a:rPr>
            <a:t>Hipótesis 1</a:t>
          </a:r>
          <a:endParaRPr lang="es-AR" sz="2400" kern="1200" dirty="0">
            <a:solidFill>
              <a:schemeClr val="tx1"/>
            </a:solidFill>
            <a:latin typeface="Century Gothic" panose="020B0502020202020204" pitchFamily="34" charset="0"/>
          </a:endParaRPr>
        </a:p>
      </dsp:txBody>
      <dsp:txXfrm>
        <a:off x="576050" y="288042"/>
        <a:ext cx="2544770" cy="1119273"/>
      </dsp:txXfrm>
    </dsp:sp>
    <dsp:sp modelId="{C97BAA60-4D23-46B2-951B-FF3B30F4BFBB}">
      <dsp:nvSpPr>
        <dsp:cNvPr id="0" name=""/>
        <dsp:cNvSpPr/>
      </dsp:nvSpPr>
      <dsp:spPr>
        <a:xfrm>
          <a:off x="144019" y="2016217"/>
          <a:ext cx="3520859" cy="224601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just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AR" sz="1600" kern="1200" dirty="0" smtClean="0">
            <a:solidFill>
              <a:schemeClr val="tx1"/>
            </a:solidFill>
          </a:endParaRPr>
        </a:p>
        <a:p>
          <a:pPr lvl="0" algn="just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600" kern="1200" dirty="0" smtClean="0">
              <a:solidFill>
                <a:schemeClr val="tx1"/>
              </a:solidFill>
              <a:latin typeface="+mn-lt"/>
            </a:rPr>
            <a:t>Se espera hallar un mayor predominio de ciertos rasgos, </a:t>
          </a:r>
          <a:r>
            <a:rPr lang="es-AR" sz="1600" b="1" kern="1200" dirty="0" smtClean="0">
              <a:solidFill>
                <a:schemeClr val="tx1"/>
              </a:solidFill>
              <a:latin typeface="+mn-lt"/>
            </a:rPr>
            <a:t>Apertura a la Experiencia</a:t>
          </a:r>
          <a:r>
            <a:rPr lang="es-AR" sz="1600" kern="1200" dirty="0" smtClean="0">
              <a:solidFill>
                <a:schemeClr val="tx1"/>
              </a:solidFill>
              <a:latin typeface="+mn-lt"/>
            </a:rPr>
            <a:t>, en virtud de que la muestra estará compuesta por alumnos de primer año quienes, se supone, se encuentran en una situación de cambio que implica el ingreso a la universidad. </a:t>
          </a:r>
        </a:p>
        <a:p>
          <a:pPr lvl="0" algn="just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AR" sz="1600" kern="1200" dirty="0">
            <a:solidFill>
              <a:schemeClr val="tx1"/>
            </a:solidFill>
            <a:latin typeface="Century Gothic" panose="020B0502020202020204" pitchFamily="34" charset="0"/>
          </a:endParaRPr>
        </a:p>
      </dsp:txBody>
      <dsp:txXfrm>
        <a:off x="144019" y="2016217"/>
        <a:ext cx="3520859" cy="2246019"/>
      </dsp:txXfrm>
    </dsp:sp>
    <dsp:sp modelId="{4DA77425-AE0B-4032-9065-E4E32D55A0C5}">
      <dsp:nvSpPr>
        <dsp:cNvPr id="0" name=""/>
        <dsp:cNvSpPr/>
      </dsp:nvSpPr>
      <dsp:spPr>
        <a:xfrm>
          <a:off x="4968549" y="288025"/>
          <a:ext cx="2596797" cy="111927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2400" b="0" kern="1200" dirty="0" smtClean="0">
              <a:solidFill>
                <a:schemeClr val="tx1"/>
              </a:solidFill>
              <a:latin typeface="Century Gothic" panose="020B0502020202020204" pitchFamily="34" charset="0"/>
            </a:rPr>
            <a:t>Hipótesis 2</a:t>
          </a:r>
          <a:endParaRPr lang="es-AR" sz="2400" b="0" kern="1200" dirty="0">
            <a:solidFill>
              <a:schemeClr val="tx1"/>
            </a:solidFill>
            <a:latin typeface="Century Gothic" panose="020B0502020202020204" pitchFamily="34" charset="0"/>
          </a:endParaRPr>
        </a:p>
      </dsp:txBody>
      <dsp:txXfrm>
        <a:off x="4968549" y="288025"/>
        <a:ext cx="2596797" cy="1119273"/>
      </dsp:txXfrm>
    </dsp:sp>
    <dsp:sp modelId="{4DBDC8F7-CE41-41B9-B162-9D52FB7BF2A1}">
      <dsp:nvSpPr>
        <dsp:cNvPr id="0" name=""/>
        <dsp:cNvSpPr/>
      </dsp:nvSpPr>
      <dsp:spPr>
        <a:xfrm>
          <a:off x="4464491" y="2016231"/>
          <a:ext cx="3627977" cy="203019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just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AR" sz="1600" kern="1200" smtClean="0">
            <a:solidFill>
              <a:schemeClr val="tx1"/>
            </a:solidFill>
          </a:endParaRPr>
        </a:p>
        <a:p>
          <a:pPr lvl="0" algn="just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600" kern="1200" smtClean="0">
              <a:solidFill>
                <a:schemeClr val="tx1"/>
              </a:solidFill>
              <a:latin typeface="+mn-lt"/>
            </a:rPr>
            <a:t>Se </a:t>
          </a:r>
          <a:r>
            <a:rPr lang="es-AR" sz="1600" kern="1200" dirty="0" smtClean="0">
              <a:solidFill>
                <a:schemeClr val="tx1"/>
              </a:solidFill>
              <a:latin typeface="+mn-lt"/>
            </a:rPr>
            <a:t>espera hallar diferencias en los rasgos de personalidad en función de </a:t>
          </a:r>
          <a:r>
            <a:rPr lang="es-AR" sz="1600" kern="1200" smtClean="0">
              <a:solidFill>
                <a:schemeClr val="tx1"/>
              </a:solidFill>
              <a:latin typeface="+mn-lt"/>
            </a:rPr>
            <a:t>variables:</a:t>
          </a:r>
          <a:endParaRPr lang="es-AR" sz="1600" kern="1200" dirty="0">
            <a:solidFill>
              <a:schemeClr val="tx1"/>
            </a:solidFill>
            <a:latin typeface="+mn-lt"/>
          </a:endParaRPr>
        </a:p>
        <a:p>
          <a:pPr marL="171450" lvl="1" indent="-171450" algn="just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1600" kern="1200" dirty="0" smtClean="0">
              <a:solidFill>
                <a:schemeClr val="tx1"/>
              </a:solidFill>
              <a:latin typeface="+mn-lt"/>
            </a:rPr>
            <a:t>edad</a:t>
          </a:r>
          <a:endParaRPr lang="es-AR" sz="1600" kern="1200" dirty="0">
            <a:solidFill>
              <a:schemeClr val="tx1"/>
            </a:solidFill>
            <a:latin typeface="+mn-lt"/>
          </a:endParaRPr>
        </a:p>
        <a:p>
          <a:pPr marL="171450" lvl="1" indent="-171450" algn="just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1600" kern="1200" dirty="0" smtClean="0">
              <a:solidFill>
                <a:schemeClr val="tx1"/>
              </a:solidFill>
              <a:latin typeface="+mn-lt"/>
            </a:rPr>
            <a:t>sexo</a:t>
          </a:r>
          <a:endParaRPr lang="es-AR" sz="1600" kern="1200" dirty="0">
            <a:solidFill>
              <a:schemeClr val="tx1"/>
            </a:solidFill>
            <a:latin typeface="+mn-lt"/>
          </a:endParaRPr>
        </a:p>
        <a:p>
          <a:pPr marL="171450" lvl="1" indent="-171450" algn="just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1600" kern="1200" dirty="0" smtClean="0">
              <a:solidFill>
                <a:schemeClr val="tx1"/>
              </a:solidFill>
              <a:latin typeface="+mn-lt"/>
            </a:rPr>
            <a:t>nivel socio-económico-cultural</a:t>
          </a:r>
          <a:endParaRPr lang="es-AR" sz="1600" kern="1200" dirty="0">
            <a:solidFill>
              <a:schemeClr val="tx1"/>
            </a:solidFill>
            <a:latin typeface="+mn-lt"/>
          </a:endParaRPr>
        </a:p>
      </dsp:txBody>
      <dsp:txXfrm>
        <a:off x="4464491" y="2016231"/>
        <a:ext cx="3627977" cy="203019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192E275-7ADD-49E9-AAFA-093B3393C5A8}">
      <dsp:nvSpPr>
        <dsp:cNvPr id="0" name=""/>
        <dsp:cNvSpPr/>
      </dsp:nvSpPr>
      <dsp:spPr>
        <a:xfrm>
          <a:off x="2790237" y="0"/>
          <a:ext cx="3312005" cy="1799995"/>
        </a:xfrm>
        <a:prstGeom prst="trapezoid">
          <a:avLst>
            <a:gd name="adj" fmla="val 93555"/>
          </a:avLst>
        </a:prstGeom>
        <a:gradFill flip="none"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5400000" scaled="1"/>
          <a:tileRect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/>
        </a:scene3d>
        <a:sp3d>
          <a:bevelT prst="angle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AR" sz="1200" kern="1200" dirty="0" smtClean="0"/>
        </a:p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AR" sz="1200" kern="1200" dirty="0" smtClean="0"/>
        </a:p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200" b="1" kern="1200" dirty="0" smtClean="0"/>
            <a:t>Muestra</a:t>
          </a:r>
        </a:p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200" b="1" kern="1200" dirty="0" smtClean="0"/>
            <a:t>216 sujetos ingresantes </a:t>
          </a:r>
          <a:endParaRPr lang="es-AR" sz="1200" b="1" kern="1200" dirty="0"/>
        </a:p>
      </dsp:txBody>
      <dsp:txXfrm>
        <a:off x="2790237" y="0"/>
        <a:ext cx="3312005" cy="1799995"/>
      </dsp:txXfrm>
    </dsp:sp>
    <dsp:sp modelId="{918EFC68-7B59-41C9-B135-0FC1A2B3ED20}">
      <dsp:nvSpPr>
        <dsp:cNvPr id="0" name=""/>
        <dsp:cNvSpPr/>
      </dsp:nvSpPr>
      <dsp:spPr>
        <a:xfrm>
          <a:off x="0" y="1799995"/>
          <a:ext cx="8892480" cy="2952532"/>
        </a:xfrm>
        <a:prstGeom prst="trapezoid">
          <a:avLst>
            <a:gd name="adj" fmla="val 93555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/>
        </a:scene3d>
        <a:sp3d>
          <a:bevelT prst="angle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lvl="0" algn="ctr" defTabSz="2889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AR" sz="6500" kern="1200" dirty="0"/>
        </a:p>
      </dsp:txBody>
      <dsp:txXfrm>
        <a:off x="1556183" y="1799995"/>
        <a:ext cx="5780112" cy="295253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332258-58FB-428D-B765-E691303E0B83}" type="datetimeFigureOut">
              <a:rPr lang="es-AR" smtClean="0"/>
              <a:pPr/>
              <a:t>01/08/2016</a:t>
            </a:fld>
            <a:endParaRPr lang="es-A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A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C96FF3-C903-43D0-B3FB-B90B2C60C6E9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1522807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C96FF3-C903-43D0-B3FB-B90B2C60C6E9}" type="slidenum">
              <a:rPr lang="es-AR" smtClean="0"/>
              <a:pPr/>
              <a:t>1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6878915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AR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C96FF3-C903-43D0-B3FB-B90B2C60C6E9}" type="slidenum">
              <a:rPr lang="es-AR" smtClean="0"/>
              <a:pPr/>
              <a:t>3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0002555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AR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C96FF3-C903-43D0-B3FB-B90B2C60C6E9}" type="slidenum">
              <a:rPr lang="es-AR" smtClean="0"/>
              <a:pPr/>
              <a:t>4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0158391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C96FF3-C903-43D0-B3FB-B90B2C60C6E9}" type="slidenum">
              <a:rPr lang="es-AR" smtClean="0"/>
              <a:pPr/>
              <a:t>8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9558986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3DAAB-0B69-41C6-B49C-24416899016F}" type="datetimeFigureOut">
              <a:rPr lang="es-AR" smtClean="0"/>
              <a:pPr/>
              <a:t>01/08/2016</a:t>
            </a:fld>
            <a:endParaRPr lang="es-A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6402A-E7CA-4E95-B87B-B0DCE91D0AC7}" type="slidenum">
              <a:rPr lang="es-AR" smtClean="0"/>
              <a:pPr/>
              <a:t>‹Nº›</a:t>
            </a:fld>
            <a:endParaRPr lang="es-AR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>
        <p14:prism isContent="1"/>
      </p:transition>
    </mc:Choice>
    <mc:Fallback xmlns="">
      <p:transition spd="slow" advClick="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3DAAB-0B69-41C6-B49C-24416899016F}" type="datetimeFigureOut">
              <a:rPr lang="es-AR" smtClean="0"/>
              <a:pPr/>
              <a:t>01/08/2016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6402A-E7CA-4E95-B87B-B0DCE91D0AC7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>
        <p14:prism isContent="1"/>
      </p:transition>
    </mc:Choice>
    <mc:Fallback xmlns="">
      <p:transition spd="slow" advClick="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3DAAB-0B69-41C6-B49C-24416899016F}" type="datetimeFigureOut">
              <a:rPr lang="es-AR" smtClean="0"/>
              <a:pPr/>
              <a:t>01/08/2016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6402A-E7CA-4E95-B87B-B0DCE91D0AC7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>
        <p14:prism isContent="1"/>
      </p:transition>
    </mc:Choice>
    <mc:Fallback xmlns="">
      <p:transition spd="slow" advClick="0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3DAAB-0B69-41C6-B49C-24416899016F}" type="datetimeFigureOut">
              <a:rPr lang="es-AR" smtClean="0">
                <a:solidFill>
                  <a:prstClr val="black">
                    <a:shade val="50000"/>
                  </a:prstClr>
                </a:solidFill>
              </a:rPr>
              <a:pPr/>
              <a:t>01/08/2016</a:t>
            </a:fld>
            <a:endParaRPr lang="es-AR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6402A-E7CA-4E95-B87B-B0DCE91D0AC7}" type="slidenum">
              <a:rPr lang="es-AR" smtClean="0">
                <a:solidFill>
                  <a:prstClr val="black">
                    <a:shade val="50000"/>
                  </a:prstClr>
                </a:solidFill>
              </a:rPr>
              <a:pPr/>
              <a:t>‹Nº›</a:t>
            </a:fld>
            <a:endParaRPr lang="es-AR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595379520"/>
      </p:ext>
    </p:extLst>
  </p:cSld>
  <p:clrMapOvr>
    <a:masterClrMapping/>
  </p:clrMapOvr>
  <p:transition spd="med" advClick="0">
    <p:cut thruBlk="1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3DAAB-0B69-41C6-B49C-24416899016F}" type="datetimeFigureOut">
              <a:rPr lang="es-AR" smtClean="0">
                <a:solidFill>
                  <a:prstClr val="black">
                    <a:shade val="50000"/>
                  </a:prstClr>
                </a:solidFill>
              </a:rPr>
              <a:pPr/>
              <a:t>01/08/2016</a:t>
            </a:fld>
            <a:endParaRPr lang="es-AR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6402A-E7CA-4E95-B87B-B0DCE91D0AC7}" type="slidenum">
              <a:rPr lang="es-AR" smtClean="0">
                <a:solidFill>
                  <a:prstClr val="black">
                    <a:shade val="50000"/>
                  </a:prstClr>
                </a:solidFill>
              </a:rPr>
              <a:pPr/>
              <a:t>‹Nº›</a:t>
            </a:fld>
            <a:endParaRPr lang="es-AR">
              <a:solidFill>
                <a:prstClr val="black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1444570"/>
      </p:ext>
    </p:extLst>
  </p:cSld>
  <p:clrMapOvr>
    <a:masterClrMapping/>
  </p:clrMapOvr>
  <p:transition spd="med" advClick="0">
    <p:cut thruBlk="1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3DAAB-0B69-41C6-B49C-24416899016F}" type="datetimeFigureOut">
              <a:rPr lang="es-AR" smtClean="0">
                <a:solidFill>
                  <a:prstClr val="black">
                    <a:shade val="50000"/>
                  </a:prstClr>
                </a:solidFill>
              </a:rPr>
              <a:pPr/>
              <a:t>01/08/2016</a:t>
            </a:fld>
            <a:endParaRPr lang="es-AR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6926402A-E7CA-4E95-B87B-B0DCE91D0AC7}" type="slidenum">
              <a:rPr lang="es-AR" smtClean="0">
                <a:solidFill>
                  <a:prstClr val="black">
                    <a:shade val="50000"/>
                  </a:prstClr>
                </a:solidFill>
              </a:rPr>
              <a:pPr/>
              <a:t>‹Nº›</a:t>
            </a:fld>
            <a:endParaRPr lang="es-AR">
              <a:solidFill>
                <a:prstClr val="black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3283839"/>
      </p:ext>
    </p:extLst>
  </p:cSld>
  <p:clrMapOvr>
    <a:masterClrMapping/>
  </p:clrMapOvr>
  <p:transition spd="med" advClick="0">
    <p:cut thruBlk="1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3DAAB-0B69-41C6-B49C-24416899016F}" type="datetimeFigureOut">
              <a:rPr lang="es-AR" smtClean="0">
                <a:solidFill>
                  <a:prstClr val="black">
                    <a:shade val="50000"/>
                  </a:prstClr>
                </a:solidFill>
              </a:rPr>
              <a:pPr/>
              <a:t>01/08/2016</a:t>
            </a:fld>
            <a:endParaRPr lang="es-AR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6402A-E7CA-4E95-B87B-B0DCE91D0AC7}" type="slidenum">
              <a:rPr lang="es-AR" smtClean="0">
                <a:solidFill>
                  <a:prstClr val="black">
                    <a:shade val="50000"/>
                  </a:prstClr>
                </a:solidFill>
              </a:rPr>
              <a:pPr/>
              <a:t>‹Nº›</a:t>
            </a:fld>
            <a:endParaRPr lang="es-AR">
              <a:solidFill>
                <a:prstClr val="black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010051"/>
      </p:ext>
    </p:extLst>
  </p:cSld>
  <p:clrMapOvr>
    <a:masterClrMapping/>
  </p:clrMapOvr>
  <p:transition spd="med" advClick="0">
    <p:cut thruBlk="1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3DAAB-0B69-41C6-B49C-24416899016F}" type="datetimeFigureOut">
              <a:rPr lang="es-AR" smtClean="0">
                <a:solidFill>
                  <a:prstClr val="black">
                    <a:shade val="50000"/>
                  </a:prstClr>
                </a:solidFill>
              </a:rPr>
              <a:pPr/>
              <a:t>01/08/2016</a:t>
            </a:fld>
            <a:endParaRPr lang="es-AR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6402A-E7CA-4E95-B87B-B0DCE91D0AC7}" type="slidenum">
              <a:rPr lang="es-AR" smtClean="0">
                <a:solidFill>
                  <a:prstClr val="black">
                    <a:shade val="50000"/>
                  </a:prstClr>
                </a:solidFill>
              </a:rPr>
              <a:pPr/>
              <a:t>‹Nº›</a:t>
            </a:fld>
            <a:endParaRPr lang="es-AR">
              <a:solidFill>
                <a:prstClr val="black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9888660"/>
      </p:ext>
    </p:extLst>
  </p:cSld>
  <p:clrMapOvr>
    <a:masterClrMapping/>
  </p:clrMapOvr>
  <p:transition spd="med" advClick="0">
    <p:cut thruBlk="1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3DAAB-0B69-41C6-B49C-24416899016F}" type="datetimeFigureOut">
              <a:rPr lang="es-AR" smtClean="0">
                <a:solidFill>
                  <a:prstClr val="black">
                    <a:shade val="50000"/>
                  </a:prstClr>
                </a:solidFill>
              </a:rPr>
              <a:pPr/>
              <a:t>01/08/2016</a:t>
            </a:fld>
            <a:endParaRPr lang="es-AR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6402A-E7CA-4E95-B87B-B0DCE91D0AC7}" type="slidenum">
              <a:rPr lang="es-AR" smtClean="0">
                <a:solidFill>
                  <a:prstClr val="black">
                    <a:shade val="50000"/>
                  </a:prstClr>
                </a:solidFill>
              </a:rPr>
              <a:pPr/>
              <a:t>‹Nº›</a:t>
            </a:fld>
            <a:endParaRPr lang="es-AR">
              <a:solidFill>
                <a:prstClr val="black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6009974"/>
      </p:ext>
    </p:extLst>
  </p:cSld>
  <p:clrMapOvr>
    <a:masterClrMapping/>
  </p:clrMapOvr>
  <p:transition spd="med" advClick="0">
    <p:cut thruBlk="1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3DAAB-0B69-41C6-B49C-24416899016F}" type="datetimeFigureOut">
              <a:rPr lang="es-AR" smtClean="0">
                <a:solidFill>
                  <a:prstClr val="black">
                    <a:shade val="50000"/>
                  </a:prstClr>
                </a:solidFill>
              </a:rPr>
              <a:pPr/>
              <a:t>01/08/2016</a:t>
            </a:fld>
            <a:endParaRPr lang="es-AR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6402A-E7CA-4E95-B87B-B0DCE91D0AC7}" type="slidenum">
              <a:rPr lang="es-AR" smtClean="0">
                <a:solidFill>
                  <a:prstClr val="black">
                    <a:shade val="50000"/>
                  </a:prstClr>
                </a:solidFill>
              </a:rPr>
              <a:pPr/>
              <a:t>‹Nº›</a:t>
            </a:fld>
            <a:endParaRPr lang="es-AR">
              <a:solidFill>
                <a:prstClr val="black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7732655"/>
      </p:ext>
    </p:extLst>
  </p:cSld>
  <p:clrMapOvr>
    <a:masterClrMapping/>
  </p:clrMapOvr>
  <p:transition spd="med" advClick="0">
    <p:cut thruBlk="1"/>
  </p:transition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3DAAB-0B69-41C6-B49C-24416899016F}" type="datetimeFigureOut">
              <a:rPr lang="es-AR" smtClean="0">
                <a:solidFill>
                  <a:prstClr val="black">
                    <a:shade val="50000"/>
                  </a:prstClr>
                </a:solidFill>
              </a:rPr>
              <a:pPr/>
              <a:t>01/08/2016</a:t>
            </a:fld>
            <a:endParaRPr lang="es-AR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6402A-E7CA-4E95-B87B-B0DCE91D0AC7}" type="slidenum">
              <a:rPr lang="es-AR" smtClean="0">
                <a:solidFill>
                  <a:prstClr val="black">
                    <a:shade val="50000"/>
                  </a:prstClr>
                </a:solidFill>
              </a:rPr>
              <a:pPr/>
              <a:t>‹Nº›</a:t>
            </a:fld>
            <a:endParaRPr lang="es-AR">
              <a:solidFill>
                <a:prstClr val="black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3017917"/>
      </p:ext>
    </p:extLst>
  </p:cSld>
  <p:clrMapOvr>
    <a:masterClrMapping/>
  </p:clrMapOvr>
  <p:transition spd="med" advClick="0">
    <p:cut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3DAAB-0B69-41C6-B49C-24416899016F}" type="datetimeFigureOut">
              <a:rPr lang="es-AR" smtClean="0"/>
              <a:pPr/>
              <a:t>01/08/2016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6402A-E7CA-4E95-B87B-B0DCE91D0AC7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>
        <p14:prism isContent="1"/>
      </p:transition>
    </mc:Choice>
    <mc:Fallback xmlns="">
      <p:transition spd="slow" advClick="0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3DAAB-0B69-41C6-B49C-24416899016F}" type="datetimeFigureOut">
              <a:rPr lang="es-AR" smtClean="0">
                <a:solidFill>
                  <a:prstClr val="black">
                    <a:shade val="50000"/>
                  </a:prstClr>
                </a:solidFill>
              </a:rPr>
              <a:pPr/>
              <a:t>01/08/2016</a:t>
            </a:fld>
            <a:endParaRPr lang="es-AR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6402A-E7CA-4E95-B87B-B0DCE91D0AC7}" type="slidenum">
              <a:rPr lang="es-AR" smtClean="0">
                <a:solidFill>
                  <a:prstClr val="black">
                    <a:shade val="50000"/>
                  </a:prstClr>
                </a:solidFill>
              </a:rPr>
              <a:pPr/>
              <a:t>‹Nº›</a:t>
            </a:fld>
            <a:endParaRPr lang="es-AR">
              <a:solidFill>
                <a:prstClr val="black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9397056"/>
      </p:ext>
    </p:extLst>
  </p:cSld>
  <p:clrMapOvr>
    <a:masterClrMapping/>
  </p:clrMapOvr>
  <p:transition spd="med" advClick="0">
    <p:cut thruBlk="1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3DAAB-0B69-41C6-B49C-24416899016F}" type="datetimeFigureOut">
              <a:rPr lang="es-AR" smtClean="0">
                <a:solidFill>
                  <a:prstClr val="black">
                    <a:shade val="50000"/>
                  </a:prstClr>
                </a:solidFill>
              </a:rPr>
              <a:pPr/>
              <a:t>01/08/2016</a:t>
            </a:fld>
            <a:endParaRPr lang="es-AR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6402A-E7CA-4E95-B87B-B0DCE91D0AC7}" type="slidenum">
              <a:rPr lang="es-AR" smtClean="0">
                <a:solidFill>
                  <a:prstClr val="black">
                    <a:shade val="50000"/>
                  </a:prstClr>
                </a:solidFill>
              </a:rPr>
              <a:pPr/>
              <a:t>‹Nº›</a:t>
            </a:fld>
            <a:endParaRPr lang="es-AR">
              <a:solidFill>
                <a:prstClr val="black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7405193"/>
      </p:ext>
    </p:extLst>
  </p:cSld>
  <p:clrMapOvr>
    <a:masterClrMapping/>
  </p:clrMapOvr>
  <p:transition spd="med" advClick="0">
    <p:cut thruBlk="1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3DAAB-0B69-41C6-B49C-24416899016F}" type="datetimeFigureOut">
              <a:rPr lang="es-AR" smtClean="0">
                <a:solidFill>
                  <a:prstClr val="black">
                    <a:shade val="50000"/>
                  </a:prstClr>
                </a:solidFill>
              </a:rPr>
              <a:pPr/>
              <a:t>01/08/2016</a:t>
            </a:fld>
            <a:endParaRPr lang="es-AR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6402A-E7CA-4E95-B87B-B0DCE91D0AC7}" type="slidenum">
              <a:rPr lang="es-AR" smtClean="0">
                <a:solidFill>
                  <a:prstClr val="black">
                    <a:shade val="50000"/>
                  </a:prstClr>
                </a:solidFill>
              </a:rPr>
              <a:pPr/>
              <a:t>‹Nº›</a:t>
            </a:fld>
            <a:endParaRPr lang="es-AR">
              <a:solidFill>
                <a:prstClr val="black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4354868"/>
      </p:ext>
    </p:extLst>
  </p:cSld>
  <p:clrMapOvr>
    <a:masterClrMapping/>
  </p:clrMapOvr>
  <p:transition spd="med" advClick="0">
    <p:cut thruBlk="1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3DAAB-0B69-41C6-B49C-24416899016F}" type="datetimeFigureOut">
              <a:rPr lang="es-AR" smtClean="0">
                <a:solidFill>
                  <a:prstClr val="black">
                    <a:shade val="50000"/>
                  </a:prstClr>
                </a:solidFill>
              </a:rPr>
              <a:pPr/>
              <a:t>01/08/2016</a:t>
            </a:fld>
            <a:endParaRPr lang="es-AR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6402A-E7CA-4E95-B87B-B0DCE91D0AC7}" type="slidenum">
              <a:rPr lang="es-AR" smtClean="0">
                <a:solidFill>
                  <a:prstClr val="black">
                    <a:shade val="50000"/>
                  </a:prstClr>
                </a:solidFill>
              </a:rPr>
              <a:pPr/>
              <a:t>‹Nº›</a:t>
            </a:fld>
            <a:endParaRPr lang="es-AR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084468112"/>
      </p:ext>
    </p:extLst>
  </p:cSld>
  <p:clrMapOvr>
    <a:masterClrMapping/>
  </p:clrMapOvr>
  <p:transition spd="med" advClick="0">
    <p:cut thruBlk="1"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3DAAB-0B69-41C6-B49C-24416899016F}" type="datetimeFigureOut">
              <a:rPr lang="es-AR" smtClean="0">
                <a:solidFill>
                  <a:prstClr val="black">
                    <a:shade val="50000"/>
                  </a:prstClr>
                </a:solidFill>
              </a:rPr>
              <a:pPr/>
              <a:t>01/08/2016</a:t>
            </a:fld>
            <a:endParaRPr lang="es-AR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6402A-E7CA-4E95-B87B-B0DCE91D0AC7}" type="slidenum">
              <a:rPr lang="es-AR" smtClean="0">
                <a:solidFill>
                  <a:prstClr val="black">
                    <a:shade val="50000"/>
                  </a:prstClr>
                </a:solidFill>
              </a:rPr>
              <a:pPr/>
              <a:t>‹Nº›</a:t>
            </a:fld>
            <a:endParaRPr lang="es-AR">
              <a:solidFill>
                <a:prstClr val="black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5640339"/>
      </p:ext>
    </p:extLst>
  </p:cSld>
  <p:clrMapOvr>
    <a:masterClrMapping/>
  </p:clrMapOvr>
  <p:transition spd="med" advClick="0">
    <p:cut thruBlk="1"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3DAAB-0B69-41C6-B49C-24416899016F}" type="datetimeFigureOut">
              <a:rPr lang="es-AR" smtClean="0">
                <a:solidFill>
                  <a:prstClr val="black">
                    <a:shade val="50000"/>
                  </a:prstClr>
                </a:solidFill>
              </a:rPr>
              <a:pPr/>
              <a:t>01/08/2016</a:t>
            </a:fld>
            <a:endParaRPr lang="es-AR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6926402A-E7CA-4E95-B87B-B0DCE91D0AC7}" type="slidenum">
              <a:rPr lang="es-AR" smtClean="0">
                <a:solidFill>
                  <a:prstClr val="black">
                    <a:shade val="50000"/>
                  </a:prstClr>
                </a:solidFill>
              </a:rPr>
              <a:pPr/>
              <a:t>‹Nº›</a:t>
            </a:fld>
            <a:endParaRPr lang="es-AR">
              <a:solidFill>
                <a:prstClr val="black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6555726"/>
      </p:ext>
    </p:extLst>
  </p:cSld>
  <p:clrMapOvr>
    <a:masterClrMapping/>
  </p:clrMapOvr>
  <p:transition spd="med" advClick="0">
    <p:cut thruBlk="1"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3DAAB-0B69-41C6-B49C-24416899016F}" type="datetimeFigureOut">
              <a:rPr lang="es-AR" smtClean="0">
                <a:solidFill>
                  <a:prstClr val="black">
                    <a:shade val="50000"/>
                  </a:prstClr>
                </a:solidFill>
              </a:rPr>
              <a:pPr/>
              <a:t>01/08/2016</a:t>
            </a:fld>
            <a:endParaRPr lang="es-AR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6402A-E7CA-4E95-B87B-B0DCE91D0AC7}" type="slidenum">
              <a:rPr lang="es-AR" smtClean="0">
                <a:solidFill>
                  <a:prstClr val="black">
                    <a:shade val="50000"/>
                  </a:prstClr>
                </a:solidFill>
              </a:rPr>
              <a:pPr/>
              <a:t>‹Nº›</a:t>
            </a:fld>
            <a:endParaRPr lang="es-AR">
              <a:solidFill>
                <a:prstClr val="black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0788756"/>
      </p:ext>
    </p:extLst>
  </p:cSld>
  <p:clrMapOvr>
    <a:masterClrMapping/>
  </p:clrMapOvr>
  <p:transition spd="med" advClick="0">
    <p:cut thruBlk="1"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3DAAB-0B69-41C6-B49C-24416899016F}" type="datetimeFigureOut">
              <a:rPr lang="es-AR" smtClean="0">
                <a:solidFill>
                  <a:prstClr val="black">
                    <a:shade val="50000"/>
                  </a:prstClr>
                </a:solidFill>
              </a:rPr>
              <a:pPr/>
              <a:t>01/08/2016</a:t>
            </a:fld>
            <a:endParaRPr lang="es-AR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6402A-E7CA-4E95-B87B-B0DCE91D0AC7}" type="slidenum">
              <a:rPr lang="es-AR" smtClean="0">
                <a:solidFill>
                  <a:prstClr val="black">
                    <a:shade val="50000"/>
                  </a:prstClr>
                </a:solidFill>
              </a:rPr>
              <a:pPr/>
              <a:t>‹Nº›</a:t>
            </a:fld>
            <a:endParaRPr lang="es-AR">
              <a:solidFill>
                <a:prstClr val="black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4683636"/>
      </p:ext>
    </p:extLst>
  </p:cSld>
  <p:clrMapOvr>
    <a:masterClrMapping/>
  </p:clrMapOvr>
  <p:transition spd="med" advClick="0">
    <p:cut thruBlk="1"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3DAAB-0B69-41C6-B49C-24416899016F}" type="datetimeFigureOut">
              <a:rPr lang="es-AR" smtClean="0">
                <a:solidFill>
                  <a:prstClr val="black">
                    <a:shade val="50000"/>
                  </a:prstClr>
                </a:solidFill>
              </a:rPr>
              <a:pPr/>
              <a:t>01/08/2016</a:t>
            </a:fld>
            <a:endParaRPr lang="es-AR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6402A-E7CA-4E95-B87B-B0DCE91D0AC7}" type="slidenum">
              <a:rPr lang="es-AR" smtClean="0">
                <a:solidFill>
                  <a:prstClr val="black">
                    <a:shade val="50000"/>
                  </a:prstClr>
                </a:solidFill>
              </a:rPr>
              <a:pPr/>
              <a:t>‹Nº›</a:t>
            </a:fld>
            <a:endParaRPr lang="es-AR">
              <a:solidFill>
                <a:prstClr val="black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5413582"/>
      </p:ext>
    </p:extLst>
  </p:cSld>
  <p:clrMapOvr>
    <a:masterClrMapping/>
  </p:clrMapOvr>
  <p:transition spd="med" advClick="0">
    <p:cut thruBlk="1"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3DAAB-0B69-41C6-B49C-24416899016F}" type="datetimeFigureOut">
              <a:rPr lang="es-AR" smtClean="0">
                <a:solidFill>
                  <a:prstClr val="black">
                    <a:shade val="50000"/>
                  </a:prstClr>
                </a:solidFill>
              </a:rPr>
              <a:pPr/>
              <a:t>01/08/2016</a:t>
            </a:fld>
            <a:endParaRPr lang="es-AR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6402A-E7CA-4E95-B87B-B0DCE91D0AC7}" type="slidenum">
              <a:rPr lang="es-AR" smtClean="0">
                <a:solidFill>
                  <a:prstClr val="black">
                    <a:shade val="50000"/>
                  </a:prstClr>
                </a:solidFill>
              </a:rPr>
              <a:pPr/>
              <a:t>‹Nº›</a:t>
            </a:fld>
            <a:endParaRPr lang="es-AR">
              <a:solidFill>
                <a:prstClr val="black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4912003"/>
      </p:ext>
    </p:extLst>
  </p:cSld>
  <p:clrMapOvr>
    <a:masterClrMapping/>
  </p:clrMapOvr>
  <p:transition spd="med" advClick="0">
    <p:cut thruBlk="1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3DAAB-0B69-41C6-B49C-24416899016F}" type="datetimeFigureOut">
              <a:rPr lang="es-AR" smtClean="0"/>
              <a:pPr/>
              <a:t>01/08/2016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6926402A-E7CA-4E95-B87B-B0DCE91D0AC7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>
        <p14:prism isContent="1"/>
      </p:transition>
    </mc:Choice>
    <mc:Fallback xmlns="">
      <p:transition spd="slow" advClick="0">
        <p:fade/>
      </p:transition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3DAAB-0B69-41C6-B49C-24416899016F}" type="datetimeFigureOut">
              <a:rPr lang="es-AR" smtClean="0">
                <a:solidFill>
                  <a:prstClr val="black">
                    <a:shade val="50000"/>
                  </a:prstClr>
                </a:solidFill>
              </a:rPr>
              <a:pPr/>
              <a:t>01/08/2016</a:t>
            </a:fld>
            <a:endParaRPr lang="es-AR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6402A-E7CA-4E95-B87B-B0DCE91D0AC7}" type="slidenum">
              <a:rPr lang="es-AR" smtClean="0">
                <a:solidFill>
                  <a:prstClr val="black">
                    <a:shade val="50000"/>
                  </a:prstClr>
                </a:solidFill>
              </a:rPr>
              <a:pPr/>
              <a:t>‹Nº›</a:t>
            </a:fld>
            <a:endParaRPr lang="es-AR">
              <a:solidFill>
                <a:prstClr val="black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6254392"/>
      </p:ext>
    </p:extLst>
  </p:cSld>
  <p:clrMapOvr>
    <a:masterClrMapping/>
  </p:clrMapOvr>
  <p:transition spd="med" advClick="0">
    <p:cut thruBlk="1"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3DAAB-0B69-41C6-B49C-24416899016F}" type="datetimeFigureOut">
              <a:rPr lang="es-AR" smtClean="0">
                <a:solidFill>
                  <a:prstClr val="black">
                    <a:shade val="50000"/>
                  </a:prstClr>
                </a:solidFill>
              </a:rPr>
              <a:pPr/>
              <a:t>01/08/2016</a:t>
            </a:fld>
            <a:endParaRPr lang="es-AR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6402A-E7CA-4E95-B87B-B0DCE91D0AC7}" type="slidenum">
              <a:rPr lang="es-AR" smtClean="0">
                <a:solidFill>
                  <a:prstClr val="black">
                    <a:shade val="50000"/>
                  </a:prstClr>
                </a:solidFill>
              </a:rPr>
              <a:pPr/>
              <a:t>‹Nº›</a:t>
            </a:fld>
            <a:endParaRPr lang="es-AR">
              <a:solidFill>
                <a:prstClr val="black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2613296"/>
      </p:ext>
    </p:extLst>
  </p:cSld>
  <p:clrMapOvr>
    <a:masterClrMapping/>
  </p:clrMapOvr>
  <p:transition spd="med" advClick="0">
    <p:cut thruBlk="1"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3DAAB-0B69-41C6-B49C-24416899016F}" type="datetimeFigureOut">
              <a:rPr lang="es-AR" smtClean="0">
                <a:solidFill>
                  <a:prstClr val="black">
                    <a:shade val="50000"/>
                  </a:prstClr>
                </a:solidFill>
              </a:rPr>
              <a:pPr/>
              <a:t>01/08/2016</a:t>
            </a:fld>
            <a:endParaRPr lang="es-AR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6402A-E7CA-4E95-B87B-B0DCE91D0AC7}" type="slidenum">
              <a:rPr lang="es-AR" smtClean="0">
                <a:solidFill>
                  <a:prstClr val="black">
                    <a:shade val="50000"/>
                  </a:prstClr>
                </a:solidFill>
              </a:rPr>
              <a:pPr/>
              <a:t>‹Nº›</a:t>
            </a:fld>
            <a:endParaRPr lang="es-AR">
              <a:solidFill>
                <a:prstClr val="black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1245930"/>
      </p:ext>
    </p:extLst>
  </p:cSld>
  <p:clrMapOvr>
    <a:masterClrMapping/>
  </p:clrMapOvr>
  <p:transition spd="med" advClick="0">
    <p:cut thruBlk="1"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3DAAB-0B69-41C6-B49C-24416899016F}" type="datetimeFigureOut">
              <a:rPr lang="es-AR" smtClean="0">
                <a:solidFill>
                  <a:prstClr val="black">
                    <a:shade val="50000"/>
                  </a:prstClr>
                </a:solidFill>
              </a:rPr>
              <a:pPr/>
              <a:t>01/08/2016</a:t>
            </a:fld>
            <a:endParaRPr lang="es-AR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6402A-E7CA-4E95-B87B-B0DCE91D0AC7}" type="slidenum">
              <a:rPr lang="es-AR" smtClean="0">
                <a:solidFill>
                  <a:prstClr val="black">
                    <a:shade val="50000"/>
                  </a:prstClr>
                </a:solidFill>
              </a:rPr>
              <a:pPr/>
              <a:t>‹Nº›</a:t>
            </a:fld>
            <a:endParaRPr lang="es-AR">
              <a:solidFill>
                <a:prstClr val="black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7165930"/>
      </p:ext>
    </p:extLst>
  </p:cSld>
  <p:clrMapOvr>
    <a:masterClrMapping/>
  </p:clrMapOvr>
  <p:transition spd="med" advClick="0">
    <p:cut thruBlk="1"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3DAAB-0B69-41C6-B49C-24416899016F}" type="datetimeFigureOut">
              <a:rPr lang="es-AR" smtClean="0">
                <a:solidFill>
                  <a:prstClr val="black">
                    <a:shade val="50000"/>
                  </a:prstClr>
                </a:solidFill>
              </a:rPr>
              <a:pPr/>
              <a:t>01/08/2016</a:t>
            </a:fld>
            <a:endParaRPr lang="es-AR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6402A-E7CA-4E95-B87B-B0DCE91D0AC7}" type="slidenum">
              <a:rPr lang="es-AR" smtClean="0">
                <a:solidFill>
                  <a:prstClr val="black">
                    <a:shade val="50000"/>
                  </a:prstClr>
                </a:solidFill>
              </a:rPr>
              <a:pPr/>
              <a:t>‹Nº›</a:t>
            </a:fld>
            <a:endParaRPr lang="es-AR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372880759"/>
      </p:ext>
    </p:extLst>
  </p:cSld>
  <p:clrMapOvr>
    <a:masterClrMapping/>
  </p:clrMapOvr>
  <p:transition spd="med" advClick="0">
    <p:cut thruBlk="1"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3DAAB-0B69-41C6-B49C-24416899016F}" type="datetimeFigureOut">
              <a:rPr lang="es-AR" smtClean="0">
                <a:solidFill>
                  <a:prstClr val="black">
                    <a:shade val="50000"/>
                  </a:prstClr>
                </a:solidFill>
              </a:rPr>
              <a:pPr/>
              <a:t>01/08/2016</a:t>
            </a:fld>
            <a:endParaRPr lang="es-AR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6402A-E7CA-4E95-B87B-B0DCE91D0AC7}" type="slidenum">
              <a:rPr lang="es-AR" smtClean="0">
                <a:solidFill>
                  <a:prstClr val="black">
                    <a:shade val="50000"/>
                  </a:prstClr>
                </a:solidFill>
              </a:rPr>
              <a:pPr/>
              <a:t>‹Nº›</a:t>
            </a:fld>
            <a:endParaRPr lang="es-AR">
              <a:solidFill>
                <a:prstClr val="black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8329437"/>
      </p:ext>
    </p:extLst>
  </p:cSld>
  <p:clrMapOvr>
    <a:masterClrMapping/>
  </p:clrMapOvr>
  <p:transition spd="med" advClick="0">
    <p:cut thruBlk="1"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3DAAB-0B69-41C6-B49C-24416899016F}" type="datetimeFigureOut">
              <a:rPr lang="es-AR" smtClean="0">
                <a:solidFill>
                  <a:prstClr val="black">
                    <a:shade val="50000"/>
                  </a:prstClr>
                </a:solidFill>
              </a:rPr>
              <a:pPr/>
              <a:t>01/08/2016</a:t>
            </a:fld>
            <a:endParaRPr lang="es-AR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6926402A-E7CA-4E95-B87B-B0DCE91D0AC7}" type="slidenum">
              <a:rPr lang="es-AR" smtClean="0">
                <a:solidFill>
                  <a:prstClr val="black">
                    <a:shade val="50000"/>
                  </a:prstClr>
                </a:solidFill>
              </a:rPr>
              <a:pPr/>
              <a:t>‹Nº›</a:t>
            </a:fld>
            <a:endParaRPr lang="es-AR">
              <a:solidFill>
                <a:prstClr val="black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8315488"/>
      </p:ext>
    </p:extLst>
  </p:cSld>
  <p:clrMapOvr>
    <a:masterClrMapping/>
  </p:clrMapOvr>
  <p:transition spd="med" advClick="0">
    <p:cut thruBlk="1"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3DAAB-0B69-41C6-B49C-24416899016F}" type="datetimeFigureOut">
              <a:rPr lang="es-AR" smtClean="0">
                <a:solidFill>
                  <a:prstClr val="black">
                    <a:shade val="50000"/>
                  </a:prstClr>
                </a:solidFill>
              </a:rPr>
              <a:pPr/>
              <a:t>01/08/2016</a:t>
            </a:fld>
            <a:endParaRPr lang="es-AR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6402A-E7CA-4E95-B87B-B0DCE91D0AC7}" type="slidenum">
              <a:rPr lang="es-AR" smtClean="0">
                <a:solidFill>
                  <a:prstClr val="black">
                    <a:shade val="50000"/>
                  </a:prstClr>
                </a:solidFill>
              </a:rPr>
              <a:pPr/>
              <a:t>‹Nº›</a:t>
            </a:fld>
            <a:endParaRPr lang="es-AR">
              <a:solidFill>
                <a:prstClr val="black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0546124"/>
      </p:ext>
    </p:extLst>
  </p:cSld>
  <p:clrMapOvr>
    <a:masterClrMapping/>
  </p:clrMapOvr>
  <p:transition spd="med" advClick="0">
    <p:cut thruBlk="1"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3DAAB-0B69-41C6-B49C-24416899016F}" type="datetimeFigureOut">
              <a:rPr lang="es-AR" smtClean="0">
                <a:solidFill>
                  <a:prstClr val="black">
                    <a:shade val="50000"/>
                  </a:prstClr>
                </a:solidFill>
              </a:rPr>
              <a:pPr/>
              <a:t>01/08/2016</a:t>
            </a:fld>
            <a:endParaRPr lang="es-AR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6402A-E7CA-4E95-B87B-B0DCE91D0AC7}" type="slidenum">
              <a:rPr lang="es-AR" smtClean="0">
                <a:solidFill>
                  <a:prstClr val="black">
                    <a:shade val="50000"/>
                  </a:prstClr>
                </a:solidFill>
              </a:rPr>
              <a:pPr/>
              <a:t>‹Nº›</a:t>
            </a:fld>
            <a:endParaRPr lang="es-AR">
              <a:solidFill>
                <a:prstClr val="black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0086162"/>
      </p:ext>
    </p:extLst>
  </p:cSld>
  <p:clrMapOvr>
    <a:masterClrMapping/>
  </p:clrMapOvr>
  <p:transition spd="med" advClick="0">
    <p:cut thruBlk="1"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3DAAB-0B69-41C6-B49C-24416899016F}" type="datetimeFigureOut">
              <a:rPr lang="es-AR" smtClean="0">
                <a:solidFill>
                  <a:prstClr val="black">
                    <a:shade val="50000"/>
                  </a:prstClr>
                </a:solidFill>
              </a:rPr>
              <a:pPr/>
              <a:t>01/08/2016</a:t>
            </a:fld>
            <a:endParaRPr lang="es-AR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6402A-E7CA-4E95-B87B-B0DCE91D0AC7}" type="slidenum">
              <a:rPr lang="es-AR" smtClean="0">
                <a:solidFill>
                  <a:prstClr val="black">
                    <a:shade val="50000"/>
                  </a:prstClr>
                </a:solidFill>
              </a:rPr>
              <a:pPr/>
              <a:t>‹Nº›</a:t>
            </a:fld>
            <a:endParaRPr lang="es-AR">
              <a:solidFill>
                <a:prstClr val="black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9114417"/>
      </p:ext>
    </p:extLst>
  </p:cSld>
  <p:clrMapOvr>
    <a:masterClrMapping/>
  </p:clrMapOvr>
  <p:transition spd="med" advClick="0">
    <p:cut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3DAAB-0B69-41C6-B49C-24416899016F}" type="datetimeFigureOut">
              <a:rPr lang="es-AR" smtClean="0"/>
              <a:pPr/>
              <a:t>01/08/2016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6402A-E7CA-4E95-B87B-B0DCE91D0AC7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>
        <p14:prism isContent="1"/>
      </p:transition>
    </mc:Choice>
    <mc:Fallback xmlns="">
      <p:transition spd="slow" advClick="0">
        <p:fade/>
      </p:transition>
    </mc:Fallback>
  </mc:AlternateContent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3DAAB-0B69-41C6-B49C-24416899016F}" type="datetimeFigureOut">
              <a:rPr lang="es-AR" smtClean="0">
                <a:solidFill>
                  <a:prstClr val="black">
                    <a:shade val="50000"/>
                  </a:prstClr>
                </a:solidFill>
              </a:rPr>
              <a:pPr/>
              <a:t>01/08/2016</a:t>
            </a:fld>
            <a:endParaRPr lang="es-AR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6402A-E7CA-4E95-B87B-B0DCE91D0AC7}" type="slidenum">
              <a:rPr lang="es-AR" smtClean="0">
                <a:solidFill>
                  <a:prstClr val="black">
                    <a:shade val="50000"/>
                  </a:prstClr>
                </a:solidFill>
              </a:rPr>
              <a:pPr/>
              <a:t>‹Nº›</a:t>
            </a:fld>
            <a:endParaRPr lang="es-AR">
              <a:solidFill>
                <a:prstClr val="black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2788978"/>
      </p:ext>
    </p:extLst>
  </p:cSld>
  <p:clrMapOvr>
    <a:masterClrMapping/>
  </p:clrMapOvr>
  <p:transition spd="med" advClick="0">
    <p:cut thruBlk="1"/>
  </p:transition>
  <p:timing>
    <p:tnLst>
      <p:par>
        <p:cTn id="1" dur="indefinite" restart="never" nodeType="tmRoot"/>
      </p:par>
    </p:tnLst>
  </p:timing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3DAAB-0B69-41C6-B49C-24416899016F}" type="datetimeFigureOut">
              <a:rPr lang="es-AR" smtClean="0">
                <a:solidFill>
                  <a:prstClr val="black">
                    <a:shade val="50000"/>
                  </a:prstClr>
                </a:solidFill>
              </a:rPr>
              <a:pPr/>
              <a:t>01/08/2016</a:t>
            </a:fld>
            <a:endParaRPr lang="es-AR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6402A-E7CA-4E95-B87B-B0DCE91D0AC7}" type="slidenum">
              <a:rPr lang="es-AR" smtClean="0">
                <a:solidFill>
                  <a:prstClr val="black">
                    <a:shade val="50000"/>
                  </a:prstClr>
                </a:solidFill>
              </a:rPr>
              <a:pPr/>
              <a:t>‹Nº›</a:t>
            </a:fld>
            <a:endParaRPr lang="es-AR">
              <a:solidFill>
                <a:prstClr val="black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9010471"/>
      </p:ext>
    </p:extLst>
  </p:cSld>
  <p:clrMapOvr>
    <a:masterClrMapping/>
  </p:clrMapOvr>
  <p:transition spd="med" advClick="0">
    <p:cut thruBlk="1"/>
  </p:transition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3DAAB-0B69-41C6-B49C-24416899016F}" type="datetimeFigureOut">
              <a:rPr lang="es-AR" smtClean="0">
                <a:solidFill>
                  <a:prstClr val="black">
                    <a:shade val="50000"/>
                  </a:prstClr>
                </a:solidFill>
              </a:rPr>
              <a:pPr/>
              <a:t>01/08/2016</a:t>
            </a:fld>
            <a:endParaRPr lang="es-AR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6402A-E7CA-4E95-B87B-B0DCE91D0AC7}" type="slidenum">
              <a:rPr lang="es-AR" smtClean="0">
                <a:solidFill>
                  <a:prstClr val="black">
                    <a:shade val="50000"/>
                  </a:prstClr>
                </a:solidFill>
              </a:rPr>
              <a:pPr/>
              <a:t>‹Nº›</a:t>
            </a:fld>
            <a:endParaRPr lang="es-AR">
              <a:solidFill>
                <a:prstClr val="black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7279596"/>
      </p:ext>
    </p:extLst>
  </p:cSld>
  <p:clrMapOvr>
    <a:masterClrMapping/>
  </p:clrMapOvr>
  <p:transition spd="med" advClick="0">
    <p:cut thruBlk="1"/>
  </p:transition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3DAAB-0B69-41C6-B49C-24416899016F}" type="datetimeFigureOut">
              <a:rPr lang="es-AR" smtClean="0">
                <a:solidFill>
                  <a:prstClr val="black">
                    <a:shade val="50000"/>
                  </a:prstClr>
                </a:solidFill>
              </a:rPr>
              <a:pPr/>
              <a:t>01/08/2016</a:t>
            </a:fld>
            <a:endParaRPr lang="es-AR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6402A-E7CA-4E95-B87B-B0DCE91D0AC7}" type="slidenum">
              <a:rPr lang="es-AR" smtClean="0">
                <a:solidFill>
                  <a:prstClr val="black">
                    <a:shade val="50000"/>
                  </a:prstClr>
                </a:solidFill>
              </a:rPr>
              <a:pPr/>
              <a:t>‹Nº›</a:t>
            </a:fld>
            <a:endParaRPr lang="es-AR">
              <a:solidFill>
                <a:prstClr val="black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3472105"/>
      </p:ext>
    </p:extLst>
  </p:cSld>
  <p:clrMapOvr>
    <a:masterClrMapping/>
  </p:clrMapOvr>
  <p:transition spd="med" advClick="0">
    <p:cut thruBlk="1"/>
  </p:transition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3DAAB-0B69-41C6-B49C-24416899016F}" type="datetimeFigureOut">
              <a:rPr lang="es-AR" smtClean="0">
                <a:solidFill>
                  <a:prstClr val="black">
                    <a:shade val="50000"/>
                  </a:prstClr>
                </a:solidFill>
              </a:rPr>
              <a:pPr/>
              <a:t>01/08/2016</a:t>
            </a:fld>
            <a:endParaRPr lang="es-AR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6402A-E7CA-4E95-B87B-B0DCE91D0AC7}" type="slidenum">
              <a:rPr lang="es-AR" smtClean="0">
                <a:solidFill>
                  <a:prstClr val="black">
                    <a:shade val="50000"/>
                  </a:prstClr>
                </a:solidFill>
              </a:rPr>
              <a:pPr/>
              <a:t>‹Nº›</a:t>
            </a:fld>
            <a:endParaRPr lang="es-AR">
              <a:solidFill>
                <a:prstClr val="black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3153877"/>
      </p:ext>
    </p:extLst>
  </p:cSld>
  <p:clrMapOvr>
    <a:masterClrMapping/>
  </p:clrMapOvr>
  <p:transition spd="med" advClick="0">
    <p:cut thruBlk="1"/>
  </p:transition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3DAAB-0B69-41C6-B49C-24416899016F}" type="datetimeFigureOut">
              <a:rPr lang="es-AR" smtClean="0">
                <a:solidFill>
                  <a:prstClr val="black">
                    <a:shade val="50000"/>
                  </a:prstClr>
                </a:solidFill>
              </a:rPr>
              <a:pPr/>
              <a:t>01/08/2016</a:t>
            </a:fld>
            <a:endParaRPr lang="es-AR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6402A-E7CA-4E95-B87B-B0DCE91D0AC7}" type="slidenum">
              <a:rPr lang="es-AR" smtClean="0">
                <a:solidFill>
                  <a:prstClr val="black">
                    <a:shade val="50000"/>
                  </a:prstClr>
                </a:solidFill>
              </a:rPr>
              <a:pPr/>
              <a:t>‹Nº›</a:t>
            </a:fld>
            <a:endParaRPr lang="es-AR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129269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>
        <p14:prism isContent="1"/>
      </p:transition>
    </mc:Choice>
    <mc:Fallback xmlns="">
      <p:transition spd="slow" advClick="0">
        <p:fade/>
      </p:transition>
    </mc:Fallback>
  </mc:AlternateConten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3DAAB-0B69-41C6-B49C-24416899016F}" type="datetimeFigureOut">
              <a:rPr lang="es-AR" smtClean="0">
                <a:solidFill>
                  <a:prstClr val="black">
                    <a:shade val="50000"/>
                  </a:prstClr>
                </a:solidFill>
              </a:rPr>
              <a:pPr/>
              <a:t>01/08/2016</a:t>
            </a:fld>
            <a:endParaRPr lang="es-AR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6402A-E7CA-4E95-B87B-B0DCE91D0AC7}" type="slidenum">
              <a:rPr lang="es-AR" smtClean="0">
                <a:solidFill>
                  <a:prstClr val="black">
                    <a:shade val="50000"/>
                  </a:prstClr>
                </a:solidFill>
              </a:rPr>
              <a:pPr/>
              <a:t>‹Nº›</a:t>
            </a:fld>
            <a:endParaRPr lang="es-AR">
              <a:solidFill>
                <a:prstClr val="black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2279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>
        <p14:prism isContent="1"/>
      </p:transition>
    </mc:Choice>
    <mc:Fallback xmlns="">
      <p:transition spd="slow" advClick="0">
        <p:fade/>
      </p:transition>
    </mc:Fallback>
  </mc:AlternateContent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3DAAB-0B69-41C6-B49C-24416899016F}" type="datetimeFigureOut">
              <a:rPr lang="es-AR" smtClean="0">
                <a:solidFill>
                  <a:prstClr val="black">
                    <a:shade val="50000"/>
                  </a:prstClr>
                </a:solidFill>
              </a:rPr>
              <a:pPr/>
              <a:t>01/08/2016</a:t>
            </a:fld>
            <a:endParaRPr lang="es-AR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6926402A-E7CA-4E95-B87B-B0DCE91D0AC7}" type="slidenum">
              <a:rPr lang="es-AR" smtClean="0">
                <a:solidFill>
                  <a:prstClr val="black">
                    <a:shade val="50000"/>
                  </a:prstClr>
                </a:solidFill>
              </a:rPr>
              <a:pPr/>
              <a:t>‹Nº›</a:t>
            </a:fld>
            <a:endParaRPr lang="es-AR">
              <a:solidFill>
                <a:prstClr val="black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73372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>
        <p14:prism isContent="1"/>
      </p:transition>
    </mc:Choice>
    <mc:Fallback xmlns="">
      <p:transition spd="slow" advClick="0">
        <p:fade/>
      </p:transition>
    </mc:Fallback>
  </mc:AlternateContent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3DAAB-0B69-41C6-B49C-24416899016F}" type="datetimeFigureOut">
              <a:rPr lang="es-AR" smtClean="0">
                <a:solidFill>
                  <a:prstClr val="black">
                    <a:shade val="50000"/>
                  </a:prstClr>
                </a:solidFill>
              </a:rPr>
              <a:pPr/>
              <a:t>01/08/2016</a:t>
            </a:fld>
            <a:endParaRPr lang="es-AR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6402A-E7CA-4E95-B87B-B0DCE91D0AC7}" type="slidenum">
              <a:rPr lang="es-AR" smtClean="0">
                <a:solidFill>
                  <a:prstClr val="black">
                    <a:shade val="50000"/>
                  </a:prstClr>
                </a:solidFill>
              </a:rPr>
              <a:pPr/>
              <a:t>‹Nº›</a:t>
            </a:fld>
            <a:endParaRPr lang="es-AR">
              <a:solidFill>
                <a:prstClr val="black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34535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>
        <p14:prism isContent="1"/>
      </p:transition>
    </mc:Choice>
    <mc:Fallback xmlns="">
      <p:transition spd="slow" advClick="0">
        <p:fade/>
      </p:transition>
    </mc:Fallback>
  </mc:AlternateContent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3DAAB-0B69-41C6-B49C-24416899016F}" type="datetimeFigureOut">
              <a:rPr lang="es-AR" smtClean="0">
                <a:solidFill>
                  <a:prstClr val="black">
                    <a:shade val="50000"/>
                  </a:prstClr>
                </a:solidFill>
              </a:rPr>
              <a:pPr/>
              <a:t>01/08/2016</a:t>
            </a:fld>
            <a:endParaRPr lang="es-AR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6402A-E7CA-4E95-B87B-B0DCE91D0AC7}" type="slidenum">
              <a:rPr lang="es-AR" smtClean="0">
                <a:solidFill>
                  <a:prstClr val="black">
                    <a:shade val="50000"/>
                  </a:prstClr>
                </a:solidFill>
              </a:rPr>
              <a:pPr/>
              <a:t>‹Nº›</a:t>
            </a:fld>
            <a:endParaRPr lang="es-AR">
              <a:solidFill>
                <a:prstClr val="black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35272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>
        <p14:prism isContent="1"/>
      </p:transition>
    </mc:Choice>
    <mc:Fallback xmlns="">
      <p:transition spd="slow" advClick="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3DAAB-0B69-41C6-B49C-24416899016F}" type="datetimeFigureOut">
              <a:rPr lang="es-AR" smtClean="0"/>
              <a:pPr/>
              <a:t>01/08/2016</a:t>
            </a:fld>
            <a:endParaRPr lang="es-A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6402A-E7CA-4E95-B87B-B0DCE91D0AC7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>
        <p14:prism isContent="1"/>
      </p:transition>
    </mc:Choice>
    <mc:Fallback xmlns="">
      <p:transition spd="slow" advClick="0">
        <p:fade/>
      </p:transition>
    </mc:Fallback>
  </mc:AlternateContent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3DAAB-0B69-41C6-B49C-24416899016F}" type="datetimeFigureOut">
              <a:rPr lang="es-AR" smtClean="0">
                <a:solidFill>
                  <a:prstClr val="black">
                    <a:shade val="50000"/>
                  </a:prstClr>
                </a:solidFill>
              </a:rPr>
              <a:pPr/>
              <a:t>01/08/2016</a:t>
            </a:fld>
            <a:endParaRPr lang="es-AR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6402A-E7CA-4E95-B87B-B0DCE91D0AC7}" type="slidenum">
              <a:rPr lang="es-AR" smtClean="0">
                <a:solidFill>
                  <a:prstClr val="black">
                    <a:shade val="50000"/>
                  </a:prstClr>
                </a:solidFill>
              </a:rPr>
              <a:pPr/>
              <a:t>‹Nº›</a:t>
            </a:fld>
            <a:endParaRPr lang="es-AR">
              <a:solidFill>
                <a:prstClr val="black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7959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>
        <p14:prism isContent="1"/>
      </p:transition>
    </mc:Choice>
    <mc:Fallback xmlns="">
      <p:transition spd="slow" advClick="0">
        <p:fade/>
      </p:transition>
    </mc:Fallback>
  </mc:AlternateContent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3DAAB-0B69-41C6-B49C-24416899016F}" type="datetimeFigureOut">
              <a:rPr lang="es-AR" smtClean="0">
                <a:solidFill>
                  <a:prstClr val="black">
                    <a:shade val="50000"/>
                  </a:prstClr>
                </a:solidFill>
              </a:rPr>
              <a:pPr/>
              <a:t>01/08/2016</a:t>
            </a:fld>
            <a:endParaRPr lang="es-AR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6402A-E7CA-4E95-B87B-B0DCE91D0AC7}" type="slidenum">
              <a:rPr lang="es-AR" smtClean="0">
                <a:solidFill>
                  <a:prstClr val="black">
                    <a:shade val="50000"/>
                  </a:prstClr>
                </a:solidFill>
              </a:rPr>
              <a:pPr/>
              <a:t>‹Nº›</a:t>
            </a:fld>
            <a:endParaRPr lang="es-AR">
              <a:solidFill>
                <a:prstClr val="black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6298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>
        <p14:prism isContent="1"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3DAAB-0B69-41C6-B49C-24416899016F}" type="datetimeFigureOut">
              <a:rPr lang="es-AR" smtClean="0">
                <a:solidFill>
                  <a:prstClr val="black">
                    <a:shade val="50000"/>
                  </a:prstClr>
                </a:solidFill>
              </a:rPr>
              <a:pPr/>
              <a:t>01/08/2016</a:t>
            </a:fld>
            <a:endParaRPr lang="es-AR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6402A-E7CA-4E95-B87B-B0DCE91D0AC7}" type="slidenum">
              <a:rPr lang="es-AR" smtClean="0">
                <a:solidFill>
                  <a:prstClr val="black">
                    <a:shade val="50000"/>
                  </a:prstClr>
                </a:solidFill>
              </a:rPr>
              <a:pPr/>
              <a:t>‹Nº›</a:t>
            </a:fld>
            <a:endParaRPr lang="es-AR">
              <a:solidFill>
                <a:prstClr val="black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47827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>
        <p14:prism isContent="1"/>
      </p:transition>
    </mc:Choice>
    <mc:Fallback xmlns="">
      <p:transition spd="slow" advClick="0">
        <p:fade/>
      </p:transition>
    </mc:Fallback>
  </mc:AlternateContent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3DAAB-0B69-41C6-B49C-24416899016F}" type="datetimeFigureOut">
              <a:rPr lang="es-AR" smtClean="0">
                <a:solidFill>
                  <a:prstClr val="black">
                    <a:shade val="50000"/>
                  </a:prstClr>
                </a:solidFill>
              </a:rPr>
              <a:pPr/>
              <a:t>01/08/2016</a:t>
            </a:fld>
            <a:endParaRPr lang="es-AR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6402A-E7CA-4E95-B87B-B0DCE91D0AC7}" type="slidenum">
              <a:rPr lang="es-AR" smtClean="0">
                <a:solidFill>
                  <a:prstClr val="black">
                    <a:shade val="50000"/>
                  </a:prstClr>
                </a:solidFill>
              </a:rPr>
              <a:pPr/>
              <a:t>‹Nº›</a:t>
            </a:fld>
            <a:endParaRPr lang="es-AR">
              <a:solidFill>
                <a:prstClr val="black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9096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>
        <p14:prism isContent="1"/>
      </p:transition>
    </mc:Choice>
    <mc:Fallback xmlns="">
      <p:transition spd="slow" advClick="0">
        <p:fade/>
      </p:transition>
    </mc:Fallback>
  </mc:AlternateContent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3DAAB-0B69-41C6-B49C-24416899016F}" type="datetimeFigureOut">
              <a:rPr lang="es-AR" smtClean="0">
                <a:solidFill>
                  <a:prstClr val="black">
                    <a:shade val="50000"/>
                  </a:prstClr>
                </a:solidFill>
              </a:rPr>
              <a:pPr/>
              <a:t>01/08/2016</a:t>
            </a:fld>
            <a:endParaRPr lang="es-AR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6402A-E7CA-4E95-B87B-B0DCE91D0AC7}" type="slidenum">
              <a:rPr lang="es-AR" smtClean="0">
                <a:solidFill>
                  <a:prstClr val="black">
                    <a:shade val="50000"/>
                  </a:prstClr>
                </a:solidFill>
              </a:rPr>
              <a:pPr/>
              <a:t>‹Nº›</a:t>
            </a:fld>
            <a:endParaRPr lang="es-AR">
              <a:solidFill>
                <a:prstClr val="black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4893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>
        <p14:prism isContent="1"/>
      </p:transition>
    </mc:Choice>
    <mc:Fallback xmlns="">
      <p:transition spd="slow" advClick="0">
        <p:fade/>
      </p:transition>
    </mc:Fallback>
  </mc:AlternateContent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3DAAB-0B69-41C6-B49C-24416899016F}" type="datetimeFigureOut">
              <a:rPr lang="es-AR" smtClean="0">
                <a:solidFill>
                  <a:prstClr val="black">
                    <a:shade val="50000"/>
                  </a:prstClr>
                </a:solidFill>
              </a:rPr>
              <a:pPr/>
              <a:t>01/08/2016</a:t>
            </a:fld>
            <a:endParaRPr lang="es-AR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6402A-E7CA-4E95-B87B-B0DCE91D0AC7}" type="slidenum">
              <a:rPr lang="es-AR" smtClean="0">
                <a:solidFill>
                  <a:prstClr val="black">
                    <a:shade val="50000"/>
                  </a:prstClr>
                </a:solidFill>
              </a:rPr>
              <a:pPr/>
              <a:t>‹Nº›</a:t>
            </a:fld>
            <a:endParaRPr lang="es-AR">
              <a:solidFill>
                <a:prstClr val="black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43091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>
        <p14:prism isContent="1"/>
      </p:transition>
    </mc:Choice>
    <mc:Fallback xmlns="">
      <p:transition spd="slow" advClick="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3DAAB-0B69-41C6-B49C-24416899016F}" type="datetimeFigureOut">
              <a:rPr lang="es-AR" smtClean="0"/>
              <a:pPr/>
              <a:t>01/08/2016</a:t>
            </a:fld>
            <a:endParaRPr lang="es-A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6402A-E7CA-4E95-B87B-B0DCE91D0AC7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>
        <p14:prism isContent="1"/>
      </p:transition>
    </mc:Choice>
    <mc:Fallback xmlns="">
      <p:transition spd="slow" advClick="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3DAAB-0B69-41C6-B49C-24416899016F}" type="datetimeFigureOut">
              <a:rPr lang="es-AR" smtClean="0"/>
              <a:pPr/>
              <a:t>01/08/2016</a:t>
            </a:fld>
            <a:endParaRPr lang="es-A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6402A-E7CA-4E95-B87B-B0DCE91D0AC7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>
        <p14:prism isContent="1"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3DAAB-0B69-41C6-B49C-24416899016F}" type="datetimeFigureOut">
              <a:rPr lang="es-AR" smtClean="0"/>
              <a:pPr/>
              <a:t>01/08/2016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6402A-E7CA-4E95-B87B-B0DCE91D0AC7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>
        <p14:prism isContent="1"/>
      </p:transition>
    </mc:Choice>
    <mc:Fallback xmlns="">
      <p:transition spd="slow" advClick="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3DAAB-0B69-41C6-B49C-24416899016F}" type="datetimeFigureOut">
              <a:rPr lang="es-AR" smtClean="0"/>
              <a:pPr/>
              <a:t>01/08/2016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6402A-E7CA-4E95-B87B-B0DCE91D0AC7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>
        <p14:prism isContent="1"/>
      </p:transition>
    </mc:Choice>
    <mc:Fallback xmlns="">
      <p:transition spd="slow" advClick="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D73DAAB-0B69-41C6-B49C-24416899016F}" type="datetimeFigureOut">
              <a:rPr lang="es-AR" smtClean="0"/>
              <a:pPr/>
              <a:t>01/08/2016</a:t>
            </a:fld>
            <a:endParaRPr lang="es-A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926402A-E7CA-4E95-B87B-B0DCE91D0AC7}" type="slidenum">
              <a:rPr lang="es-AR" smtClean="0"/>
              <a:pPr/>
              <a:t>‹Nº›</a:t>
            </a:fld>
            <a:endParaRPr lang="es-A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2000" advClick="0">
        <p14:prism isContent="1"/>
      </p:transition>
    </mc:Choice>
    <mc:Fallback xmlns="">
      <p:transition spd="slow" advClick="0">
        <p:fade/>
      </p:transition>
    </mc:Fallback>
  </mc:AlternateConten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D73DAAB-0B69-41C6-B49C-24416899016F}" type="datetimeFigureOut">
              <a:rPr lang="es-AR" smtClean="0">
                <a:solidFill>
                  <a:prstClr val="black">
                    <a:shade val="50000"/>
                  </a:prstClr>
                </a:solidFill>
              </a:rPr>
              <a:pPr/>
              <a:t>01/08/2016</a:t>
            </a:fld>
            <a:endParaRPr lang="es-AR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s-AR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926402A-E7CA-4E95-B87B-B0DCE91D0AC7}" type="slidenum">
              <a:rPr lang="es-AR" smtClean="0">
                <a:solidFill>
                  <a:prstClr val="black">
                    <a:shade val="50000"/>
                  </a:prstClr>
                </a:solidFill>
              </a:rPr>
              <a:pPr/>
              <a:t>‹Nº›</a:t>
            </a:fld>
            <a:endParaRPr lang="es-AR">
              <a:solidFill>
                <a:prstClr val="black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79028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med" advClick="0">
    <p:cut thruBlk="1"/>
  </p:transition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D73DAAB-0B69-41C6-B49C-24416899016F}" type="datetimeFigureOut">
              <a:rPr lang="es-AR" smtClean="0">
                <a:solidFill>
                  <a:prstClr val="black">
                    <a:shade val="50000"/>
                  </a:prstClr>
                </a:solidFill>
              </a:rPr>
              <a:pPr/>
              <a:t>01/08/2016</a:t>
            </a:fld>
            <a:endParaRPr lang="es-AR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s-AR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926402A-E7CA-4E95-B87B-B0DCE91D0AC7}" type="slidenum">
              <a:rPr lang="es-AR" smtClean="0">
                <a:solidFill>
                  <a:prstClr val="black">
                    <a:shade val="50000"/>
                  </a:prstClr>
                </a:solidFill>
              </a:rPr>
              <a:pPr/>
              <a:t>‹Nº›</a:t>
            </a:fld>
            <a:endParaRPr lang="es-AR">
              <a:solidFill>
                <a:prstClr val="black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70236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ransition spd="med" advClick="0">
    <p:cut thruBlk="1"/>
  </p:transition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D73DAAB-0B69-41C6-B49C-24416899016F}" type="datetimeFigureOut">
              <a:rPr lang="es-AR" smtClean="0">
                <a:solidFill>
                  <a:prstClr val="black">
                    <a:shade val="50000"/>
                  </a:prstClr>
                </a:solidFill>
              </a:rPr>
              <a:pPr/>
              <a:t>01/08/2016</a:t>
            </a:fld>
            <a:endParaRPr lang="es-AR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s-AR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926402A-E7CA-4E95-B87B-B0DCE91D0AC7}" type="slidenum">
              <a:rPr lang="es-AR" smtClean="0">
                <a:solidFill>
                  <a:prstClr val="black">
                    <a:shade val="50000"/>
                  </a:prstClr>
                </a:solidFill>
              </a:rPr>
              <a:pPr/>
              <a:t>‹Nº›</a:t>
            </a:fld>
            <a:endParaRPr lang="es-AR">
              <a:solidFill>
                <a:prstClr val="black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35491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ransition spd="med" advClick="0">
    <p:cut thruBlk="1"/>
  </p:transition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D73DAAB-0B69-41C6-B49C-24416899016F}" type="datetimeFigureOut">
              <a:rPr lang="es-AR" smtClean="0">
                <a:solidFill>
                  <a:prstClr val="black">
                    <a:shade val="50000"/>
                  </a:prstClr>
                </a:solidFill>
              </a:rPr>
              <a:pPr/>
              <a:t>01/08/2016</a:t>
            </a:fld>
            <a:endParaRPr lang="es-AR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s-AR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926402A-E7CA-4E95-B87B-B0DCE91D0AC7}" type="slidenum">
              <a:rPr lang="es-AR" smtClean="0">
                <a:solidFill>
                  <a:prstClr val="black">
                    <a:shade val="50000"/>
                  </a:prstClr>
                </a:solidFill>
              </a:rPr>
              <a:pPr/>
              <a:t>‹Nº›</a:t>
            </a:fld>
            <a:endParaRPr lang="es-AR">
              <a:solidFill>
                <a:prstClr val="black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4474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mc:AlternateContent xmlns:mc="http://schemas.openxmlformats.org/markup-compatibility/2006" xmlns:p14="http://schemas.microsoft.com/office/powerpoint/2010/main">
    <mc:Choice Requires="p14">
      <p:transition spd="slow" p14:dur="2000" advClick="0">
        <p14:prism isContent="1"/>
      </p:transition>
    </mc:Choice>
    <mc:Fallback xmlns="">
      <p:transition spd="slow" advClick="0">
        <p:fade/>
      </p:transition>
    </mc:Fallback>
  </mc:AlternateConten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8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5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emf"/><Relationship Id="rId4" Type="http://schemas.openxmlformats.org/officeDocument/2006/relationships/package" Target="../embeddings/Hoja_de_c_lculo_de_Microsoft_Excel7.xlsx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4700"/>
                    </a14:imgEffect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6220"/>
            <a:ext cx="9144000" cy="4352470"/>
          </a:xfrm>
          <a:prstGeom prst="rect">
            <a:avLst/>
          </a:prstGeom>
          <a:scene3d>
            <a:camera prst="orthographicFront"/>
            <a:lightRig rig="threePt" dir="t"/>
          </a:scene3d>
          <a:sp3d extrusionH="76200">
            <a:extrusionClr>
              <a:schemeClr val="bg1"/>
            </a:extrusionClr>
          </a:sp3d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AR" dirty="0" smtClean="0">
                <a:solidFill>
                  <a:schemeClr val="tx1"/>
                </a:solidFill>
              </a:rPr>
              <a:t>Rasgos de Personalidad de Ingresantes Psicología 2015</a:t>
            </a:r>
            <a:endParaRPr lang="es-AR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600" y="4286250"/>
            <a:ext cx="6480720" cy="2571750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50000"/>
              </a:lnSpc>
            </a:pPr>
            <a:endParaRPr lang="es-AR" b="1" dirty="0" smtClean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r>
              <a:rPr lang="es-AR" b="1" i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     Tesis de Pre - Grado</a:t>
            </a:r>
          </a:p>
          <a:p>
            <a:pPr algn="l">
              <a:lnSpc>
                <a:spcPct val="150000"/>
              </a:lnSpc>
            </a:pPr>
            <a:endParaRPr lang="es-AR" dirty="0">
              <a:latin typeface="Century Gothic" panose="020B0502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s-AR" b="1" i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  de la Fuente, Adriana   Matrícula  395</a:t>
            </a:r>
          </a:p>
          <a:p>
            <a:pPr>
              <a:lnSpc>
                <a:spcPct val="150000"/>
              </a:lnSpc>
            </a:pPr>
            <a:r>
              <a:rPr lang="es-AR" b="1" i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   </a:t>
            </a:r>
            <a:r>
              <a:rPr lang="es-AR" b="1" i="1" dirty="0" err="1" smtClean="0">
                <a:solidFill>
                  <a:schemeClr val="tx1"/>
                </a:solidFill>
                <a:latin typeface="Century Gothic" panose="020B0502020202020204" pitchFamily="34" charset="0"/>
              </a:rPr>
              <a:t>Volpin</a:t>
            </a:r>
            <a:r>
              <a:rPr lang="es-AR" b="1" i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, Graciela </a:t>
            </a:r>
            <a:r>
              <a:rPr lang="es-AR" b="1" i="1" dirty="0">
                <a:latin typeface="Century Gothic" panose="020B0502020202020204" pitchFamily="34" charset="0"/>
              </a:rPr>
              <a:t> </a:t>
            </a:r>
            <a:r>
              <a:rPr lang="es-AR" b="1" i="1" dirty="0" smtClean="0">
                <a:latin typeface="Century Gothic" panose="020B0502020202020204" pitchFamily="34" charset="0"/>
              </a:rPr>
              <a:t>           Matrícula 7142</a:t>
            </a:r>
            <a:endParaRPr lang="es-AR" b="1" i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0714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264" cy="6250706"/>
          </a:xfrm>
        </p:spPr>
        <p:txBody>
          <a:bodyPr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0" h="0"/>
            </a:sp3d>
          </a:bodyPr>
          <a:lstStyle/>
          <a:p>
            <a:r>
              <a:rPr lang="es-AR" sz="3200" dirty="0" smtClean="0">
                <a:solidFill>
                  <a:schemeClr val="tx1"/>
                </a:solidFill>
                <a:effectLst/>
                <a:latin typeface="Century Gothic" panose="020B0502020202020204" pitchFamily="34" charset="0"/>
              </a:rPr>
              <a:t>Descripción de los  Rasgos que evalúa</a:t>
            </a:r>
            <a:br>
              <a:rPr lang="es-AR" sz="3200" dirty="0" smtClean="0">
                <a:solidFill>
                  <a:schemeClr val="tx1"/>
                </a:solidFill>
                <a:effectLst/>
                <a:latin typeface="Century Gothic" panose="020B0502020202020204" pitchFamily="34" charset="0"/>
              </a:rPr>
            </a:br>
            <a:r>
              <a:rPr lang="es-AR" sz="3200" dirty="0" smtClean="0">
                <a:solidFill>
                  <a:schemeClr val="tx1"/>
                </a:solidFill>
                <a:effectLst/>
                <a:latin typeface="Century Gothic" panose="020B0502020202020204" pitchFamily="34" charset="0"/>
              </a:rPr>
              <a:t/>
            </a:r>
            <a:br>
              <a:rPr lang="es-AR" sz="3200" dirty="0" smtClean="0">
                <a:solidFill>
                  <a:schemeClr val="tx1"/>
                </a:solidFill>
                <a:effectLst/>
                <a:latin typeface="Century Gothic" panose="020B0502020202020204" pitchFamily="34" charset="0"/>
              </a:rPr>
            </a:br>
            <a:r>
              <a:rPr lang="es-AR" sz="3200" dirty="0" smtClean="0">
                <a:solidFill>
                  <a:schemeClr val="tx1"/>
                </a:solidFill>
                <a:effectLst/>
                <a:latin typeface="Century Gothic" panose="020B0502020202020204" pitchFamily="34" charset="0"/>
              </a:rPr>
              <a:t>el AEP</a:t>
            </a:r>
            <a:endParaRPr lang="es-AR" sz="3200" dirty="0">
              <a:solidFill>
                <a:schemeClr val="tx1"/>
              </a:solidFill>
              <a:effectLst/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29643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>
        <p14:prism isContent="1"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AR" sz="2000" b="1" i="0" u="none" strike="noStrike" kern="1200" cap="small" spc="0" normalizeH="0" baseline="0" noProof="0" dirty="0" smtClean="0">
                <a:ln w="0"/>
                <a:solidFill>
                  <a:srgbClr val="C00000"/>
                </a:solidFill>
                <a:effectLst>
                  <a:reflection blurRad="6350" endPos="0" dir="5400000" sy="-90000" algn="bl" rotWithShape="0"/>
                </a:effectLst>
                <a:uLnTx/>
                <a:uFillTx/>
                <a:latin typeface="Century Gothic" panose="020B0502020202020204" pitchFamily="34" charset="0"/>
                <a:ea typeface="+mj-ea"/>
                <a:cs typeface="+mj-cs"/>
              </a:rPr>
              <a:t>Amabilidad                                                                    </a:t>
            </a:r>
            <a:r>
              <a:rPr lang="es-AR" sz="2000" b="1" cap="small" dirty="0" smtClean="0">
                <a:ln w="0"/>
                <a:solidFill>
                  <a:srgbClr val="C00000"/>
                </a:solidFill>
                <a:effectLst>
                  <a:reflection blurRad="6350" endPos="0" dir="5400000" sy="-90000" algn="bl" rotWithShape="0"/>
                </a:effectLst>
                <a:latin typeface="Century Gothic" panose="020B0502020202020204" pitchFamily="34" charset="0"/>
                <a:ea typeface="+mj-ea"/>
                <a:cs typeface="+mj-cs"/>
              </a:rPr>
              <a:t>Antagonismo</a:t>
            </a:r>
            <a:endParaRPr kumimoji="0" lang="es-AR" sz="2000" b="1" i="0" u="none" strike="noStrike" kern="1200" cap="small" spc="0" normalizeH="0" baseline="0" noProof="0" dirty="0">
              <a:ln w="0"/>
              <a:solidFill>
                <a:srgbClr val="C00000"/>
              </a:solidFill>
              <a:effectLst>
                <a:reflection blurRad="6350" endPos="0" dir="5400000" sy="-90000" algn="bl" rotWithShape="0"/>
              </a:effectLst>
              <a:uLnTx/>
              <a:uFillTx/>
              <a:latin typeface="Century Gothic" panose="020B0502020202020204" pitchFamily="34" charset="0"/>
              <a:ea typeface="+mj-ea"/>
              <a:cs typeface="+mj-cs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571472" y="1571612"/>
            <a:ext cx="8286808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AR" dirty="0">
                <a:latin typeface="Century Gothic" panose="020B0502020202020204" pitchFamily="34" charset="0"/>
              </a:rPr>
              <a:t>E</a:t>
            </a:r>
            <a:r>
              <a:rPr lang="es-AR" dirty="0" smtClean="0">
                <a:latin typeface="Century Gothic" panose="020B0502020202020204" pitchFamily="34" charset="0"/>
              </a:rPr>
              <a:t>valúa la capacidad para establecer vínculos psicosociales y la disposición a preocuparse por los demás. </a:t>
            </a:r>
            <a:endParaRPr lang="es-AR" dirty="0">
              <a:latin typeface="Century Gothic" panose="020B0502020202020204" pitchFamily="34" charset="0"/>
            </a:endParaRPr>
          </a:p>
          <a:p>
            <a:pPr algn="just"/>
            <a:endParaRPr lang="es-AR" dirty="0" smtClean="0">
              <a:latin typeface="Century Gothic" panose="020B0502020202020204" pitchFamily="34" charset="0"/>
            </a:endParaRPr>
          </a:p>
          <a:p>
            <a:pPr algn="just"/>
            <a:endParaRPr lang="es-AR" dirty="0">
              <a:latin typeface="Century Gothic" panose="020B0502020202020204" pitchFamily="34" charset="0"/>
            </a:endParaRPr>
          </a:p>
          <a:p>
            <a:pPr algn="just"/>
            <a:endParaRPr lang="es-AR" dirty="0" smtClean="0">
              <a:latin typeface="Century Gothic" panose="020B0502020202020204" pitchFamily="34" charset="0"/>
            </a:endParaRPr>
          </a:p>
          <a:p>
            <a:pPr algn="ctr"/>
            <a:r>
              <a:rPr lang="es-AR" dirty="0" smtClean="0">
                <a:latin typeface="Century Gothic" panose="020B0502020202020204" pitchFamily="34" charset="0"/>
              </a:rPr>
              <a:t>                                                </a:t>
            </a:r>
          </a:p>
          <a:p>
            <a:pPr algn="just"/>
            <a:endParaRPr lang="es-AR" dirty="0" smtClean="0">
              <a:latin typeface="Century Gothic" panose="020B0502020202020204" pitchFamily="34" charset="0"/>
            </a:endParaRPr>
          </a:p>
          <a:p>
            <a:pPr algn="just"/>
            <a:r>
              <a:rPr lang="es-AR" dirty="0" smtClean="0">
                <a:latin typeface="Century Gothic" panose="020B0502020202020204" pitchFamily="34" charset="0"/>
              </a:rPr>
              <a:t>                                                              </a:t>
            </a:r>
            <a:endParaRPr lang="es-AR" dirty="0">
              <a:latin typeface="Century Gothic" panose="020B0502020202020204" pitchFamily="34" charset="0"/>
            </a:endParaRPr>
          </a:p>
          <a:p>
            <a:pPr algn="just"/>
            <a:endParaRPr lang="es-AR" dirty="0" smtClean="0">
              <a:latin typeface="Century Gothic" panose="020B0502020202020204" pitchFamily="34" charset="0"/>
            </a:endParaRPr>
          </a:p>
          <a:p>
            <a:pPr algn="just"/>
            <a:endParaRPr lang="es-AR" dirty="0">
              <a:latin typeface="Century Gothic" panose="020B0502020202020204" pitchFamily="34" charset="0"/>
            </a:endParaRPr>
          </a:p>
          <a:p>
            <a:pPr algn="just"/>
            <a:endParaRPr lang="es-AR" dirty="0" smtClean="0">
              <a:latin typeface="Century Gothic" panose="020B0502020202020204" pitchFamily="34" charset="0"/>
            </a:endParaRPr>
          </a:p>
          <a:p>
            <a:pPr algn="just"/>
            <a:endParaRPr lang="es-AR" dirty="0" smtClean="0">
              <a:latin typeface="Century Gothic" panose="020B0502020202020204" pitchFamily="34" charset="0"/>
            </a:endParaRPr>
          </a:p>
          <a:p>
            <a:pPr algn="just"/>
            <a:endParaRPr lang="es-AR" dirty="0" smtClean="0">
              <a:latin typeface="Century Gothic" panose="020B0502020202020204" pitchFamily="34" charset="0"/>
            </a:endParaRPr>
          </a:p>
          <a:p>
            <a:pPr algn="just"/>
            <a:endParaRPr lang="es-AR" dirty="0" smtClean="0">
              <a:latin typeface="Century Gothic" panose="020B0502020202020204" pitchFamily="34" charset="0"/>
            </a:endParaRPr>
          </a:p>
          <a:p>
            <a:pPr algn="just"/>
            <a:endParaRPr lang="es-AR" dirty="0" smtClean="0"/>
          </a:p>
        </p:txBody>
      </p:sp>
      <p:sp>
        <p:nvSpPr>
          <p:cNvPr id="2" name="Left-Right Arrow 1"/>
          <p:cNvSpPr/>
          <p:nvPr/>
        </p:nvSpPr>
        <p:spPr>
          <a:xfrm>
            <a:off x="2752376" y="632542"/>
            <a:ext cx="3456384" cy="484632"/>
          </a:xfrm>
          <a:prstGeom prst="leftRight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dirty="0">
              <a:solidFill>
                <a:srgbClr val="C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453745" y="3898241"/>
            <a:ext cx="2236510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AR" dirty="0" smtClean="0"/>
              <a:t>Confianza</a:t>
            </a:r>
          </a:p>
          <a:p>
            <a:pPr algn="ctr"/>
            <a:r>
              <a:rPr lang="es-AR" dirty="0" smtClean="0"/>
              <a:t>Franqueza</a:t>
            </a:r>
          </a:p>
          <a:p>
            <a:pPr algn="ctr"/>
            <a:r>
              <a:rPr lang="es-AR" dirty="0" smtClean="0"/>
              <a:t>Altruismo</a:t>
            </a:r>
          </a:p>
          <a:p>
            <a:pPr algn="ctr"/>
            <a:r>
              <a:rPr lang="es-AR" dirty="0" smtClean="0"/>
              <a:t>Actitud Conciliadora</a:t>
            </a:r>
          </a:p>
          <a:p>
            <a:pPr algn="ctr"/>
            <a:r>
              <a:rPr lang="es-AR" dirty="0" smtClean="0"/>
              <a:t>Modestia</a:t>
            </a:r>
          </a:p>
          <a:p>
            <a:pPr algn="ctr"/>
            <a:r>
              <a:rPr lang="es-AR" dirty="0" smtClean="0"/>
              <a:t>Sensibilidad Social</a:t>
            </a:r>
            <a:endParaRPr lang="es-AR" dirty="0"/>
          </a:p>
        </p:txBody>
      </p:sp>
      <p:sp>
        <p:nvSpPr>
          <p:cNvPr id="8" name="Down Arrow 7"/>
          <p:cNvSpPr/>
          <p:nvPr/>
        </p:nvSpPr>
        <p:spPr>
          <a:xfrm>
            <a:off x="4329684" y="2636912"/>
            <a:ext cx="484632" cy="978408"/>
          </a:xfrm>
          <a:prstGeom prst="down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7" grpId="0"/>
      <p:bldP spid="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07288" cy="1143000"/>
          </a:xfrm>
          <a:noFill/>
        </p:spPr>
        <p:txBody>
          <a:bodyPr>
            <a:normAutofit/>
          </a:bodyPr>
          <a:lstStyle/>
          <a:p>
            <a:pPr algn="l"/>
            <a:r>
              <a:rPr lang="es-AR" sz="2400" cap="small" dirty="0" smtClean="0">
                <a:ln w="0"/>
                <a:solidFill>
                  <a:srgbClr val="C00000"/>
                </a:solidFill>
                <a:effectLst>
                  <a:reflection blurRad="6350" endPos="0" dir="5400000" sy="-90000" algn="bl" rotWithShape="0"/>
                </a:effectLst>
                <a:latin typeface="Century Gothic" panose="020B0502020202020204" pitchFamily="34" charset="0"/>
              </a:rPr>
              <a:t>Responsabilidad</a:t>
            </a:r>
            <a:r>
              <a:rPr lang="es-AR" sz="2000" cap="small" dirty="0" smtClean="0">
                <a:ln w="0"/>
                <a:solidFill>
                  <a:srgbClr val="C00000"/>
                </a:solidFill>
                <a:effectLst>
                  <a:reflection blurRad="6350" endPos="0" dir="5400000" sy="-90000" algn="bl" rotWithShape="0"/>
                </a:effectLst>
                <a:latin typeface="Century Gothic" panose="020B0502020202020204" pitchFamily="34" charset="0"/>
              </a:rPr>
              <a:t>                                                         </a:t>
            </a:r>
            <a:r>
              <a:rPr lang="es-AR" sz="2400" cap="small" dirty="0" smtClean="0">
                <a:ln w="0"/>
                <a:solidFill>
                  <a:srgbClr val="C00000"/>
                </a:solidFill>
                <a:effectLst>
                  <a:reflection blurRad="6350" endPos="0" dir="5400000" sy="-90000" algn="bl" rotWithShape="0"/>
                </a:effectLst>
                <a:latin typeface="Century Gothic" panose="020B0502020202020204" pitchFamily="34" charset="0"/>
              </a:rPr>
              <a:t>Negligencia</a:t>
            </a:r>
            <a:endParaRPr lang="es-AR" sz="2400" cap="small" dirty="0">
              <a:ln w="0"/>
              <a:solidFill>
                <a:srgbClr val="C00000"/>
              </a:solidFill>
              <a:effectLst>
                <a:reflection blurRad="6350" endPos="0" dir="5400000" sy="-90000" algn="bl" rotWithShape="0"/>
              </a:effectLst>
              <a:latin typeface="Century Gothic" panose="020B0502020202020204" pitchFamily="34" charset="0"/>
            </a:endParaRPr>
          </a:p>
        </p:txBody>
      </p:sp>
      <p:sp>
        <p:nvSpPr>
          <p:cNvPr id="7" name="6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925144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s-AR" sz="1800" dirty="0">
                <a:latin typeface="Century Gothic" panose="020B0502020202020204" pitchFamily="34" charset="0"/>
              </a:rPr>
              <a:t>E</a:t>
            </a:r>
            <a:r>
              <a:rPr lang="es-AR" sz="1800" dirty="0" smtClean="0">
                <a:latin typeface="Century Gothic" panose="020B0502020202020204" pitchFamily="34" charset="0"/>
              </a:rPr>
              <a:t>valúa la capacidad de actuar de acuerdo con propósitos,  metas claras para llevar adelante proyectos.</a:t>
            </a:r>
          </a:p>
          <a:p>
            <a:pPr marL="0" indent="0">
              <a:spcBef>
                <a:spcPts val="0"/>
              </a:spcBef>
              <a:buNone/>
            </a:pPr>
            <a:endParaRPr lang="es-AR" sz="1900" dirty="0" smtClean="0"/>
          </a:p>
          <a:p>
            <a:pPr marL="0" indent="0">
              <a:spcBef>
                <a:spcPts val="0"/>
              </a:spcBef>
              <a:buNone/>
            </a:pPr>
            <a:endParaRPr lang="es-AR" sz="1900" dirty="0" smtClean="0"/>
          </a:p>
        </p:txBody>
      </p:sp>
      <p:sp>
        <p:nvSpPr>
          <p:cNvPr id="3" name="Left-Right Arrow 2"/>
          <p:cNvSpPr/>
          <p:nvPr/>
        </p:nvSpPr>
        <p:spPr>
          <a:xfrm>
            <a:off x="2979630" y="666404"/>
            <a:ext cx="3608594" cy="484632"/>
          </a:xfrm>
          <a:prstGeom prst="leftRight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>
              <a:solidFill>
                <a:prstClr val="white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416944" y="3711148"/>
            <a:ext cx="2249334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AR" dirty="0" smtClean="0">
                <a:solidFill>
                  <a:prstClr val="black"/>
                </a:solidFill>
                <a:latin typeface="Arial (Body)"/>
              </a:rPr>
              <a:t>Competencia </a:t>
            </a:r>
          </a:p>
          <a:p>
            <a:pPr algn="ctr"/>
            <a:r>
              <a:rPr lang="es-AR" dirty="0" smtClean="0">
                <a:solidFill>
                  <a:prstClr val="black"/>
                </a:solidFill>
                <a:latin typeface="Arial (Body)"/>
              </a:rPr>
              <a:t>Orden</a:t>
            </a:r>
          </a:p>
          <a:p>
            <a:pPr algn="ctr"/>
            <a:r>
              <a:rPr lang="es-AR" dirty="0" smtClean="0">
                <a:solidFill>
                  <a:prstClr val="black"/>
                </a:solidFill>
                <a:latin typeface="Arial (Body)"/>
              </a:rPr>
              <a:t>Sentido del Deber</a:t>
            </a:r>
          </a:p>
          <a:p>
            <a:pPr algn="ctr"/>
            <a:r>
              <a:rPr lang="es-AR" dirty="0" smtClean="0">
                <a:solidFill>
                  <a:prstClr val="black"/>
                </a:solidFill>
                <a:latin typeface="Arial (Body)"/>
              </a:rPr>
              <a:t>Necesidad de Logro</a:t>
            </a:r>
          </a:p>
          <a:p>
            <a:pPr algn="ctr"/>
            <a:r>
              <a:rPr lang="es-AR" dirty="0" smtClean="0">
                <a:solidFill>
                  <a:prstClr val="black"/>
                </a:solidFill>
                <a:latin typeface="Arial (Body)"/>
              </a:rPr>
              <a:t>Autodisciplina</a:t>
            </a:r>
          </a:p>
          <a:p>
            <a:pPr algn="ctr"/>
            <a:r>
              <a:rPr lang="es-AR" dirty="0" smtClean="0">
                <a:solidFill>
                  <a:prstClr val="black"/>
                </a:solidFill>
                <a:latin typeface="Arial (Body)"/>
              </a:rPr>
              <a:t>Reflexión</a:t>
            </a:r>
          </a:p>
          <a:p>
            <a:endParaRPr lang="es-AR" dirty="0">
              <a:solidFill>
                <a:prstClr val="black"/>
              </a:solidFill>
            </a:endParaRPr>
          </a:p>
        </p:txBody>
      </p:sp>
      <p:sp>
        <p:nvSpPr>
          <p:cNvPr id="5" name="Down Arrow 4"/>
          <p:cNvSpPr/>
          <p:nvPr/>
        </p:nvSpPr>
        <p:spPr>
          <a:xfrm>
            <a:off x="4299295" y="2476690"/>
            <a:ext cx="484632" cy="978408"/>
          </a:xfrm>
          <a:prstGeom prst="down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5661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 build="p"/>
      <p:bldP spid="4" grpId="0"/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/>
          </p:cNvSpPr>
          <p:nvPr/>
        </p:nvSpPr>
        <p:spPr>
          <a:xfrm>
            <a:off x="0" y="274638"/>
            <a:ext cx="91440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>
              <a:spcBef>
                <a:spcPct val="0"/>
              </a:spcBef>
              <a:defRPr/>
            </a:pPr>
            <a:r>
              <a:rPr lang="es-AR" sz="2400" b="1" cap="small" dirty="0" smtClean="0">
                <a:ln w="0"/>
                <a:solidFill>
                  <a:srgbClr val="C00000"/>
                </a:solidFill>
                <a:effectLst>
                  <a:reflection blurRad="6350" endPos="0" dir="5400000" sy="-90000" algn="bl" rotWithShape="0"/>
                </a:effectLst>
                <a:latin typeface="Century Gothic" panose="020B0502020202020204" pitchFamily="34" charset="0"/>
              </a:rPr>
              <a:t>  Extraversión     </a:t>
            </a:r>
            <a:r>
              <a:rPr lang="es-AR" sz="2000" b="1" cap="small" dirty="0" smtClean="0">
                <a:ln w="0"/>
                <a:solidFill>
                  <a:srgbClr val="C00000"/>
                </a:solidFill>
                <a:effectLst>
                  <a:reflection blurRad="6350" endPos="0" dir="5400000" sy="-90000" algn="bl" rotWithShape="0"/>
                </a:effectLst>
                <a:latin typeface="Century Gothic" panose="020B0502020202020204" pitchFamily="34" charset="0"/>
              </a:rPr>
              <a:t>                                                             </a:t>
            </a:r>
            <a:r>
              <a:rPr lang="es-AR" sz="2400" b="1" cap="small" dirty="0" smtClean="0">
                <a:ln w="0"/>
                <a:solidFill>
                  <a:srgbClr val="C00000"/>
                </a:solidFill>
                <a:effectLst>
                  <a:reflection blurRad="6350" endPos="0" dir="5400000" sy="-90000" algn="bl" rotWithShape="0"/>
                </a:effectLst>
                <a:latin typeface="Century Gothic" panose="020B0502020202020204" pitchFamily="34" charset="0"/>
              </a:rPr>
              <a:t>Introversión</a:t>
            </a:r>
            <a:endParaRPr lang="es-AR" sz="2400" b="1" cap="small" dirty="0">
              <a:ln w="0"/>
              <a:solidFill>
                <a:srgbClr val="C00000"/>
              </a:solidFill>
              <a:effectLst>
                <a:reflection blurRad="6350" endPos="0" dir="5400000" sy="-90000" algn="bl" rotWithShape="0"/>
              </a:effectLst>
              <a:latin typeface="Century Gothic" panose="020B0502020202020204" pitchFamily="34" charset="0"/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571472" y="1571612"/>
            <a:ext cx="8572528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>
                <a:solidFill>
                  <a:prstClr val="black"/>
                </a:solidFill>
                <a:latin typeface="Century Gothic" panose="020B0502020202020204" pitchFamily="34" charset="0"/>
              </a:rPr>
              <a:t>E</a:t>
            </a:r>
            <a:r>
              <a:rPr lang="es-AR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valúa la sociabilidad,   facilidad para comunicarse con los demás, asertividad, para iniciar y mantener conversaciones</a:t>
            </a:r>
          </a:p>
          <a:p>
            <a:endParaRPr lang="es-AR" dirty="0" smtClean="0">
              <a:solidFill>
                <a:prstClr val="black"/>
              </a:solidFill>
            </a:endParaRPr>
          </a:p>
          <a:p>
            <a:endParaRPr lang="es-AR" dirty="0" smtClean="0">
              <a:solidFill>
                <a:prstClr val="black"/>
              </a:solidFill>
            </a:endParaRPr>
          </a:p>
          <a:p>
            <a:endParaRPr lang="es-AR" dirty="0">
              <a:solidFill>
                <a:prstClr val="black"/>
              </a:solidFill>
            </a:endParaRPr>
          </a:p>
          <a:p>
            <a:endParaRPr lang="es-AR" dirty="0" smtClean="0">
              <a:solidFill>
                <a:prstClr val="black"/>
              </a:solidFill>
            </a:endParaRPr>
          </a:p>
          <a:p>
            <a:endParaRPr lang="es-AR" dirty="0">
              <a:solidFill>
                <a:prstClr val="black"/>
              </a:solidFill>
            </a:endParaRPr>
          </a:p>
          <a:p>
            <a:endParaRPr lang="es-AR" dirty="0" smtClean="0">
              <a:solidFill>
                <a:prstClr val="black"/>
              </a:solidFill>
            </a:endParaRPr>
          </a:p>
          <a:p>
            <a:endParaRPr lang="es-AR" dirty="0">
              <a:solidFill>
                <a:prstClr val="black"/>
              </a:solidFill>
            </a:endParaRPr>
          </a:p>
          <a:p>
            <a:endParaRPr lang="es-AR" dirty="0" smtClean="0">
              <a:solidFill>
                <a:prstClr val="black"/>
              </a:solidFill>
            </a:endParaRPr>
          </a:p>
          <a:p>
            <a:endParaRPr lang="es-AR" dirty="0">
              <a:solidFill>
                <a:prstClr val="black"/>
              </a:solidFill>
            </a:endParaRPr>
          </a:p>
        </p:txBody>
      </p:sp>
      <p:sp>
        <p:nvSpPr>
          <p:cNvPr id="4" name="Left-Right Arrow 3"/>
          <p:cNvSpPr/>
          <p:nvPr/>
        </p:nvSpPr>
        <p:spPr>
          <a:xfrm>
            <a:off x="2555776" y="603822"/>
            <a:ext cx="3744416" cy="484632"/>
          </a:xfrm>
          <a:prstGeom prst="leftRight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>
              <a:solidFill>
                <a:prstClr val="white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936007" y="3833770"/>
            <a:ext cx="2749471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AR" dirty="0" smtClean="0">
                <a:solidFill>
                  <a:prstClr val="black"/>
                </a:solidFill>
                <a:latin typeface="Arial (Body)"/>
              </a:rPr>
              <a:t>Cordialidad</a:t>
            </a:r>
          </a:p>
          <a:p>
            <a:pPr algn="ctr"/>
            <a:r>
              <a:rPr lang="es-AR" dirty="0" smtClean="0">
                <a:solidFill>
                  <a:prstClr val="black"/>
                </a:solidFill>
                <a:latin typeface="Arial (Body)"/>
              </a:rPr>
              <a:t>Gregarismo</a:t>
            </a:r>
          </a:p>
          <a:p>
            <a:pPr algn="ctr"/>
            <a:r>
              <a:rPr lang="es-AR" dirty="0" smtClean="0">
                <a:solidFill>
                  <a:prstClr val="black"/>
                </a:solidFill>
                <a:latin typeface="Arial (Body)"/>
              </a:rPr>
              <a:t>Asertividad</a:t>
            </a:r>
          </a:p>
          <a:p>
            <a:pPr algn="ctr"/>
            <a:r>
              <a:rPr lang="es-AR" dirty="0" smtClean="0">
                <a:solidFill>
                  <a:prstClr val="black"/>
                </a:solidFill>
                <a:latin typeface="Arial (Body)"/>
              </a:rPr>
              <a:t>Actividad </a:t>
            </a:r>
          </a:p>
          <a:p>
            <a:pPr algn="ctr"/>
            <a:r>
              <a:rPr lang="es-AR" dirty="0" smtClean="0">
                <a:solidFill>
                  <a:prstClr val="black"/>
                </a:solidFill>
                <a:latin typeface="Arial (Body)"/>
              </a:rPr>
              <a:t>Búsqueda de Emociones</a:t>
            </a:r>
          </a:p>
          <a:p>
            <a:pPr algn="ctr"/>
            <a:r>
              <a:rPr lang="es-AR" dirty="0" smtClean="0">
                <a:solidFill>
                  <a:prstClr val="black"/>
                </a:solidFill>
                <a:latin typeface="Arial (Body)"/>
              </a:rPr>
              <a:t>Emociones Positivas</a:t>
            </a:r>
            <a:endParaRPr lang="es-AR" dirty="0">
              <a:solidFill>
                <a:prstClr val="black"/>
              </a:solidFill>
              <a:latin typeface="Arial (Body)"/>
            </a:endParaRPr>
          </a:p>
        </p:txBody>
      </p:sp>
      <p:sp>
        <p:nvSpPr>
          <p:cNvPr id="6" name="Down Arrow 5"/>
          <p:cNvSpPr/>
          <p:nvPr/>
        </p:nvSpPr>
        <p:spPr>
          <a:xfrm>
            <a:off x="4041652" y="2502954"/>
            <a:ext cx="484632" cy="978408"/>
          </a:xfrm>
          <a:prstGeom prst="down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11263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38138"/>
          </a:xfrm>
          <a:effectLst/>
        </p:spPr>
        <p:txBody>
          <a:bodyPr>
            <a:normAutofit/>
          </a:bodyPr>
          <a:lstStyle/>
          <a:p>
            <a:r>
              <a:rPr lang="es-AR" sz="2400" cap="small" dirty="0" err="1" smtClean="0">
                <a:ln w="0"/>
                <a:solidFill>
                  <a:srgbClr val="C00000"/>
                </a:solidFill>
                <a:effectLst>
                  <a:reflection blurRad="6350" endPos="0" dir="5400000" sy="-90000" algn="bl" rotWithShape="0"/>
                </a:effectLst>
                <a:latin typeface="Century Gothic" panose="020B0502020202020204" pitchFamily="34" charset="0"/>
              </a:rPr>
              <a:t>Neuroticismo</a:t>
            </a:r>
            <a:r>
              <a:rPr lang="es-AR" sz="2000" cap="small" dirty="0" smtClean="0">
                <a:ln w="0"/>
                <a:solidFill>
                  <a:srgbClr val="C00000"/>
                </a:solidFill>
                <a:effectLst>
                  <a:reflection blurRad="6350" stA="53000" endA="300" endPos="35500" dir="5400000" sy="-90000" algn="bl" rotWithShape="0"/>
                </a:effectLst>
                <a:latin typeface="Century Gothic" panose="020B0502020202020204" pitchFamily="34" charset="0"/>
              </a:rPr>
              <a:t>                                                </a:t>
            </a:r>
            <a:r>
              <a:rPr lang="es-AR" sz="2400" cap="small" dirty="0" smtClean="0">
                <a:ln w="0"/>
                <a:solidFill>
                  <a:srgbClr val="C00000"/>
                </a:solidFill>
                <a:effectLst>
                  <a:reflection blurRad="6350" endPos="0" dir="5400000" sy="-90000" algn="bl" rotWithShape="0"/>
                </a:effectLst>
                <a:latin typeface="Century Gothic" panose="020B0502020202020204" pitchFamily="34" charset="0"/>
              </a:rPr>
              <a:t>estabilidad emocional</a:t>
            </a:r>
            <a:endParaRPr lang="es-AR" sz="2400" cap="small" dirty="0">
              <a:ln w="0"/>
              <a:solidFill>
                <a:srgbClr val="C00000"/>
              </a:solidFill>
              <a:effectLst>
                <a:reflection blurRad="6350" endPos="0" dir="5400000" sy="-90000" algn="bl" rotWithShape="0"/>
              </a:effectLst>
              <a:latin typeface="Century Gothic" panose="020B0502020202020204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467544" y="1571612"/>
            <a:ext cx="835292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s-AR" dirty="0">
                <a:latin typeface="Century Gothic" panose="020B0502020202020204" pitchFamily="34" charset="0"/>
              </a:rPr>
              <a:t>E</a:t>
            </a:r>
            <a:r>
              <a:rPr lang="es-AR" dirty="0" smtClean="0">
                <a:latin typeface="Century Gothic" panose="020B0502020202020204" pitchFamily="34" charset="0"/>
              </a:rPr>
              <a:t>valúa inestabilidad emocional aspectos ligados al bienestar o malestar psicológico, al afecto y las emociones negativas. </a:t>
            </a:r>
          </a:p>
          <a:p>
            <a:endParaRPr lang="es-AR" dirty="0" smtClean="0">
              <a:latin typeface="Century Gothic" panose="020B0502020202020204" pitchFamily="34" charset="0"/>
            </a:endParaRPr>
          </a:p>
          <a:p>
            <a:endParaRPr lang="es-AR" dirty="0" smtClean="0">
              <a:latin typeface="Century Gothic" panose="020B0502020202020204" pitchFamily="34" charset="0"/>
            </a:endParaRPr>
          </a:p>
          <a:p>
            <a:endParaRPr lang="es-AR" dirty="0" smtClean="0">
              <a:latin typeface="Century Gothic" panose="020B0502020202020204" pitchFamily="34" charset="0"/>
            </a:endParaRPr>
          </a:p>
          <a:p>
            <a:r>
              <a:rPr lang="es-AR" dirty="0" smtClean="0">
                <a:latin typeface="Century Gothic" panose="020B0502020202020204" pitchFamily="34" charset="0"/>
              </a:rPr>
              <a:t> </a:t>
            </a:r>
            <a:endParaRPr lang="es-AR" dirty="0" smtClean="0"/>
          </a:p>
        </p:txBody>
      </p:sp>
      <p:sp>
        <p:nvSpPr>
          <p:cNvPr id="3" name="Left-Right Arrow 2"/>
          <p:cNvSpPr/>
          <p:nvPr/>
        </p:nvSpPr>
        <p:spPr>
          <a:xfrm>
            <a:off x="2411761" y="620587"/>
            <a:ext cx="3168352" cy="484632"/>
          </a:xfrm>
          <a:prstGeom prst="leftRight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 flipH="1">
            <a:off x="2956962" y="3789039"/>
            <a:ext cx="2437987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dirty="0" smtClean="0"/>
              <a:t>Ansiedad</a:t>
            </a:r>
          </a:p>
          <a:p>
            <a:pPr algn="ctr"/>
            <a:r>
              <a:rPr lang="es-AR" dirty="0" smtClean="0"/>
              <a:t>Hostilidad </a:t>
            </a:r>
          </a:p>
          <a:p>
            <a:pPr algn="ctr"/>
            <a:r>
              <a:rPr lang="es-AR" dirty="0" smtClean="0"/>
              <a:t>Depresión </a:t>
            </a:r>
          </a:p>
          <a:p>
            <a:pPr algn="ctr"/>
            <a:r>
              <a:rPr lang="es-AR" dirty="0" smtClean="0"/>
              <a:t>Timidez</a:t>
            </a:r>
          </a:p>
          <a:p>
            <a:pPr algn="ctr"/>
            <a:r>
              <a:rPr lang="es-AR" dirty="0" smtClean="0"/>
              <a:t>Impulsividad</a:t>
            </a:r>
          </a:p>
          <a:p>
            <a:pPr algn="ctr"/>
            <a:r>
              <a:rPr lang="es-AR" dirty="0" smtClean="0"/>
              <a:t>Vulnerabilidad al estrés</a:t>
            </a:r>
          </a:p>
          <a:p>
            <a:pPr algn="ctr"/>
            <a:endParaRPr lang="es-AR" dirty="0" smtClean="0"/>
          </a:p>
          <a:p>
            <a:endParaRPr lang="es-AR" dirty="0"/>
          </a:p>
        </p:txBody>
      </p:sp>
      <p:sp>
        <p:nvSpPr>
          <p:cNvPr id="6" name="Down Arrow 5"/>
          <p:cNvSpPr/>
          <p:nvPr/>
        </p:nvSpPr>
        <p:spPr>
          <a:xfrm>
            <a:off x="3933640" y="2424743"/>
            <a:ext cx="484632" cy="978408"/>
          </a:xfrm>
          <a:prstGeom prst="down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0092481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5" grpId="0"/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/>
          </p:cNvSpPr>
          <p:nvPr/>
        </p:nvSpPr>
        <p:spPr>
          <a:xfrm>
            <a:off x="0" y="346802"/>
            <a:ext cx="9265096" cy="1143000"/>
          </a:xfrm>
          <a:prstGeom prst="rect">
            <a:avLst/>
          </a:prstGeom>
          <a:noFill/>
        </p:spPr>
        <p:txBody>
          <a:bodyPr>
            <a:normAutofit/>
          </a:bodyPr>
          <a:lstStyle/>
          <a:p>
            <a:pPr>
              <a:spcBef>
                <a:spcPct val="0"/>
              </a:spcBef>
              <a:defRPr/>
            </a:pPr>
            <a:endParaRPr lang="es-AR" sz="2000" b="1" cap="small" spc="-150" dirty="0" smtClean="0">
              <a:ln w="0"/>
              <a:solidFill>
                <a:srgbClr val="C00000"/>
              </a:solidFill>
              <a:effectLst>
                <a:reflection blurRad="6350" endPos="0" dir="5400000" sy="-90000" algn="bl" rotWithShape="0"/>
              </a:effectLst>
              <a:latin typeface="Century Gothic" panose="020B0502020202020204" pitchFamily="34" charset="0"/>
            </a:endParaRPr>
          </a:p>
          <a:p>
            <a:pPr>
              <a:spcBef>
                <a:spcPct val="0"/>
              </a:spcBef>
              <a:defRPr/>
            </a:pPr>
            <a:r>
              <a:rPr lang="es-AR" sz="2000" b="1" cap="small" spc="-150" dirty="0" smtClean="0">
                <a:ln w="0"/>
                <a:solidFill>
                  <a:srgbClr val="C00000"/>
                </a:solidFill>
                <a:effectLst>
                  <a:reflection blurRad="6350" endPos="0" dir="5400000" sy="-90000" algn="bl" rotWithShape="0"/>
                </a:effectLst>
                <a:latin typeface="Century Gothic" panose="020B0502020202020204" pitchFamily="34" charset="0"/>
              </a:rPr>
              <a:t>Apertura a la Experiencia                                                                        </a:t>
            </a:r>
            <a:r>
              <a:rPr lang="es-AR" sz="2400" b="1" cap="small" spc="-150" dirty="0" smtClean="0">
                <a:ln w="0"/>
                <a:solidFill>
                  <a:srgbClr val="C00000"/>
                </a:solidFill>
                <a:effectLst>
                  <a:reflection blurRad="6350" endPos="0" dir="5400000" sy="-90000" algn="bl" rotWithShape="0"/>
                </a:effectLst>
                <a:latin typeface="Century Gothic" panose="020B0502020202020204" pitchFamily="34" charset="0"/>
              </a:rPr>
              <a:t>Convencionalismo</a:t>
            </a:r>
            <a:endParaRPr lang="es-AR" sz="2400" b="1" cap="small" spc="-150" dirty="0">
              <a:ln w="0"/>
              <a:solidFill>
                <a:srgbClr val="C00000"/>
              </a:solidFill>
              <a:effectLst>
                <a:reflection blurRad="6350" endPos="0" dir="5400000" sy="-90000" algn="bl" rotWithShape="0"/>
              </a:effectLst>
              <a:latin typeface="Century Gothic" panose="020B0502020202020204" pitchFamily="34" charset="0"/>
            </a:endParaRPr>
          </a:p>
        </p:txBody>
      </p:sp>
      <p:sp>
        <p:nvSpPr>
          <p:cNvPr id="3" name="6 Marcador de contenido"/>
          <p:cNvSpPr txBox="1">
            <a:spLocks/>
          </p:cNvSpPr>
          <p:nvPr/>
        </p:nvSpPr>
        <p:spPr>
          <a:xfrm>
            <a:off x="457200" y="1600200"/>
            <a:ext cx="8291264" cy="5069160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buClr>
                <a:prstClr val="black">
                  <a:shade val="95000"/>
                </a:prstClr>
              </a:buClr>
              <a:buSzPct val="65000"/>
              <a:buFont typeface="Wingdings 2"/>
              <a:buNone/>
              <a:defRPr/>
            </a:pPr>
            <a:r>
              <a:rPr lang="es-AR" dirty="0">
                <a:solidFill>
                  <a:prstClr val="black"/>
                </a:solidFill>
                <a:latin typeface="Century Gothic" panose="020B0502020202020204" pitchFamily="34" charset="0"/>
              </a:rPr>
              <a:t>E</a:t>
            </a:r>
            <a:r>
              <a:rPr lang="es-AR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valúa la presencia de una imagen activa, sensibilidad estética, capacidad de introspección y curiosidad intelectual.</a:t>
            </a:r>
          </a:p>
          <a:p>
            <a:pPr>
              <a:buClr>
                <a:prstClr val="black">
                  <a:shade val="95000"/>
                </a:prstClr>
              </a:buClr>
              <a:buSzPct val="65000"/>
              <a:buFont typeface="Wingdings 2"/>
              <a:buNone/>
              <a:defRPr/>
            </a:pPr>
            <a:endParaRPr lang="es-AR" dirty="0" smtClean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>
              <a:buClr>
                <a:prstClr val="black">
                  <a:shade val="95000"/>
                </a:prstClr>
              </a:buClr>
              <a:buSzPct val="65000"/>
              <a:buFont typeface="Wingdings 2"/>
              <a:buNone/>
              <a:defRPr/>
            </a:pPr>
            <a:endParaRPr lang="es-AR" sz="1900" dirty="0" smtClean="0">
              <a:solidFill>
                <a:prstClr val="black"/>
              </a:solidFill>
            </a:endParaRPr>
          </a:p>
          <a:p>
            <a:pPr>
              <a:buClr>
                <a:prstClr val="black">
                  <a:shade val="95000"/>
                </a:prstClr>
              </a:buClr>
              <a:buSzPct val="65000"/>
              <a:buFont typeface="Wingdings 2"/>
              <a:buNone/>
              <a:defRPr/>
            </a:pPr>
            <a:endParaRPr lang="es-AR" sz="1900" dirty="0" smtClean="0">
              <a:solidFill>
                <a:prstClr val="black"/>
              </a:solidFill>
            </a:endParaRPr>
          </a:p>
          <a:p>
            <a:pPr>
              <a:buClr>
                <a:prstClr val="black">
                  <a:shade val="95000"/>
                </a:prstClr>
              </a:buClr>
              <a:buSzPct val="65000"/>
              <a:defRPr/>
            </a:pPr>
            <a:endParaRPr lang="es-AR" dirty="0" smtClean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Left-Right Arrow 3"/>
          <p:cNvSpPr/>
          <p:nvPr/>
        </p:nvSpPr>
        <p:spPr>
          <a:xfrm>
            <a:off x="2915816" y="675986"/>
            <a:ext cx="3161026" cy="484632"/>
          </a:xfrm>
          <a:prstGeom prst="leftRight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>
              <a:solidFill>
                <a:prstClr val="white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042422" y="4134780"/>
            <a:ext cx="1120820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AR" dirty="0" smtClean="0">
                <a:solidFill>
                  <a:prstClr val="black"/>
                </a:solidFill>
              </a:rPr>
              <a:t>Fantasía</a:t>
            </a:r>
          </a:p>
          <a:p>
            <a:pPr algn="ctr"/>
            <a:r>
              <a:rPr lang="es-AR" dirty="0" smtClean="0">
                <a:solidFill>
                  <a:prstClr val="black"/>
                </a:solidFill>
              </a:rPr>
              <a:t>Estética</a:t>
            </a:r>
          </a:p>
          <a:p>
            <a:pPr algn="ctr"/>
            <a:r>
              <a:rPr lang="es-AR" dirty="0" smtClean="0">
                <a:solidFill>
                  <a:prstClr val="black"/>
                </a:solidFill>
              </a:rPr>
              <a:t>Acciones</a:t>
            </a:r>
          </a:p>
          <a:p>
            <a:pPr algn="ctr"/>
            <a:r>
              <a:rPr lang="es-AR" dirty="0" smtClean="0">
                <a:solidFill>
                  <a:prstClr val="black"/>
                </a:solidFill>
              </a:rPr>
              <a:t>Ideas</a:t>
            </a:r>
          </a:p>
          <a:p>
            <a:pPr algn="ctr"/>
            <a:r>
              <a:rPr lang="es-AR" dirty="0" smtClean="0">
                <a:solidFill>
                  <a:prstClr val="black"/>
                </a:solidFill>
              </a:rPr>
              <a:t>Valores</a:t>
            </a:r>
          </a:p>
        </p:txBody>
      </p:sp>
      <p:sp>
        <p:nvSpPr>
          <p:cNvPr id="6" name="Down Arrow 5"/>
          <p:cNvSpPr/>
          <p:nvPr/>
        </p:nvSpPr>
        <p:spPr>
          <a:xfrm>
            <a:off x="4360516" y="2675938"/>
            <a:ext cx="484632" cy="978408"/>
          </a:xfrm>
          <a:prstGeom prst="down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7227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  <p:bldP spid="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4369" y="188640"/>
            <a:ext cx="8012389" cy="936104"/>
          </a:xfrm>
        </p:spPr>
        <p:txBody>
          <a:bodyPr>
            <a:normAutofit fontScale="90000"/>
          </a:bodyPr>
          <a:lstStyle/>
          <a:p>
            <a:r>
              <a:rPr lang="es-AR" sz="4000" cap="small" dirty="0" smtClean="0">
                <a:ln w="0"/>
                <a:solidFill>
                  <a:srgbClr val="C00000"/>
                </a:solidFill>
                <a:effectLst>
                  <a:outerShdw blurRad="38100" sx="1000" sy="1000" algn="tl">
                    <a:srgbClr val="000000"/>
                  </a:outerShdw>
                  <a:reflection blurRad="6350" endPos="0" dir="5400000" sy="-90000" algn="bl" rotWithShape="0"/>
                </a:effectLst>
                <a:latin typeface="Century Gothic" panose="020B0502020202020204" pitchFamily="34" charset="0"/>
              </a:rPr>
              <a:t>Metodología</a:t>
            </a:r>
            <a:r>
              <a:rPr lang="es-AR" sz="3200" cap="small" dirty="0" smtClean="0">
                <a:ln w="0"/>
                <a:solidFill>
                  <a:srgbClr val="FF0000"/>
                </a:solidFill>
                <a:effectLst>
                  <a:reflection blurRad="6350" stA="53000" endA="300" endPos="35500" dir="5400000" sy="-90000" algn="bl" rotWithShape="0"/>
                </a:effectLst>
                <a:latin typeface="Century Gothic" panose="020B0502020202020204" pitchFamily="34" charset="0"/>
              </a:rPr>
              <a:t/>
            </a:r>
            <a:br>
              <a:rPr lang="es-AR" sz="3200" cap="small" dirty="0" smtClean="0">
                <a:ln w="0"/>
                <a:solidFill>
                  <a:srgbClr val="FF0000"/>
                </a:solidFill>
                <a:effectLst>
                  <a:reflection blurRad="6350" stA="53000" endA="300" endPos="35500" dir="5400000" sy="-90000" algn="bl" rotWithShape="0"/>
                </a:effectLst>
                <a:latin typeface="Century Gothic" panose="020B0502020202020204" pitchFamily="34" charset="0"/>
              </a:rPr>
            </a:br>
            <a:r>
              <a:rPr lang="es-AR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/>
            </a:r>
            <a:br>
              <a:rPr lang="es-AR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</a:br>
            <a:r>
              <a:rPr lang="es-AR" sz="1400" dirty="0" smtClean="0">
                <a:solidFill>
                  <a:schemeClr val="tx1"/>
                </a:solidFill>
                <a:effectLst/>
                <a:latin typeface="Arial Black" pitchFamily="34" charset="0"/>
              </a:rPr>
              <a:t>MUESTRA </a:t>
            </a:r>
            <a:r>
              <a:rPr lang="es-AR" sz="1400" dirty="0">
                <a:solidFill>
                  <a:schemeClr val="tx1"/>
                </a:solidFill>
                <a:effectLst/>
                <a:latin typeface="Arial Black" pitchFamily="34" charset="0"/>
              </a:rPr>
              <a:t> </a:t>
            </a:r>
            <a:r>
              <a:rPr lang="es-AR" sz="1400" dirty="0" smtClean="0">
                <a:solidFill>
                  <a:schemeClr val="tx1"/>
                </a:solidFill>
                <a:effectLst/>
                <a:latin typeface="Arial Black" pitchFamily="34" charset="0"/>
              </a:rPr>
              <a:t>DE CONVENIENCIA NO PROBABILÍSTICA </a:t>
            </a:r>
            <a:endParaRPr lang="es-AR" dirty="0">
              <a:solidFill>
                <a:schemeClr val="bg2">
                  <a:lumMod val="60000"/>
                  <a:lumOff val="40000"/>
                </a:schemeClr>
              </a:solidFill>
              <a:effectLst/>
              <a:latin typeface="Arial Black" pitchFamily="34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5242654"/>
              </p:ext>
            </p:extLst>
          </p:nvPr>
        </p:nvGraphicFramePr>
        <p:xfrm>
          <a:off x="251520" y="1628800"/>
          <a:ext cx="8892480" cy="47525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Content Placeholder 2"/>
          <p:cNvSpPr txBox="1">
            <a:spLocks/>
          </p:cNvSpPr>
          <p:nvPr/>
        </p:nvSpPr>
        <p:spPr>
          <a:xfrm>
            <a:off x="357158" y="2924944"/>
            <a:ext cx="8229600" cy="36004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88900">
              <a:spcBef>
                <a:spcPct val="20000"/>
              </a:spcBef>
              <a:buClr>
                <a:prstClr val="black">
                  <a:shade val="95000"/>
                </a:prstClr>
              </a:buClr>
              <a:buSzPct val="65000"/>
              <a:buFont typeface="Wingdings 2"/>
              <a:buNone/>
              <a:defRPr/>
            </a:pPr>
            <a:endParaRPr lang="es-AR" dirty="0" smtClean="0">
              <a:solidFill>
                <a:prstClr val="black"/>
              </a:solidFill>
              <a:latin typeface="Century Gothic" pitchFamily="34" charset="0"/>
            </a:endParaRPr>
          </a:p>
          <a:p>
            <a:pPr marL="88900">
              <a:spcBef>
                <a:spcPct val="20000"/>
              </a:spcBef>
              <a:buClr>
                <a:prstClr val="black">
                  <a:shade val="95000"/>
                </a:prstClr>
              </a:buClr>
              <a:buSzPct val="65000"/>
            </a:pPr>
            <a:endParaRPr lang="es-AR" dirty="0" smtClean="0">
              <a:solidFill>
                <a:prstClr val="black"/>
              </a:solidFill>
              <a:latin typeface="Century Gothic" pitchFamily="34" charset="0"/>
            </a:endParaRPr>
          </a:p>
          <a:p>
            <a:pPr marL="1792288" indent="-1703388">
              <a:spcBef>
                <a:spcPct val="20000"/>
              </a:spcBef>
              <a:buClr>
                <a:prstClr val="black">
                  <a:shade val="95000"/>
                </a:prstClr>
              </a:buClr>
              <a:buSzPct val="65000"/>
              <a:buFont typeface="Wingdings 2"/>
              <a:buNone/>
              <a:defRPr/>
            </a:pPr>
            <a:endParaRPr lang="es-AR" dirty="0" smtClean="0">
              <a:solidFill>
                <a:prstClr val="black"/>
              </a:solidFill>
              <a:latin typeface="Century Gothic" pitchFamily="34" charset="0"/>
            </a:endParaRPr>
          </a:p>
          <a:p>
            <a:pPr marL="1792288" indent="-1703388">
              <a:spcBef>
                <a:spcPct val="20000"/>
              </a:spcBef>
              <a:buClr>
                <a:prstClr val="black">
                  <a:shade val="95000"/>
                </a:prstClr>
              </a:buClr>
              <a:buSzPct val="65000"/>
              <a:buFont typeface="Wingdings 2"/>
              <a:buNone/>
              <a:defRPr/>
            </a:pPr>
            <a:endParaRPr lang="es-AR" dirty="0">
              <a:solidFill>
                <a:prstClr val="black"/>
              </a:solidFill>
              <a:latin typeface="Century Gothic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796408" y="487754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AR" dirty="0">
              <a:solidFill>
                <a:prstClr val="black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771658" y="4725144"/>
            <a:ext cx="58246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dirty="0" smtClean="0">
                <a:solidFill>
                  <a:prstClr val="black"/>
                </a:solidFill>
              </a:rPr>
              <a:t>Universo</a:t>
            </a:r>
          </a:p>
          <a:p>
            <a:pPr algn="ctr"/>
            <a:r>
              <a:rPr lang="es-AR" dirty="0" smtClean="0">
                <a:solidFill>
                  <a:prstClr val="black"/>
                </a:solidFill>
              </a:rPr>
              <a:t> </a:t>
            </a:r>
            <a:r>
              <a:rPr lang="es-AR" dirty="0">
                <a:solidFill>
                  <a:prstClr val="black"/>
                </a:solidFill>
              </a:rPr>
              <a:t>Ingresantes a la Facultad de Psicología  año </a:t>
            </a:r>
            <a:r>
              <a:rPr lang="es-AR" dirty="0" smtClean="0">
                <a:solidFill>
                  <a:prstClr val="black"/>
                </a:solidFill>
              </a:rPr>
              <a:t>2015</a:t>
            </a:r>
            <a:endParaRPr lang="es-A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0043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88640"/>
            <a:ext cx="9144000" cy="77251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s-AR" sz="28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Caracterización de la </a:t>
            </a:r>
            <a:r>
              <a:rPr lang="es-AR" sz="28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Muestra</a:t>
            </a:r>
          </a:p>
          <a:p>
            <a:pPr lvl="0" algn="ctr"/>
            <a:endParaRPr lang="es-AR" sz="3600" dirty="0">
              <a:solidFill>
                <a:srgbClr val="C00000"/>
              </a:solidFill>
              <a:latin typeface="Century Gothic" panose="020B0502020202020204" pitchFamily="34" charset="0"/>
            </a:endParaRPr>
          </a:p>
          <a:p>
            <a:endParaRPr lang="es-AR" dirty="0"/>
          </a:p>
          <a:p>
            <a:endParaRPr lang="es-AR" dirty="0"/>
          </a:p>
          <a:p>
            <a:r>
              <a:rPr lang="es-AR" dirty="0" smtClean="0"/>
              <a:t> Sexo:  femenino:     181        83,8%                             </a:t>
            </a:r>
          </a:p>
          <a:p>
            <a:r>
              <a:rPr lang="es-AR" dirty="0"/>
              <a:t> </a:t>
            </a:r>
            <a:r>
              <a:rPr lang="es-AR" dirty="0" smtClean="0"/>
              <a:t>           masculino:      35        16,2%</a:t>
            </a:r>
          </a:p>
          <a:p>
            <a:endParaRPr lang="es-AR" dirty="0" smtClean="0"/>
          </a:p>
          <a:p>
            <a:endParaRPr lang="es-AR" dirty="0"/>
          </a:p>
          <a:p>
            <a:endParaRPr lang="es-AR" dirty="0" smtClean="0"/>
          </a:p>
          <a:p>
            <a:endParaRPr lang="es-AR" dirty="0" smtClean="0"/>
          </a:p>
          <a:p>
            <a:endParaRPr lang="es-AR" dirty="0"/>
          </a:p>
          <a:p>
            <a:endParaRPr lang="es-AR" dirty="0" smtClean="0"/>
          </a:p>
          <a:p>
            <a:r>
              <a:rPr lang="es-AR" dirty="0" smtClean="0"/>
              <a:t> Edad: Se conformaron 3 grupos : </a:t>
            </a:r>
          </a:p>
          <a:p>
            <a:r>
              <a:rPr lang="es-AR" dirty="0" smtClean="0"/>
              <a:t>                                                     18-19 años     60,6%   </a:t>
            </a:r>
          </a:p>
          <a:p>
            <a:r>
              <a:rPr lang="es-AR" dirty="0" smtClean="0"/>
              <a:t>                                                     20-25 años     23,7%</a:t>
            </a:r>
          </a:p>
          <a:p>
            <a:pPr lvl="0"/>
            <a:r>
              <a:rPr lang="es-AR" dirty="0"/>
              <a:t> </a:t>
            </a:r>
            <a:r>
              <a:rPr lang="es-AR" dirty="0" smtClean="0"/>
              <a:t>                                                    más 25 años  15,7%</a:t>
            </a:r>
          </a:p>
          <a:p>
            <a:pPr lvl="0"/>
            <a:endParaRPr lang="es-AR" dirty="0" smtClean="0"/>
          </a:p>
          <a:p>
            <a:pPr lvl="0"/>
            <a:r>
              <a:rPr lang="es-AR" dirty="0" smtClean="0">
                <a:solidFill>
                  <a:prstClr val="black"/>
                </a:solidFill>
              </a:rPr>
              <a:t> </a:t>
            </a:r>
          </a:p>
          <a:p>
            <a:pPr lvl="0"/>
            <a:endParaRPr lang="es-AR" dirty="0">
              <a:solidFill>
                <a:prstClr val="black"/>
              </a:solidFill>
            </a:endParaRPr>
          </a:p>
          <a:p>
            <a:pPr lvl="0"/>
            <a:r>
              <a:rPr lang="es-AR" dirty="0" smtClean="0">
                <a:solidFill>
                  <a:prstClr val="black"/>
                </a:solidFill>
              </a:rPr>
              <a:t>Promedio:  </a:t>
            </a:r>
            <a:r>
              <a:rPr lang="es-AR" dirty="0">
                <a:solidFill>
                  <a:prstClr val="black"/>
                </a:solidFill>
              </a:rPr>
              <a:t>22, 14  años con  </a:t>
            </a:r>
            <a:r>
              <a:rPr lang="es-AR" dirty="0" smtClean="0">
                <a:solidFill>
                  <a:prstClr val="black"/>
                </a:solidFill>
              </a:rPr>
              <a:t>DT : </a:t>
            </a:r>
            <a:r>
              <a:rPr lang="es-AR" dirty="0">
                <a:solidFill>
                  <a:prstClr val="black"/>
                </a:solidFill>
              </a:rPr>
              <a:t>7,61</a:t>
            </a:r>
          </a:p>
          <a:p>
            <a:pPr lvl="0"/>
            <a:endParaRPr lang="es-AR" dirty="0">
              <a:solidFill>
                <a:prstClr val="black"/>
              </a:solidFill>
            </a:endParaRPr>
          </a:p>
          <a:p>
            <a:endParaRPr lang="es-AR" dirty="0" smtClean="0"/>
          </a:p>
          <a:p>
            <a:r>
              <a:rPr lang="es-AR" dirty="0"/>
              <a:t>  </a:t>
            </a:r>
            <a:r>
              <a:rPr lang="es-AR" dirty="0" smtClean="0"/>
              <a:t>        </a:t>
            </a:r>
          </a:p>
          <a:p>
            <a:endParaRPr lang="es-AR" dirty="0"/>
          </a:p>
          <a:p>
            <a:endParaRPr lang="es-AR" dirty="0" smtClean="0"/>
          </a:p>
          <a:p>
            <a:endParaRPr lang="es-AR" dirty="0"/>
          </a:p>
        </p:txBody>
      </p:sp>
      <p:graphicFrame>
        <p:nvGraphicFramePr>
          <p:cNvPr id="3" name="Chart 2"/>
          <p:cNvGraphicFramePr/>
          <p:nvPr>
            <p:extLst>
              <p:ext uri="{D42A27DB-BD31-4B8C-83A1-F6EECF244321}">
                <p14:modId xmlns:p14="http://schemas.microsoft.com/office/powerpoint/2010/main" val="191024328"/>
              </p:ext>
            </p:extLst>
          </p:nvPr>
        </p:nvGraphicFramePr>
        <p:xfrm>
          <a:off x="5148064" y="908720"/>
          <a:ext cx="4391856" cy="18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3257146512"/>
              </p:ext>
            </p:extLst>
          </p:nvPr>
        </p:nvGraphicFramePr>
        <p:xfrm>
          <a:off x="5899720" y="2708920"/>
          <a:ext cx="2056656" cy="22501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1160679851"/>
              </p:ext>
            </p:extLst>
          </p:nvPr>
        </p:nvGraphicFramePr>
        <p:xfrm>
          <a:off x="5652120" y="3161342"/>
          <a:ext cx="3275856" cy="18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771699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6632"/>
            <a:ext cx="8686800" cy="6741368"/>
          </a:xfrm>
        </p:spPr>
        <p:txBody>
          <a:bodyPr>
            <a:normAutofit/>
          </a:bodyPr>
          <a:lstStyle/>
          <a:p>
            <a:pPr marL="0" lvl="0" indent="0">
              <a:spcBef>
                <a:spcPts val="0"/>
              </a:spcBef>
              <a:buClrTx/>
              <a:buSzTx/>
              <a:buNone/>
            </a:pPr>
            <a:r>
              <a:rPr lang="es-AR" sz="1800" b="1" dirty="0">
                <a:ln w="6350">
                  <a:noFill/>
                </a:ln>
                <a:solidFill>
                  <a:prstClr val="black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Nivel Socio  Económico y Cultural:</a:t>
            </a:r>
            <a:endParaRPr lang="es-AR" sz="1800" dirty="0" smtClean="0">
              <a:solidFill>
                <a:prstClr val="black"/>
              </a:solidFill>
            </a:endParaRPr>
          </a:p>
          <a:p>
            <a:pPr marL="0" lvl="0" indent="0">
              <a:spcBef>
                <a:spcPts val="0"/>
              </a:spcBef>
              <a:buClrTx/>
              <a:buSzTx/>
              <a:buNone/>
            </a:pPr>
            <a:endParaRPr lang="es-AR" sz="1800" dirty="0" smtClean="0">
              <a:solidFill>
                <a:prstClr val="black"/>
              </a:solidFill>
            </a:endParaRPr>
          </a:p>
          <a:p>
            <a:pPr marL="0" lvl="0" indent="0">
              <a:spcBef>
                <a:spcPts val="0"/>
              </a:spcBef>
              <a:buClrTx/>
              <a:buSzTx/>
              <a:buNone/>
            </a:pPr>
            <a:endParaRPr lang="es-AR" sz="1800" dirty="0" smtClean="0">
              <a:solidFill>
                <a:prstClr val="black"/>
              </a:solidFill>
            </a:endParaRPr>
          </a:p>
          <a:p>
            <a:pPr marL="0" lvl="0" indent="0">
              <a:spcBef>
                <a:spcPts val="0"/>
              </a:spcBef>
              <a:buClrTx/>
              <a:buSzTx/>
              <a:buNone/>
            </a:pPr>
            <a:endParaRPr lang="es-AR" sz="1800" dirty="0">
              <a:solidFill>
                <a:prstClr val="black"/>
              </a:solidFill>
            </a:endParaRPr>
          </a:p>
          <a:p>
            <a:pPr marL="0" lvl="0" indent="0">
              <a:spcBef>
                <a:spcPts val="0"/>
              </a:spcBef>
              <a:buClrTx/>
              <a:buSzTx/>
              <a:buNone/>
            </a:pPr>
            <a:r>
              <a:rPr lang="es-AR" sz="1800" dirty="0" smtClean="0">
                <a:solidFill>
                  <a:prstClr val="black"/>
                </a:solidFill>
              </a:rPr>
              <a:t>Ingresantes  que Trabajan</a:t>
            </a:r>
            <a:r>
              <a:rPr lang="es-AR" sz="1800" dirty="0">
                <a:solidFill>
                  <a:prstClr val="black"/>
                </a:solidFill>
              </a:rPr>
              <a:t>: 22,6%</a:t>
            </a:r>
          </a:p>
          <a:p>
            <a:pPr marL="0" lvl="0" indent="0">
              <a:spcBef>
                <a:spcPts val="0"/>
              </a:spcBef>
              <a:buClrTx/>
              <a:buSzTx/>
              <a:buNone/>
            </a:pPr>
            <a:endParaRPr lang="es-AR" sz="1800" dirty="0">
              <a:solidFill>
                <a:prstClr val="black"/>
              </a:solidFill>
            </a:endParaRPr>
          </a:p>
          <a:p>
            <a:pPr marL="0" lvl="0" indent="0">
              <a:spcBef>
                <a:spcPts val="0"/>
              </a:spcBef>
              <a:buClrTx/>
              <a:buSzTx/>
              <a:buNone/>
            </a:pPr>
            <a:endParaRPr lang="es-AR" sz="1800" dirty="0">
              <a:solidFill>
                <a:prstClr val="black"/>
              </a:solidFill>
            </a:endParaRPr>
          </a:p>
          <a:p>
            <a:pPr marL="0" lvl="0" indent="0">
              <a:spcBef>
                <a:spcPts val="0"/>
              </a:spcBef>
              <a:buClrTx/>
              <a:buSzTx/>
              <a:buNone/>
            </a:pPr>
            <a:endParaRPr lang="es-AR" sz="1800" dirty="0" smtClean="0">
              <a:solidFill>
                <a:prstClr val="black"/>
              </a:solidFill>
            </a:endParaRPr>
          </a:p>
          <a:p>
            <a:pPr marL="0" lvl="0" indent="0">
              <a:spcBef>
                <a:spcPts val="0"/>
              </a:spcBef>
              <a:buClrTx/>
              <a:buSzTx/>
              <a:buNone/>
            </a:pPr>
            <a:endParaRPr lang="es-AR" sz="1800" dirty="0">
              <a:solidFill>
                <a:prstClr val="black"/>
              </a:solidFill>
            </a:endParaRPr>
          </a:p>
          <a:p>
            <a:pPr marL="0" lvl="0" indent="0">
              <a:spcBef>
                <a:spcPts val="0"/>
              </a:spcBef>
              <a:buClrTx/>
              <a:buSzTx/>
              <a:buNone/>
            </a:pPr>
            <a:endParaRPr lang="es-AR" sz="1800" dirty="0" smtClean="0">
              <a:solidFill>
                <a:prstClr val="black"/>
              </a:solidFill>
            </a:endParaRPr>
          </a:p>
          <a:p>
            <a:pPr marL="0" lvl="0" indent="0">
              <a:spcBef>
                <a:spcPts val="0"/>
              </a:spcBef>
              <a:buClrTx/>
              <a:buSzTx/>
              <a:buNone/>
            </a:pPr>
            <a:endParaRPr lang="es-AR" sz="1800" dirty="0">
              <a:solidFill>
                <a:prstClr val="black"/>
              </a:solidFill>
            </a:endParaRPr>
          </a:p>
          <a:p>
            <a:pPr marL="0" lvl="0" indent="0">
              <a:spcBef>
                <a:spcPts val="0"/>
              </a:spcBef>
              <a:buClrTx/>
              <a:buSzTx/>
              <a:buNone/>
            </a:pPr>
            <a:endParaRPr lang="es-AR" sz="1800" dirty="0" smtClean="0">
              <a:solidFill>
                <a:prstClr val="black"/>
              </a:solidFill>
            </a:endParaRPr>
          </a:p>
          <a:p>
            <a:pPr marL="0" lvl="0" indent="0">
              <a:spcBef>
                <a:spcPts val="0"/>
              </a:spcBef>
              <a:buClrTx/>
              <a:buSzTx/>
              <a:buNone/>
            </a:pPr>
            <a:endParaRPr lang="es-AR" sz="1800" dirty="0">
              <a:solidFill>
                <a:prstClr val="black"/>
              </a:solidFill>
            </a:endParaRPr>
          </a:p>
          <a:p>
            <a:pPr marL="0" lvl="0" indent="0">
              <a:spcBef>
                <a:spcPts val="0"/>
              </a:spcBef>
              <a:buClrTx/>
              <a:buSzTx/>
              <a:buNone/>
            </a:pPr>
            <a:endParaRPr lang="es-AR" sz="1800" dirty="0" smtClean="0">
              <a:solidFill>
                <a:prstClr val="black"/>
              </a:solidFill>
            </a:endParaRPr>
          </a:p>
          <a:p>
            <a:pPr marL="0" lvl="0" indent="0">
              <a:spcBef>
                <a:spcPts val="0"/>
              </a:spcBef>
              <a:buClrTx/>
              <a:buSzTx/>
              <a:buNone/>
            </a:pPr>
            <a:r>
              <a:rPr lang="es-AR" sz="1800" dirty="0" smtClean="0">
                <a:solidFill>
                  <a:prstClr val="black"/>
                </a:solidFill>
              </a:rPr>
              <a:t>Ingresantes que Residen </a:t>
            </a:r>
            <a:r>
              <a:rPr lang="es-AR" sz="1800" dirty="0">
                <a:solidFill>
                  <a:prstClr val="black"/>
                </a:solidFill>
              </a:rPr>
              <a:t>en la  ciudad:  92,1%</a:t>
            </a:r>
          </a:p>
          <a:p>
            <a:pPr marL="0" lvl="0" indent="0">
              <a:spcBef>
                <a:spcPts val="0"/>
              </a:spcBef>
              <a:buClrTx/>
              <a:buSzTx/>
              <a:buNone/>
            </a:pPr>
            <a:endParaRPr lang="es-AR" sz="1800" dirty="0">
              <a:solidFill>
                <a:prstClr val="black"/>
              </a:solidFill>
            </a:endParaRPr>
          </a:p>
          <a:p>
            <a:pPr marL="0" lvl="0" indent="0">
              <a:spcBef>
                <a:spcPts val="0"/>
              </a:spcBef>
              <a:buClrTx/>
              <a:buSzTx/>
              <a:buNone/>
            </a:pPr>
            <a:endParaRPr lang="es-AR" sz="1800" dirty="0">
              <a:solidFill>
                <a:prstClr val="black"/>
              </a:solidFill>
            </a:endParaRPr>
          </a:p>
          <a:p>
            <a:pPr marL="0" lvl="0" indent="0">
              <a:spcBef>
                <a:spcPts val="0"/>
              </a:spcBef>
              <a:buClrTx/>
              <a:buSzTx/>
              <a:buNone/>
            </a:pPr>
            <a:endParaRPr lang="es-AR" sz="1800" dirty="0" smtClean="0">
              <a:solidFill>
                <a:prstClr val="black"/>
              </a:solidFill>
            </a:endParaRPr>
          </a:p>
          <a:p>
            <a:pPr marL="0" lvl="0" indent="0">
              <a:spcBef>
                <a:spcPts val="0"/>
              </a:spcBef>
              <a:buClrTx/>
              <a:buSzTx/>
              <a:buNone/>
            </a:pPr>
            <a:endParaRPr lang="es-AR" sz="1800" dirty="0">
              <a:solidFill>
                <a:prstClr val="black"/>
              </a:solidFill>
            </a:endParaRPr>
          </a:p>
          <a:p>
            <a:pPr marL="0" lvl="0" indent="0">
              <a:spcBef>
                <a:spcPts val="0"/>
              </a:spcBef>
              <a:buClrTx/>
              <a:buSzTx/>
              <a:buNone/>
            </a:pPr>
            <a:endParaRPr lang="es-AR" sz="1800" dirty="0" smtClean="0">
              <a:solidFill>
                <a:prstClr val="black"/>
              </a:solidFill>
            </a:endParaRPr>
          </a:p>
          <a:p>
            <a:pPr marL="0" lvl="0" indent="0">
              <a:spcBef>
                <a:spcPts val="0"/>
              </a:spcBef>
              <a:buClrTx/>
              <a:buSzTx/>
              <a:buNone/>
            </a:pPr>
            <a:endParaRPr lang="es-AR" sz="1800" dirty="0">
              <a:solidFill>
                <a:prstClr val="black"/>
              </a:solidFill>
            </a:endParaRPr>
          </a:p>
          <a:p>
            <a:pPr marL="0" lvl="0" indent="0">
              <a:spcBef>
                <a:spcPts val="0"/>
              </a:spcBef>
              <a:buClrTx/>
              <a:buSzTx/>
              <a:buNone/>
            </a:pPr>
            <a:endParaRPr lang="es-AR" sz="1800" dirty="0">
              <a:solidFill>
                <a:prstClr val="black"/>
              </a:solidFill>
            </a:endParaRPr>
          </a:p>
          <a:p>
            <a:endParaRPr lang="es-AR" dirty="0"/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422415410"/>
              </p:ext>
            </p:extLst>
          </p:nvPr>
        </p:nvGraphicFramePr>
        <p:xfrm>
          <a:off x="5364088" y="404664"/>
          <a:ext cx="3240360" cy="21602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1186183130"/>
              </p:ext>
            </p:extLst>
          </p:nvPr>
        </p:nvGraphicFramePr>
        <p:xfrm>
          <a:off x="4932040" y="3068960"/>
          <a:ext cx="4211960" cy="18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5558278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0" h="0"/>
            </a:sp3d>
          </a:bodyPr>
          <a:lstStyle/>
          <a:p>
            <a:pPr algn="l"/>
            <a:r>
              <a:rPr lang="es-AR" sz="18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Nivel Socio  Económico y Cultural Padres Ingresantes </a:t>
            </a:r>
            <a:r>
              <a:rPr lang="es-AR" sz="16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AR" sz="16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AR" sz="16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AR" sz="16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AR" sz="16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Poseen al  menos Secundario completo</a:t>
            </a:r>
            <a:endParaRPr lang="es-AR" sz="1600" dirty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3041768317"/>
              </p:ext>
            </p:extLst>
          </p:nvPr>
        </p:nvGraphicFramePr>
        <p:xfrm>
          <a:off x="1547664" y="1340768"/>
          <a:ext cx="6096000" cy="216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115616" y="3684512"/>
            <a:ext cx="748883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endParaRPr lang="es-AR" sz="1400" dirty="0" smtClean="0">
              <a:solidFill>
                <a:prstClr val="black"/>
              </a:solidFill>
              <a:latin typeface="Arial"/>
            </a:endParaRPr>
          </a:p>
          <a:p>
            <a:pPr lvl="0" algn="just"/>
            <a:endParaRPr lang="es-AR" sz="1400" dirty="0" smtClean="0">
              <a:solidFill>
                <a:prstClr val="black"/>
              </a:solidFill>
              <a:latin typeface="Arial"/>
            </a:endParaRPr>
          </a:p>
          <a:p>
            <a:pPr lvl="0" algn="just"/>
            <a:endParaRPr lang="es-AR" sz="1400" dirty="0">
              <a:solidFill>
                <a:prstClr val="black"/>
              </a:solidFill>
              <a:latin typeface="Arial"/>
            </a:endParaRPr>
          </a:p>
          <a:p>
            <a:pPr lvl="0" algn="just"/>
            <a:r>
              <a:rPr lang="es-AR" sz="1600" b="1" dirty="0" smtClean="0">
                <a:solidFill>
                  <a:prstClr val="black"/>
                </a:solidFill>
                <a:latin typeface="Arial"/>
              </a:rPr>
              <a:t>La </a:t>
            </a:r>
            <a:r>
              <a:rPr lang="es-AR" sz="1600" b="1" dirty="0">
                <a:solidFill>
                  <a:prstClr val="black"/>
                </a:solidFill>
                <a:latin typeface="Arial"/>
              </a:rPr>
              <a:t>mayor  </a:t>
            </a:r>
            <a:r>
              <a:rPr lang="es-AR" sz="1600" b="1" dirty="0" smtClean="0">
                <a:solidFill>
                  <a:prstClr val="black"/>
                </a:solidFill>
                <a:latin typeface="Arial"/>
              </a:rPr>
              <a:t>parte de los padres y madres,  </a:t>
            </a:r>
            <a:r>
              <a:rPr lang="es-AR" sz="1600" b="1" dirty="0">
                <a:solidFill>
                  <a:prstClr val="black"/>
                </a:solidFill>
                <a:latin typeface="Arial"/>
              </a:rPr>
              <a:t>80,1 %, trabaja en relación de dependencia o son independientes. </a:t>
            </a:r>
            <a:endParaRPr lang="es-AR" sz="1600" b="1" dirty="0" smtClean="0">
              <a:solidFill>
                <a:prstClr val="black"/>
              </a:solidFill>
              <a:latin typeface="Arial"/>
            </a:endParaRPr>
          </a:p>
          <a:p>
            <a:pPr lvl="0" algn="just"/>
            <a:endParaRPr lang="es-AR" sz="1600" b="1" dirty="0" smtClean="0">
              <a:solidFill>
                <a:prstClr val="black"/>
              </a:solidFill>
              <a:latin typeface="Arial"/>
            </a:endParaRPr>
          </a:p>
          <a:p>
            <a:pPr lvl="0" algn="just"/>
            <a:r>
              <a:rPr lang="es-AR" sz="1600" b="1" dirty="0" smtClean="0">
                <a:solidFill>
                  <a:prstClr val="black"/>
                </a:solidFill>
                <a:latin typeface="Arial"/>
              </a:rPr>
              <a:t>Lo que permitiría  </a:t>
            </a:r>
            <a:r>
              <a:rPr lang="es-AR" sz="1600" b="1" dirty="0">
                <a:solidFill>
                  <a:prstClr val="black"/>
                </a:solidFill>
                <a:latin typeface="Arial"/>
              </a:rPr>
              <a:t>ubicarlos </a:t>
            </a:r>
            <a:r>
              <a:rPr lang="es-AR" sz="1600" b="1" dirty="0" smtClean="0">
                <a:solidFill>
                  <a:prstClr val="black"/>
                </a:solidFill>
                <a:latin typeface="Arial"/>
              </a:rPr>
              <a:t>en un </a:t>
            </a:r>
            <a:r>
              <a:rPr lang="es-AR" sz="1600" b="1" dirty="0">
                <a:solidFill>
                  <a:prstClr val="black"/>
                </a:solidFill>
                <a:latin typeface="Arial"/>
              </a:rPr>
              <a:t>nivel medio/superior</a:t>
            </a:r>
            <a:r>
              <a:rPr lang="es-AR" sz="1600" b="1" dirty="0" smtClean="0">
                <a:solidFill>
                  <a:prstClr val="black"/>
                </a:solidFill>
                <a:latin typeface="Arial"/>
              </a:rPr>
              <a:t>.</a:t>
            </a:r>
          </a:p>
          <a:p>
            <a:pPr lvl="0" algn="just"/>
            <a:endParaRPr lang="es-AR" sz="1600" b="1" dirty="0">
              <a:solidFill>
                <a:prstClr val="black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64592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6708" y="332656"/>
            <a:ext cx="7886700" cy="920734"/>
          </a:xfrm>
          <a:effectLst/>
        </p:spPr>
        <p:txBody>
          <a:bodyPr/>
          <a:lstStyle/>
          <a:p>
            <a:pPr marL="0" indent="0" algn="ctr">
              <a:buNone/>
            </a:pPr>
            <a:r>
              <a:rPr lang="es-AR" b="1" cap="small" dirty="0" smtClean="0">
                <a:ln w="0"/>
                <a:solidFill>
                  <a:srgbClr val="C00000"/>
                </a:solidFill>
                <a:effectLst>
                  <a:reflection blurRad="6350" endPos="0" dir="5400000" sy="-90000" algn="bl" rotWithShape="0"/>
                </a:effectLst>
                <a:latin typeface="Century Gothic" panose="020B0502020202020204" pitchFamily="34" charset="0"/>
              </a:rPr>
              <a:t>Personalidad</a:t>
            </a:r>
            <a:endParaRPr lang="es-AR" b="1" cap="small" dirty="0">
              <a:ln w="0"/>
              <a:solidFill>
                <a:srgbClr val="C00000"/>
              </a:solidFill>
              <a:effectLst>
                <a:reflection blurRad="6350" endPos="0" dir="5400000" sy="-90000" algn="bl" rotWithShape="0"/>
              </a:effectLst>
              <a:latin typeface="Century Gothic" panose="020B0502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9552" y="1340768"/>
            <a:ext cx="76328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s-AR" dirty="0" smtClean="0">
                <a:latin typeface="Century Gothic" panose="020B0502020202020204" pitchFamily="34" charset="0"/>
              </a:rPr>
              <a:t>Etimológicamente deriva del griego </a:t>
            </a:r>
          </a:p>
          <a:p>
            <a:pPr algn="just">
              <a:lnSpc>
                <a:spcPct val="150000"/>
              </a:lnSpc>
            </a:pPr>
            <a:r>
              <a:rPr lang="es-AR" b="1" dirty="0" smtClean="0">
                <a:latin typeface="Century Gothic" panose="020B0502020202020204" pitchFamily="34" charset="0"/>
              </a:rPr>
              <a:t>Persona</a:t>
            </a:r>
            <a:r>
              <a:rPr lang="es-AR" dirty="0" smtClean="0">
                <a:latin typeface="Century Gothic" panose="020B0502020202020204" pitchFamily="34" charset="0"/>
              </a:rPr>
              <a:t>: </a:t>
            </a:r>
            <a:r>
              <a:rPr lang="es-AR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Máscara</a:t>
            </a:r>
            <a:r>
              <a:rPr lang="es-AR" dirty="0" smtClean="0">
                <a:solidFill>
                  <a:prstClr val="black"/>
                </a:solidFill>
              </a:rPr>
              <a:t> - </a:t>
            </a:r>
            <a:r>
              <a:rPr lang="es-AR" dirty="0" smtClean="0">
                <a:latin typeface="Century Gothic" panose="020B0502020202020204" pitchFamily="34" charset="0"/>
              </a:rPr>
              <a:t>Imagen </a:t>
            </a:r>
            <a:r>
              <a:rPr lang="es-AR" dirty="0">
                <a:latin typeface="Century Gothic" panose="020B0502020202020204" pitchFamily="34" charset="0"/>
              </a:rPr>
              <a:t>percibida por los </a:t>
            </a:r>
            <a:r>
              <a:rPr lang="es-AR" dirty="0" smtClean="0">
                <a:latin typeface="Century Gothic" panose="020B0502020202020204" pitchFamily="34" charset="0"/>
              </a:rPr>
              <a:t>demás.</a:t>
            </a:r>
          </a:p>
        </p:txBody>
      </p:sp>
      <p:sp>
        <p:nvSpPr>
          <p:cNvPr id="5" name="4 Rectángulo"/>
          <p:cNvSpPr/>
          <p:nvPr/>
        </p:nvSpPr>
        <p:spPr>
          <a:xfrm>
            <a:off x="539552" y="2708920"/>
            <a:ext cx="5032580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es-AR" dirty="0" smtClean="0">
                <a:latin typeface="Century Gothic" panose="020B0502020202020204" pitchFamily="34" charset="0"/>
              </a:rPr>
              <a:t>Construcción científica de la manera de ser y de funcionar que caracteriza a la persona humana.</a:t>
            </a:r>
          </a:p>
          <a:p>
            <a:pPr lvl="0" algn="just"/>
            <a:r>
              <a:rPr lang="es-AR" sz="2000" dirty="0" smtClean="0">
                <a:latin typeface="Century Gothic" panose="020B0502020202020204" pitchFamily="34" charset="0"/>
              </a:rPr>
              <a:t> </a:t>
            </a:r>
          </a:p>
          <a:p>
            <a:pPr lvl="0" algn="just"/>
            <a:r>
              <a:rPr lang="es-AR" dirty="0" smtClean="0">
                <a:latin typeface="Century Gothic" panose="020B0502020202020204" pitchFamily="34" charset="0"/>
              </a:rPr>
              <a:t>Conjunto</a:t>
            </a:r>
            <a:r>
              <a:rPr lang="es-AR" sz="2000" dirty="0" smtClean="0">
                <a:latin typeface="Century Gothic" panose="020B0502020202020204" pitchFamily="34" charset="0"/>
              </a:rPr>
              <a:t> </a:t>
            </a:r>
            <a:r>
              <a:rPr lang="es-AR" dirty="0">
                <a:latin typeface="Century Gothic" panose="020B0502020202020204" pitchFamily="34" charset="0"/>
              </a:rPr>
              <a:t>de los rasgos psíquicos individuales; impronta individual que distingue a una persona de la otra. </a:t>
            </a:r>
            <a:br>
              <a:rPr lang="es-AR" dirty="0">
                <a:latin typeface="Century Gothic" panose="020B0502020202020204" pitchFamily="34" charset="0"/>
              </a:rPr>
            </a:br>
            <a:endParaRPr lang="es-AR" dirty="0">
              <a:latin typeface="Century Gothic" panose="020B0502020202020204" pitchFamily="34" charset="0"/>
            </a:endParaRPr>
          </a:p>
          <a:p>
            <a:pPr>
              <a:lnSpc>
                <a:spcPct val="150000"/>
              </a:lnSpc>
            </a:pPr>
            <a:endParaRPr lang="es-AR" dirty="0" smtClean="0">
              <a:latin typeface="Century Gothic" panose="020B0502020202020204" pitchFamily="34" charset="0"/>
            </a:endParaRPr>
          </a:p>
          <a:p>
            <a:pPr>
              <a:lnSpc>
                <a:spcPct val="150000"/>
              </a:lnSpc>
            </a:pPr>
            <a:endParaRPr lang="es-AR" dirty="0" smtClean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hotocopy/>
                    </a14:imgEffect>
                    <a14:imgEffect>
                      <a14:sharpenSoften amount="-50000"/>
                    </a14:imgEffect>
                    <a14:imgEffect>
                      <a14:colorTemperature colorTemp="5900"/>
                    </a14:imgEffect>
                    <a14:imgEffect>
                      <a14:saturation sat="0"/>
                    </a14:imgEffect>
                    <a14:imgEffect>
                      <a14:brightnessContrast bright="5000" contrast="2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/>
        </p:blipFill>
        <p:spPr>
          <a:xfrm>
            <a:off x="6268194" y="4000500"/>
            <a:ext cx="2700000" cy="2700000"/>
          </a:xfr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4882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892480" cy="1138138"/>
          </a:xfrm>
        </p:spPr>
        <p:txBody>
          <a:bodyPr>
            <a:normAutofit fontScale="90000"/>
          </a:bodyPr>
          <a:lstStyle/>
          <a:p>
            <a:pPr marL="137160" lvl="0">
              <a:spcBef>
                <a:spcPct val="20000"/>
              </a:spcBef>
            </a:pPr>
            <a:r>
              <a:rPr lang="es-AR" sz="4000" dirty="0">
                <a:ln>
                  <a:noFill/>
                </a:ln>
                <a:solidFill>
                  <a:srgbClr val="C00000"/>
                </a:solidFill>
                <a:effectLst/>
                <a:latin typeface="Century Gothic" panose="020B0502020202020204" pitchFamily="34" charset="0"/>
                <a:ea typeface="+mn-ea"/>
                <a:cs typeface="+mn-cs"/>
              </a:rPr>
              <a:t>Discusión de los </a:t>
            </a:r>
            <a:r>
              <a:rPr lang="es-AR" sz="4000" dirty="0" smtClean="0">
                <a:ln>
                  <a:noFill/>
                </a:ln>
                <a:solidFill>
                  <a:srgbClr val="C00000"/>
                </a:solidFill>
                <a:effectLst/>
                <a:latin typeface="Century Gothic" panose="020B0502020202020204" pitchFamily="34" charset="0"/>
                <a:ea typeface="+mn-ea"/>
                <a:cs typeface="+mn-cs"/>
              </a:rPr>
              <a:t>Resultados   </a:t>
            </a:r>
            <a:r>
              <a:rPr lang="es-AR" sz="2800" b="0" dirty="0">
                <a:ln>
                  <a:noFill/>
                </a:ln>
                <a:solidFill>
                  <a:srgbClr val="C00000"/>
                </a:solidFill>
                <a:effectLst/>
                <a:latin typeface="Century Gothic" panose="020B0502020202020204" pitchFamily="34" charset="0"/>
                <a:ea typeface="+mn-ea"/>
                <a:cs typeface="+mn-cs"/>
              </a:rPr>
              <a:t/>
            </a:r>
            <a:br>
              <a:rPr lang="es-AR" sz="2800" b="0" dirty="0">
                <a:ln>
                  <a:noFill/>
                </a:ln>
                <a:solidFill>
                  <a:srgbClr val="C00000"/>
                </a:solidFill>
                <a:effectLst/>
                <a:latin typeface="Century Gothic" panose="020B0502020202020204" pitchFamily="34" charset="0"/>
                <a:ea typeface="+mn-ea"/>
                <a:cs typeface="+mn-cs"/>
              </a:rPr>
            </a:br>
            <a:endParaRPr lang="es-AR" dirty="0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78220856"/>
              </p:ext>
            </p:extLst>
          </p:nvPr>
        </p:nvGraphicFramePr>
        <p:xfrm>
          <a:off x="3957638" y="3233738"/>
          <a:ext cx="1228725" cy="39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2" name="Worksheet" r:id="rId4" imgW="1228791" imgH="390615" progId="Excel.Sheet.12">
                  <p:embed/>
                </p:oleObj>
              </mc:Choice>
              <mc:Fallback>
                <p:oleObj name="Worksheet" r:id="rId4" imgW="1228791" imgH="390615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957638" y="3233738"/>
                        <a:ext cx="1228725" cy="390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2219298"/>
              </p:ext>
            </p:extLst>
          </p:nvPr>
        </p:nvGraphicFramePr>
        <p:xfrm>
          <a:off x="467544" y="1124744"/>
          <a:ext cx="8229600" cy="4267200"/>
        </p:xfrm>
        <a:graphic>
          <a:graphicData uri="http://schemas.openxmlformats.org/drawingml/2006/table">
            <a:tbl>
              <a:tblPr firstRow="1" firstCol="1" bandRow="1"/>
              <a:tblGrid>
                <a:gridCol w="2057400"/>
                <a:gridCol w="2057400"/>
                <a:gridCol w="2057400"/>
                <a:gridCol w="2057400"/>
              </a:tblGrid>
              <a:tr h="0">
                <a:tc>
                  <a:txBody>
                    <a:bodyPr/>
                    <a:lstStyle/>
                    <a:p>
                      <a:pPr marL="252095"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AR" sz="1000" b="0" dirty="0">
                          <a:effectLst/>
                          <a:latin typeface="Arial"/>
                          <a:ea typeface="Arial Unicode MS"/>
                        </a:rPr>
                        <a:t> </a:t>
                      </a:r>
                      <a:endParaRPr lang="es-AR" sz="1400" b="1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252095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AR" sz="1400" b="0" dirty="0">
                          <a:effectLst/>
                          <a:latin typeface="Arial"/>
                          <a:ea typeface="Arial Unicode MS"/>
                        </a:rPr>
                        <a:t>Muestra del</a:t>
                      </a:r>
                      <a:endParaRPr lang="es-AR" sz="1400" b="1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 marL="252095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AR" sz="1400" b="0" dirty="0">
                          <a:effectLst/>
                          <a:latin typeface="Arial"/>
                          <a:ea typeface="Arial Unicode MS"/>
                        </a:rPr>
                        <a:t>estudio</a:t>
                      </a:r>
                      <a:endParaRPr lang="es-AR" sz="1400" b="1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 marL="252095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AR" sz="1400" b="0" dirty="0">
                          <a:effectLst/>
                          <a:latin typeface="Arial"/>
                          <a:ea typeface="Arial Unicode MS"/>
                        </a:rPr>
                        <a:t>(n=216)</a:t>
                      </a:r>
                      <a:endParaRPr lang="es-AR" sz="1400" b="1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52095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AR" sz="1400" b="0" dirty="0">
                          <a:effectLst/>
                          <a:latin typeface="Arial"/>
                          <a:ea typeface="Arial Unicode MS"/>
                        </a:rPr>
                        <a:t>Muestra Normativa</a:t>
                      </a:r>
                      <a:endParaRPr lang="es-AR" sz="1400" b="1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 marL="252095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AR" sz="1400" b="0" dirty="0">
                          <a:effectLst/>
                          <a:latin typeface="Arial"/>
                          <a:ea typeface="Arial Unicode MS"/>
                        </a:rPr>
                        <a:t>Sánchez y Ledesma</a:t>
                      </a:r>
                      <a:endParaRPr lang="es-AR" sz="1400" b="1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 marL="252095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AR" sz="1400" b="0" dirty="0">
                          <a:effectLst/>
                          <a:latin typeface="Arial"/>
                          <a:ea typeface="Arial Unicode MS"/>
                        </a:rPr>
                        <a:t>(n=1680)</a:t>
                      </a:r>
                      <a:endParaRPr lang="es-AR" sz="1400" b="1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52095"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AR" sz="1000" b="0">
                          <a:effectLst/>
                          <a:latin typeface="Arial"/>
                          <a:ea typeface="Arial Unicode MS"/>
                        </a:rPr>
                        <a:t> </a:t>
                      </a:r>
                      <a:endParaRPr lang="es-AR" sz="1400" b="1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252095"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AR" sz="1000" b="0">
                          <a:effectLst/>
                          <a:latin typeface="Arial"/>
                          <a:ea typeface="Arial Unicode MS"/>
                        </a:rPr>
                        <a:t> </a:t>
                      </a:r>
                      <a:endParaRPr lang="es-AR" sz="1400" b="1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52095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AR" sz="1400" b="0" dirty="0">
                          <a:effectLst/>
                          <a:latin typeface="Arial"/>
                          <a:ea typeface="Arial Unicode MS"/>
                        </a:rPr>
                        <a:t> M                DS</a:t>
                      </a:r>
                      <a:endParaRPr lang="es-AR" sz="1400" b="1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52095"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AR" sz="1400" b="0" dirty="0">
                          <a:effectLst/>
                          <a:latin typeface="Arial"/>
                          <a:ea typeface="Arial Unicode MS"/>
                        </a:rPr>
                        <a:t>     M                DS</a:t>
                      </a:r>
                      <a:endParaRPr lang="es-AR" sz="1400" b="1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52095"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AR" sz="1400" b="0" dirty="0" smtClean="0">
                          <a:effectLst/>
                          <a:latin typeface="Arial"/>
                          <a:ea typeface="Arial Unicode MS"/>
                        </a:rPr>
                        <a:t>         d </a:t>
                      </a:r>
                      <a:r>
                        <a:rPr lang="es-AR" sz="1400" b="0" dirty="0">
                          <a:effectLst/>
                          <a:latin typeface="Arial"/>
                          <a:ea typeface="Arial Unicode MS"/>
                        </a:rPr>
                        <a:t>Cohen</a:t>
                      </a:r>
                      <a:endParaRPr lang="es-AR" sz="1400" b="1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252095"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AR" sz="1400" b="0" dirty="0">
                          <a:effectLst/>
                          <a:latin typeface="Arial"/>
                          <a:ea typeface="Arial Unicode MS"/>
                        </a:rPr>
                        <a:t>Extraversión</a:t>
                      </a:r>
                      <a:endParaRPr lang="es-AR" sz="1400" b="1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252095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AR" sz="1400" b="0" dirty="0">
                          <a:effectLst/>
                          <a:latin typeface="Arial"/>
                          <a:ea typeface="Arial Unicode MS"/>
                        </a:rPr>
                        <a:t>3,59            0,67</a:t>
                      </a:r>
                      <a:endParaRPr lang="es-AR" sz="1400" b="1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252095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AR" sz="1400" b="0" dirty="0">
                          <a:effectLst/>
                          <a:latin typeface="Arial"/>
                          <a:ea typeface="Arial Unicode MS"/>
                        </a:rPr>
                        <a:t>    3,74             0,67</a:t>
                      </a:r>
                      <a:endParaRPr lang="es-AR" sz="1400" b="1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252095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AR" sz="1400" b="0" dirty="0">
                          <a:effectLst/>
                          <a:latin typeface="Arial"/>
                          <a:ea typeface="Arial Unicode MS"/>
                        </a:rPr>
                        <a:t>0,09</a:t>
                      </a:r>
                      <a:endParaRPr lang="es-AR" sz="1400" b="1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252095"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AR" sz="1400" b="0" dirty="0">
                          <a:effectLst/>
                          <a:latin typeface="Arial"/>
                          <a:ea typeface="Arial Unicode MS"/>
                        </a:rPr>
                        <a:t>Amabilidad</a:t>
                      </a:r>
                      <a:endParaRPr lang="es-AR" sz="1400" b="1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252095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AR" sz="1400" b="0" dirty="0">
                          <a:effectLst/>
                          <a:latin typeface="Arial"/>
                          <a:ea typeface="Arial Unicode MS"/>
                        </a:rPr>
                        <a:t>3,84            0,52</a:t>
                      </a:r>
                      <a:endParaRPr lang="es-AR" sz="1400" b="1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252095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AR" sz="1400" b="0" dirty="0">
                          <a:effectLst/>
                          <a:latin typeface="Arial"/>
                          <a:ea typeface="Arial Unicode MS"/>
                        </a:rPr>
                        <a:t>    3,98             0,49</a:t>
                      </a:r>
                      <a:endParaRPr lang="es-AR" sz="1400" b="1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252095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AR" sz="1400" b="1" dirty="0">
                          <a:effectLst/>
                          <a:latin typeface="Arial"/>
                          <a:ea typeface="Arial Unicode MS"/>
                        </a:rPr>
                        <a:t>0,24</a:t>
                      </a:r>
                      <a:endParaRPr lang="es-AR" sz="1400" b="1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252095"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AR" sz="1400" b="0" dirty="0">
                          <a:effectLst/>
                          <a:latin typeface="Arial"/>
                          <a:ea typeface="Arial Unicode MS"/>
                        </a:rPr>
                        <a:t>Responsabilidad</a:t>
                      </a:r>
                      <a:endParaRPr lang="es-AR" sz="1400" b="1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252095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AR" sz="1400" b="0" dirty="0">
                          <a:effectLst/>
                          <a:latin typeface="Arial"/>
                          <a:ea typeface="Arial Unicode MS"/>
                        </a:rPr>
                        <a:t>3,44            0,58</a:t>
                      </a:r>
                      <a:endParaRPr lang="es-AR" sz="1400" b="1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252095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AR" sz="1400" b="0" dirty="0">
                          <a:effectLst/>
                          <a:latin typeface="Arial"/>
                          <a:ea typeface="Arial Unicode MS"/>
                        </a:rPr>
                        <a:t>    3,71             0,62</a:t>
                      </a:r>
                      <a:endParaRPr lang="es-AR" sz="1400" b="1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252095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AR" sz="1400" b="1" dirty="0">
                          <a:effectLst/>
                          <a:latin typeface="Arial"/>
                          <a:ea typeface="Arial Unicode MS"/>
                        </a:rPr>
                        <a:t>0,24</a:t>
                      </a:r>
                      <a:endParaRPr lang="es-AR" sz="1400" b="1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252095"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AR" sz="1400" b="0" dirty="0">
                          <a:effectLst/>
                          <a:latin typeface="Arial"/>
                          <a:ea typeface="Arial Unicode MS"/>
                        </a:rPr>
                        <a:t>Neuroticismo</a:t>
                      </a:r>
                      <a:endParaRPr lang="es-AR" sz="1400" b="1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252095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AR" sz="1400" b="0" dirty="0">
                          <a:effectLst/>
                          <a:latin typeface="Arial"/>
                          <a:ea typeface="Arial Unicode MS"/>
                        </a:rPr>
                        <a:t>2,95            0,61</a:t>
                      </a:r>
                      <a:endParaRPr lang="es-AR" sz="1400" b="1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252095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AR" sz="1400" b="0" dirty="0">
                          <a:effectLst/>
                          <a:latin typeface="Arial"/>
                          <a:ea typeface="Arial Unicode MS"/>
                        </a:rPr>
                        <a:t>    2,94             0,60</a:t>
                      </a:r>
                      <a:endParaRPr lang="es-AR" sz="1400" b="1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252095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AR" sz="1400" b="0" dirty="0">
                          <a:effectLst/>
                          <a:latin typeface="Arial"/>
                          <a:ea typeface="Arial Unicode MS"/>
                        </a:rPr>
                        <a:t>0,03</a:t>
                      </a:r>
                      <a:endParaRPr lang="es-AR" sz="1400" b="1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252095"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AR" sz="1400" b="0" dirty="0">
                          <a:effectLst/>
                          <a:latin typeface="Arial"/>
                          <a:ea typeface="Arial Unicode MS"/>
                        </a:rPr>
                        <a:t>Apertura a la </a:t>
                      </a:r>
                      <a:endParaRPr lang="es-AR" sz="1400" b="0" dirty="0" smtClean="0">
                        <a:effectLst/>
                        <a:latin typeface="Arial"/>
                        <a:ea typeface="Arial Unicode MS"/>
                      </a:endParaRPr>
                    </a:p>
                    <a:p>
                      <a:pPr marL="252095"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AR" sz="1400" b="0" dirty="0" smtClean="0">
                          <a:effectLst/>
                          <a:latin typeface="Arial"/>
                          <a:ea typeface="Arial Unicode MS"/>
                        </a:rPr>
                        <a:t>experiencia</a:t>
                      </a:r>
                      <a:endParaRPr lang="es-AR" sz="1400" b="1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52095"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AR" sz="1400" b="0" dirty="0">
                          <a:effectLst/>
                          <a:latin typeface="Arial"/>
                          <a:ea typeface="Arial Unicode MS"/>
                        </a:rPr>
                        <a:t>3,33           0,64</a:t>
                      </a:r>
                      <a:endParaRPr lang="es-AR" sz="1400" b="1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52095"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AR" sz="1400" b="0" dirty="0" smtClean="0">
                          <a:effectLst/>
                          <a:latin typeface="Arial"/>
                          <a:ea typeface="Arial Unicode MS"/>
                        </a:rPr>
                        <a:t>    3,27             0,67</a:t>
                      </a:r>
                      <a:endParaRPr lang="es-AR" sz="1400" b="1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52095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AR" sz="1400" b="0" dirty="0">
                          <a:effectLst/>
                          <a:latin typeface="Arial"/>
                          <a:ea typeface="Arial Unicode MS"/>
                        </a:rPr>
                        <a:t>0,14</a:t>
                      </a:r>
                      <a:endParaRPr lang="es-AR" sz="1400" b="1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61997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>
            <a:normAutofit/>
          </a:bodyPr>
          <a:lstStyle/>
          <a:p>
            <a:r>
              <a:rPr lang="es-AR" sz="3300" cap="small" dirty="0" smtClean="0">
                <a:ln w="0"/>
                <a:solidFill>
                  <a:srgbClr val="FFFF00"/>
                </a:solidFill>
                <a:effectLst>
                  <a:reflection blurRad="6350" stA="53000" endA="300" endPos="35500" dir="5400000" sy="-90000" algn="bl" rotWithShape="0"/>
                </a:effectLst>
              </a:rPr>
              <a:t/>
            </a:r>
            <a:br>
              <a:rPr lang="es-AR" sz="3300" cap="small" dirty="0" smtClean="0">
                <a:ln w="0"/>
                <a:solidFill>
                  <a:srgbClr val="FFFF00"/>
                </a:solidFill>
                <a:effectLst>
                  <a:reflection blurRad="6350" stA="53000" endA="300" endPos="35500" dir="5400000" sy="-90000" algn="bl" rotWithShape="0"/>
                </a:effectLst>
              </a:rPr>
            </a:br>
            <a:endParaRPr lang="es-AR" sz="3300" cap="small" dirty="0">
              <a:ln w="0"/>
              <a:solidFill>
                <a:srgbClr val="FFFF00"/>
              </a:soli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07504" y="1052736"/>
            <a:ext cx="9036496" cy="5805264"/>
          </a:xfrm>
        </p:spPr>
        <p:txBody>
          <a:bodyPr>
            <a:normAutofit/>
          </a:bodyPr>
          <a:lstStyle/>
          <a:p>
            <a:pPr marL="374650" indent="-285750">
              <a:buFont typeface="Wingdings" panose="05000000000000000000" pitchFamily="2" charset="2"/>
              <a:buChar char="§"/>
            </a:pPr>
            <a:r>
              <a:rPr lang="es-AR" sz="1800" b="1" i="1" dirty="0" smtClean="0">
                <a:latin typeface="Century Gothic" panose="020B0502020202020204" pitchFamily="34" charset="0"/>
              </a:rPr>
              <a:t>Primer  Objetivo:</a:t>
            </a:r>
            <a:endParaRPr lang="es-AR" sz="1800" b="1" i="1" dirty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pPr marL="88900" indent="0">
              <a:buNone/>
            </a:pPr>
            <a:r>
              <a:rPr lang="es-AR" sz="1800" b="1" i="1" dirty="0" smtClean="0">
                <a:latin typeface="Century Gothic" panose="020B0502020202020204" pitchFamily="34" charset="0"/>
              </a:rPr>
              <a:t>Caracterizar los rasgos de personalidad de los ingresantes a la carrera de Psicología</a:t>
            </a:r>
            <a:r>
              <a:rPr lang="es-AR" sz="1800" i="1" dirty="0" smtClean="0">
                <a:latin typeface="Century Gothic" panose="020B0502020202020204" pitchFamily="34" charset="0"/>
              </a:rPr>
              <a:t>.</a:t>
            </a:r>
          </a:p>
          <a:p>
            <a:pPr marL="88900" indent="0" algn="ctr">
              <a:buNone/>
            </a:pPr>
            <a:r>
              <a:rPr lang="es-AR" sz="1800" b="1" dirty="0" smtClean="0">
                <a:latin typeface="Century Gothic" panose="020B0502020202020204" pitchFamily="34" charset="0"/>
              </a:rPr>
              <a:t>Encontramos: </a:t>
            </a:r>
          </a:p>
          <a:p>
            <a:pPr marL="88900" indent="0">
              <a:lnSpc>
                <a:spcPct val="150000"/>
              </a:lnSpc>
              <a:spcBef>
                <a:spcPts val="600"/>
              </a:spcBef>
              <a:buNone/>
            </a:pPr>
            <a:endParaRPr lang="es-AR" sz="1800" dirty="0" smtClean="0">
              <a:latin typeface="Century Gothic" panose="020B0502020202020204" pitchFamily="34" charset="0"/>
            </a:endParaRPr>
          </a:p>
          <a:p>
            <a:pPr marL="88900" indent="0">
              <a:lnSpc>
                <a:spcPct val="150000"/>
              </a:lnSpc>
              <a:spcBef>
                <a:spcPts val="600"/>
              </a:spcBef>
              <a:buNone/>
            </a:pPr>
            <a:endParaRPr lang="es-AR" sz="1800" dirty="0">
              <a:latin typeface="Century Gothic" panose="020B0502020202020204" pitchFamily="34" charset="0"/>
            </a:endParaRPr>
          </a:p>
          <a:p>
            <a:pPr marL="88900" indent="0">
              <a:lnSpc>
                <a:spcPct val="150000"/>
              </a:lnSpc>
              <a:buNone/>
            </a:pPr>
            <a:endParaRPr lang="es-AR" sz="1800" dirty="0" smtClean="0">
              <a:latin typeface="Century Gothic" panose="020B0502020202020204" pitchFamily="34" charset="0"/>
            </a:endParaRPr>
          </a:p>
          <a:p>
            <a:pPr marL="88900" indent="0">
              <a:lnSpc>
                <a:spcPct val="150000"/>
              </a:lnSpc>
              <a:buNone/>
            </a:pPr>
            <a:endParaRPr lang="es-AR" sz="1800" dirty="0">
              <a:latin typeface="Century Gothic" panose="020B0502020202020204" pitchFamily="34" charset="0"/>
            </a:endParaRPr>
          </a:p>
          <a:p>
            <a:pPr marL="88900" indent="0">
              <a:lnSpc>
                <a:spcPct val="150000"/>
              </a:lnSpc>
              <a:buNone/>
            </a:pPr>
            <a:endParaRPr lang="es-AR" sz="1800" dirty="0" smtClean="0">
              <a:latin typeface="Century Gothic" panose="020B0502020202020204" pitchFamily="34" charset="0"/>
            </a:endParaRPr>
          </a:p>
          <a:p>
            <a:pPr marL="88900" indent="0">
              <a:lnSpc>
                <a:spcPct val="150000"/>
              </a:lnSpc>
              <a:buNone/>
            </a:pPr>
            <a:endParaRPr lang="es-AR" sz="1800" dirty="0" smtClean="0">
              <a:latin typeface="Century Gothic" panose="020B0502020202020204" pitchFamily="34" charset="0"/>
            </a:endParaRPr>
          </a:p>
          <a:p>
            <a:pPr marL="88900" indent="0">
              <a:lnSpc>
                <a:spcPct val="150000"/>
              </a:lnSpc>
              <a:buNone/>
            </a:pPr>
            <a:endParaRPr lang="es-AR" sz="1800" dirty="0">
              <a:latin typeface="Century Gothic" panose="020B0502020202020204" pitchFamily="34" charset="0"/>
            </a:endParaRPr>
          </a:p>
          <a:p>
            <a:pPr marL="88900" indent="0">
              <a:lnSpc>
                <a:spcPct val="150000"/>
              </a:lnSpc>
              <a:buNone/>
            </a:pPr>
            <a:endParaRPr lang="es-AR" sz="1800" dirty="0" smtClean="0">
              <a:latin typeface="Century Gothic" panose="020B0502020202020204" pitchFamily="34" charset="0"/>
            </a:endParaRPr>
          </a:p>
          <a:p>
            <a:pPr marL="88900" indent="0">
              <a:lnSpc>
                <a:spcPct val="150000"/>
              </a:lnSpc>
              <a:buFontTx/>
              <a:buChar char="-"/>
            </a:pPr>
            <a:endParaRPr lang="es-AR" sz="1800" dirty="0" smtClean="0">
              <a:latin typeface="Century Gothic" panose="020B0502020202020204" pitchFamily="34" charset="0"/>
            </a:endParaRPr>
          </a:p>
          <a:p>
            <a:endParaRPr lang="es-AR" dirty="0"/>
          </a:p>
        </p:txBody>
      </p:sp>
      <p:sp>
        <p:nvSpPr>
          <p:cNvPr id="4" name="TextBox 3"/>
          <p:cNvSpPr txBox="1"/>
          <p:nvPr/>
        </p:nvSpPr>
        <p:spPr>
          <a:xfrm>
            <a:off x="-324544" y="1052736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s-AR" dirty="0"/>
          </a:p>
        </p:txBody>
      </p:sp>
      <p:sp>
        <p:nvSpPr>
          <p:cNvPr id="6" name="TextBox 5"/>
          <p:cNvSpPr txBox="1"/>
          <p:nvPr/>
        </p:nvSpPr>
        <p:spPr>
          <a:xfrm>
            <a:off x="395536" y="2472649"/>
            <a:ext cx="8496944" cy="136960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88900" lvl="0">
              <a:lnSpc>
                <a:spcPct val="150000"/>
              </a:lnSpc>
              <a:spcBef>
                <a:spcPts val="600"/>
              </a:spcBef>
              <a:buClr>
                <a:prstClr val="black">
                  <a:shade val="95000"/>
                </a:prstClr>
              </a:buClr>
              <a:buSzPct val="65000"/>
            </a:pPr>
            <a:r>
              <a:rPr lang="es-AR" sz="160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Más amables que antagonistas. Capacidad </a:t>
            </a:r>
            <a:r>
              <a:rPr lang="es-AR" sz="1600" dirty="0">
                <a:solidFill>
                  <a:prstClr val="black"/>
                </a:solidFill>
                <a:latin typeface="Century Gothic" panose="020B0502020202020204" pitchFamily="34" charset="0"/>
              </a:rPr>
              <a:t>para establecer vínculos sociales, preocuparse por los demás y actitud </a:t>
            </a:r>
            <a:r>
              <a:rPr lang="es-AR" sz="160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conciliadora    </a:t>
            </a:r>
            <a:r>
              <a:rPr lang="es-AR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AMABILIDAD</a:t>
            </a:r>
            <a:endParaRPr lang="es-AR" b="1" dirty="0">
              <a:solidFill>
                <a:srgbClr val="C00000"/>
              </a:solidFill>
              <a:latin typeface="Century Gothic" panose="020B0502020202020204" pitchFamily="34" charset="0"/>
            </a:endParaRPr>
          </a:p>
          <a:p>
            <a:pPr marL="88900" lvl="0">
              <a:lnSpc>
                <a:spcPct val="150000"/>
              </a:lnSpc>
              <a:spcBef>
                <a:spcPts val="600"/>
              </a:spcBef>
              <a:buClr>
                <a:prstClr val="black">
                  <a:shade val="95000"/>
                </a:prstClr>
              </a:buClr>
              <a:buSzPct val="65000"/>
            </a:pPr>
            <a:endParaRPr lang="es-AR" b="1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95536" y="3615023"/>
            <a:ext cx="8496944" cy="176971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88900" lvl="0">
              <a:lnSpc>
                <a:spcPct val="150000"/>
              </a:lnSpc>
              <a:spcBef>
                <a:spcPts val="600"/>
              </a:spcBef>
              <a:buClr>
                <a:prstClr val="black">
                  <a:shade val="95000"/>
                </a:prstClr>
              </a:buClr>
              <a:buSzPct val="65000"/>
            </a:pPr>
            <a:r>
              <a:rPr lang="es-AR" sz="160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Más extravertidos que introvertidos. Facilidad </a:t>
            </a:r>
            <a:r>
              <a:rPr lang="es-AR" sz="1600" dirty="0">
                <a:solidFill>
                  <a:prstClr val="black"/>
                </a:solidFill>
                <a:latin typeface="Century Gothic" panose="020B0502020202020204" pitchFamily="34" charset="0"/>
              </a:rPr>
              <a:t>para comunicarse, </a:t>
            </a:r>
            <a:r>
              <a:rPr lang="es-AR" sz="160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preocuparse por los demás.                                                                          </a:t>
            </a:r>
            <a:r>
              <a:rPr lang="es-AR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EXTRAVERSIÓN</a:t>
            </a:r>
            <a:endParaRPr lang="es-AR" b="1" dirty="0">
              <a:solidFill>
                <a:srgbClr val="C00000"/>
              </a:solidFill>
              <a:latin typeface="Century Gothic" panose="020B0502020202020204" pitchFamily="34" charset="0"/>
            </a:endParaRPr>
          </a:p>
          <a:p>
            <a:pPr marL="88900" lvl="0">
              <a:lnSpc>
                <a:spcPct val="150000"/>
              </a:lnSpc>
              <a:spcBef>
                <a:spcPts val="600"/>
              </a:spcBef>
              <a:buClr>
                <a:prstClr val="black">
                  <a:shade val="95000"/>
                </a:prstClr>
              </a:buClr>
              <a:buSzPct val="65000"/>
            </a:pPr>
            <a:endParaRPr lang="es-AR" sz="1600" dirty="0" smtClean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88900" lvl="0">
              <a:lnSpc>
                <a:spcPct val="150000"/>
              </a:lnSpc>
              <a:spcBef>
                <a:spcPts val="600"/>
              </a:spcBef>
              <a:buClr>
                <a:prstClr val="black">
                  <a:shade val="95000"/>
                </a:prstClr>
              </a:buClr>
              <a:buSzPct val="65000"/>
            </a:pPr>
            <a:r>
              <a:rPr lang="es-AR" sz="1600" b="1" dirty="0">
                <a:solidFill>
                  <a:prstClr val="black"/>
                </a:solidFill>
                <a:latin typeface="Century Gothic" panose="020B0502020202020204" pitchFamily="34" charset="0"/>
              </a:rPr>
              <a:t> </a:t>
            </a:r>
            <a:r>
              <a:rPr lang="es-AR" sz="1600" b="1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                                                                                         </a:t>
            </a:r>
            <a:endParaRPr lang="es-AR" b="1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10669" y="4505345"/>
            <a:ext cx="8496944" cy="50783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88900" lvl="0">
              <a:lnSpc>
                <a:spcPct val="150000"/>
              </a:lnSpc>
              <a:spcBef>
                <a:spcPct val="20000"/>
              </a:spcBef>
              <a:buClr>
                <a:prstClr val="black">
                  <a:shade val="95000"/>
                </a:prstClr>
              </a:buClr>
              <a:buSzPct val="65000"/>
            </a:pPr>
            <a:r>
              <a:rPr lang="es-AR" sz="160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Más responsables que negligentes</a:t>
            </a:r>
            <a:r>
              <a:rPr lang="es-AR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.                          </a:t>
            </a:r>
            <a:r>
              <a:rPr lang="es-AR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RESPONSABILIDAD</a:t>
            </a:r>
            <a:endParaRPr lang="es-AR" b="1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95536" y="5013176"/>
            <a:ext cx="8496944" cy="134806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88900" lvl="0">
              <a:lnSpc>
                <a:spcPct val="150000"/>
              </a:lnSpc>
              <a:spcBef>
                <a:spcPct val="20000"/>
              </a:spcBef>
              <a:buClr>
                <a:prstClr val="black">
                  <a:shade val="95000"/>
                </a:prstClr>
              </a:buClr>
              <a:buSzPct val="65000"/>
            </a:pPr>
            <a:r>
              <a:rPr lang="es-AR" sz="160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Más abiertos a la experiencia que convencionales. Imaginación </a:t>
            </a:r>
            <a:r>
              <a:rPr lang="es-AR" sz="1600" dirty="0">
                <a:solidFill>
                  <a:prstClr val="black"/>
                </a:solidFill>
                <a:latin typeface="Century Gothic" panose="020B0502020202020204" pitchFamily="34" charset="0"/>
              </a:rPr>
              <a:t>activa , capacidad introspección e interés </a:t>
            </a:r>
            <a:r>
              <a:rPr lang="es-AR" sz="160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intelectual.</a:t>
            </a:r>
            <a:r>
              <a:rPr lang="es-AR" sz="16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 </a:t>
            </a:r>
            <a:r>
              <a:rPr lang="es-AR" sz="16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        </a:t>
            </a:r>
            <a:r>
              <a:rPr lang="es-AR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APERTURA </a:t>
            </a:r>
            <a:r>
              <a:rPr lang="es-AR" b="1" dirty="0">
                <a:solidFill>
                  <a:srgbClr val="C00000"/>
                </a:solidFill>
                <a:latin typeface="Century Gothic" panose="020B0502020202020204" pitchFamily="34" charset="0"/>
              </a:rPr>
              <a:t>A LA EXPERIENCIA</a:t>
            </a:r>
            <a:r>
              <a:rPr lang="es-AR" dirty="0">
                <a:solidFill>
                  <a:prstClr val="black"/>
                </a:solidFill>
                <a:latin typeface="Century Gothic" panose="020B0502020202020204" pitchFamily="34" charset="0"/>
              </a:rPr>
              <a:t> </a:t>
            </a:r>
          </a:p>
          <a:p>
            <a:pPr marL="88900" lvl="0">
              <a:lnSpc>
                <a:spcPct val="150000"/>
              </a:lnSpc>
              <a:spcBef>
                <a:spcPct val="20000"/>
              </a:spcBef>
              <a:buClr>
                <a:prstClr val="black">
                  <a:shade val="95000"/>
                </a:prstClr>
              </a:buClr>
              <a:buSzPct val="65000"/>
            </a:pPr>
            <a:r>
              <a:rPr lang="es-AR" dirty="0">
                <a:solidFill>
                  <a:prstClr val="black"/>
                </a:solidFill>
                <a:latin typeface="Century Gothic" panose="020B0502020202020204" pitchFamily="34" charset="0"/>
              </a:rPr>
              <a:t>                                                                               </a:t>
            </a:r>
            <a:r>
              <a:rPr lang="es-AR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 </a:t>
            </a:r>
            <a:endParaRPr lang="es-AR" dirty="0"/>
          </a:p>
        </p:txBody>
      </p:sp>
      <p:sp>
        <p:nvSpPr>
          <p:cNvPr id="12" name="TextBox 11"/>
          <p:cNvSpPr txBox="1"/>
          <p:nvPr/>
        </p:nvSpPr>
        <p:spPr>
          <a:xfrm>
            <a:off x="395536" y="6192485"/>
            <a:ext cx="8496944" cy="50783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88900" lvl="0">
              <a:lnSpc>
                <a:spcPct val="150000"/>
              </a:lnSpc>
              <a:spcBef>
                <a:spcPct val="20000"/>
              </a:spcBef>
              <a:buClr>
                <a:prstClr val="black">
                  <a:shade val="95000"/>
                </a:prstClr>
              </a:buClr>
              <a:buSzPct val="65000"/>
            </a:pPr>
            <a:r>
              <a:rPr lang="es-AR" sz="1600" dirty="0">
                <a:solidFill>
                  <a:prstClr val="black"/>
                </a:solidFill>
                <a:latin typeface="Century Gothic" panose="020B0502020202020204" pitchFamily="34" charset="0"/>
              </a:rPr>
              <a:t>Tendencia a la inestabilidad emocional           </a:t>
            </a:r>
            <a:r>
              <a:rPr lang="es-AR" sz="160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         </a:t>
            </a:r>
            <a:r>
              <a:rPr lang="es-AR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NEUROTICISMO</a:t>
            </a:r>
            <a:endParaRPr lang="es-AR" b="1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91803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 animBg="1"/>
      <p:bldP spid="7" grpId="0" animBg="1"/>
      <p:bldP spid="9" grpId="0" animBg="1"/>
      <p:bldP spid="11" grpId="0" animBg="1"/>
      <p:bldP spid="12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>
            <a:normAutofit/>
          </a:bodyPr>
          <a:lstStyle/>
          <a:p>
            <a:r>
              <a:rPr lang="es-AR" sz="3600" cap="small" dirty="0" smtClean="0">
                <a:ln w="0"/>
                <a:solidFill>
                  <a:srgbClr val="C00000"/>
                </a:solidFill>
                <a:effectLst>
                  <a:reflection blurRad="6350" stA="53000" endA="300" endPos="35500" dir="5400000" sy="-90000" algn="bl" rotWithShape="0"/>
                </a:effectLst>
                <a:latin typeface="Century Gothic" panose="020B0502020202020204" pitchFamily="34" charset="0"/>
              </a:rPr>
              <a:t> </a:t>
            </a:r>
            <a:endParaRPr lang="es-AR" sz="3600" dirty="0">
              <a:solidFill>
                <a:srgbClr val="C00000"/>
              </a:solidFill>
              <a:effectLst/>
              <a:latin typeface="Century Gothic" panose="020B0502020202020204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4294967295"/>
          </p:nvPr>
        </p:nvSpPr>
        <p:spPr>
          <a:xfrm>
            <a:off x="467544" y="548681"/>
            <a:ext cx="8676456" cy="5788620"/>
          </a:xfrm>
        </p:spPr>
        <p:txBody>
          <a:bodyPr/>
          <a:lstStyle/>
          <a:p>
            <a:pPr marL="374650" indent="-285750">
              <a:buFont typeface="Wingdings" panose="05000000000000000000" pitchFamily="2" charset="2"/>
              <a:buChar char="§"/>
            </a:pPr>
            <a:r>
              <a:rPr lang="es-AR" sz="1800" b="1" i="1" dirty="0" smtClean="0">
                <a:latin typeface="Century Gothic" panose="020B0502020202020204" pitchFamily="34" charset="0"/>
              </a:rPr>
              <a:t>Segundo Objetivo:</a:t>
            </a:r>
          </a:p>
          <a:p>
            <a:pPr marL="88900" indent="0">
              <a:buNone/>
            </a:pPr>
            <a:r>
              <a:rPr lang="es-AR" sz="1800" dirty="0" smtClean="0">
                <a:latin typeface="Century Gothic" panose="020B0502020202020204" pitchFamily="34" charset="0"/>
              </a:rPr>
              <a:t> </a:t>
            </a:r>
          </a:p>
          <a:p>
            <a:pPr marL="88900" indent="0">
              <a:buNone/>
            </a:pPr>
            <a:endParaRPr lang="es-AR" sz="1800" b="1" dirty="0">
              <a:latin typeface="Century Gothic" panose="020B0502020202020204" pitchFamily="34" charset="0"/>
            </a:endParaRPr>
          </a:p>
          <a:p>
            <a:pPr marL="88900" indent="0">
              <a:buNone/>
            </a:pPr>
            <a:endParaRPr lang="es-AR" sz="1800" b="1" dirty="0" smtClean="0">
              <a:latin typeface="Century Gothic" panose="020B0502020202020204" pitchFamily="34" charset="0"/>
            </a:endParaRPr>
          </a:p>
          <a:p>
            <a:pPr marL="88900" indent="0">
              <a:buNone/>
            </a:pPr>
            <a:r>
              <a:rPr lang="es-AR" sz="1800" b="1" dirty="0" smtClean="0">
                <a:latin typeface="Century Gothic" panose="020B0502020202020204" pitchFamily="34" charset="0"/>
              </a:rPr>
              <a:t>Analizar la relación de los Rasgos de Personalidad con: </a:t>
            </a:r>
          </a:p>
          <a:p>
            <a:pPr marL="88900" indent="0">
              <a:buNone/>
            </a:pPr>
            <a:r>
              <a:rPr lang="es-AR" sz="1800" b="1" dirty="0">
                <a:latin typeface="Century Gothic" panose="020B0502020202020204" pitchFamily="34" charset="0"/>
              </a:rPr>
              <a:t> </a:t>
            </a:r>
            <a:r>
              <a:rPr lang="es-AR" sz="1800" b="1" dirty="0" smtClean="0">
                <a:latin typeface="Century Gothic" panose="020B0502020202020204" pitchFamily="34" charset="0"/>
              </a:rPr>
              <a:t>                                                                   - Edad</a:t>
            </a:r>
          </a:p>
          <a:p>
            <a:pPr marL="408940" lvl="1" indent="0">
              <a:buNone/>
            </a:pPr>
            <a:r>
              <a:rPr lang="es-AR" sz="1800" b="1" dirty="0">
                <a:latin typeface="Century Gothic" panose="020B0502020202020204" pitchFamily="34" charset="0"/>
              </a:rPr>
              <a:t> </a:t>
            </a:r>
            <a:r>
              <a:rPr lang="es-AR" sz="1800" b="1" dirty="0" smtClean="0">
                <a:latin typeface="Century Gothic" panose="020B0502020202020204" pitchFamily="34" charset="0"/>
              </a:rPr>
              <a:t>                                                              - Sexo</a:t>
            </a:r>
          </a:p>
          <a:p>
            <a:pPr marL="408940" lvl="1" indent="0">
              <a:buNone/>
            </a:pPr>
            <a:r>
              <a:rPr lang="es-AR" sz="1800" b="1" dirty="0" smtClean="0">
                <a:latin typeface="Century Gothic" panose="020B0502020202020204" pitchFamily="34" charset="0"/>
              </a:rPr>
              <a:t>                                                               - Nivel Socio-Económico-Cultural</a:t>
            </a:r>
          </a:p>
          <a:p>
            <a:pPr marL="408940" lvl="1" indent="0">
              <a:buFontTx/>
              <a:buChar char="-"/>
            </a:pPr>
            <a:endParaRPr lang="es-AR" sz="1800" b="1" dirty="0">
              <a:latin typeface="Century Gothic" panose="020B0502020202020204" pitchFamily="34" charset="0"/>
            </a:endParaRPr>
          </a:p>
          <a:p>
            <a:pPr marL="408940" lvl="1" indent="0" algn="ctr">
              <a:buNone/>
            </a:pPr>
            <a:endParaRPr lang="es-AR" sz="1800" b="1" dirty="0" smtClean="0">
              <a:latin typeface="Century Gothic" panose="020B0502020202020204" pitchFamily="34" charset="0"/>
            </a:endParaRPr>
          </a:p>
          <a:p>
            <a:pPr marL="408940" lvl="1" indent="0" algn="ctr">
              <a:buNone/>
            </a:pPr>
            <a:endParaRPr lang="es-AR" sz="1800" b="1" dirty="0" smtClean="0">
              <a:latin typeface="Century Gothic" panose="020B0502020202020204" pitchFamily="34" charset="0"/>
            </a:endParaRPr>
          </a:p>
          <a:p>
            <a:pPr marL="408940" lvl="1" indent="0" algn="ctr">
              <a:buNone/>
            </a:pPr>
            <a:endParaRPr lang="es-AR" sz="1800" b="1" dirty="0">
              <a:latin typeface="Century Gothic" panose="020B0502020202020204" pitchFamily="34" charset="0"/>
            </a:endParaRPr>
          </a:p>
          <a:p>
            <a:pPr marL="408940" lvl="1" indent="0" algn="ctr">
              <a:buNone/>
            </a:pPr>
            <a:r>
              <a:rPr lang="es-AR" sz="1800" b="1" dirty="0" smtClean="0">
                <a:latin typeface="Century Gothic" panose="020B0502020202020204" pitchFamily="34" charset="0"/>
              </a:rPr>
              <a:t>Encontramos:</a:t>
            </a:r>
          </a:p>
          <a:p>
            <a:pPr marL="408940" lvl="1" indent="0">
              <a:buFontTx/>
              <a:buChar char="-"/>
            </a:pPr>
            <a:endParaRPr lang="es-AR" sz="1800" dirty="0" smtClean="0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244475" y="765175"/>
            <a:ext cx="8899525" cy="6092825"/>
          </a:xfrm>
        </p:spPr>
        <p:txBody>
          <a:bodyPr/>
          <a:lstStyle/>
          <a:p>
            <a:pPr marL="88900" lvl="0" indent="0">
              <a:buClr>
                <a:srgbClr val="FFFFFF">
                  <a:shade val="95000"/>
                </a:srgbClr>
              </a:buClr>
              <a:buNone/>
            </a:pPr>
            <a:endParaRPr lang="es-AR" sz="1800" dirty="0" smtClean="0">
              <a:latin typeface="Century Gothic" panose="020B0502020202020204" pitchFamily="34" charset="0"/>
            </a:endParaRPr>
          </a:p>
          <a:p>
            <a:pPr marL="88900" lvl="0" indent="0" algn="ctr">
              <a:buClr>
                <a:srgbClr val="FFFFFF">
                  <a:shade val="95000"/>
                </a:srgbClr>
              </a:buClr>
              <a:buNone/>
            </a:pPr>
            <a:r>
              <a:rPr lang="es-AR" sz="1800" b="1" dirty="0" smtClean="0">
                <a:latin typeface="Century Gothic" panose="020B0502020202020204" pitchFamily="34" charset="0"/>
              </a:rPr>
              <a:t>Relación </a:t>
            </a:r>
            <a:r>
              <a:rPr lang="es-AR" sz="1800" b="1" dirty="0">
                <a:latin typeface="Century Gothic" panose="020B0502020202020204" pitchFamily="34" charset="0"/>
              </a:rPr>
              <a:t>de los Rasgos de Personalidad </a:t>
            </a:r>
            <a:r>
              <a:rPr lang="es-AR" sz="1800" b="1" dirty="0" smtClean="0">
                <a:latin typeface="Century Gothic" panose="020B0502020202020204" pitchFamily="34" charset="0"/>
              </a:rPr>
              <a:t>con:</a:t>
            </a:r>
          </a:p>
          <a:p>
            <a:pPr marL="88900" lvl="0" indent="0">
              <a:buClr>
                <a:srgbClr val="FFFFFF">
                  <a:shade val="95000"/>
                </a:srgbClr>
              </a:buClr>
              <a:buNone/>
            </a:pPr>
            <a:r>
              <a:rPr lang="es-AR" sz="18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 </a:t>
            </a:r>
            <a:r>
              <a:rPr lang="es-AR" sz="18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                                                      </a:t>
            </a:r>
            <a:r>
              <a:rPr lang="es-AR" sz="28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Edad</a:t>
            </a:r>
            <a:endParaRPr lang="es-AR" sz="2800" b="1" dirty="0">
              <a:solidFill>
                <a:srgbClr val="C00000"/>
              </a:solidFill>
              <a:latin typeface="Century Gothic" panose="020B0502020202020204" pitchFamily="34" charset="0"/>
            </a:endParaRPr>
          </a:p>
          <a:p>
            <a:pPr marL="137160" indent="0">
              <a:buNone/>
            </a:pPr>
            <a:endParaRPr lang="es-AR" dirty="0"/>
          </a:p>
        </p:txBody>
      </p:sp>
      <p:sp>
        <p:nvSpPr>
          <p:cNvPr id="5" name="4 Elipse"/>
          <p:cNvSpPr/>
          <p:nvPr/>
        </p:nvSpPr>
        <p:spPr>
          <a:xfrm>
            <a:off x="3131840" y="2060848"/>
            <a:ext cx="2592288" cy="1800000"/>
          </a:xfrm>
          <a:prstGeom prst="ellipse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AR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Century Gothic" panose="020B0502020202020204" pitchFamily="34" charset="0"/>
              </a:rPr>
              <a:t>MÁS DE 25  AÑOS</a:t>
            </a:r>
          </a:p>
        </p:txBody>
      </p:sp>
      <p:sp>
        <p:nvSpPr>
          <p:cNvPr id="8" name="14 Rectángulo redondeado"/>
          <p:cNvSpPr/>
          <p:nvPr/>
        </p:nvSpPr>
        <p:spPr>
          <a:xfrm>
            <a:off x="1907704" y="5229199"/>
            <a:ext cx="5256584" cy="978487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endParaRPr kumimoji="0" lang="es-AR" sz="1100" b="1" i="0" u="none" strike="noStrike" kern="0" cap="none" spc="0" normalizeH="0" baseline="0" noProof="0" dirty="0" smtClean="0">
              <a:ln>
                <a:noFill/>
              </a:ln>
              <a:solidFill>
                <a:srgbClr val="262626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lvl="0"/>
            <a:r>
              <a:rPr kumimoji="0" lang="es-AR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Arial"/>
              </a:rPr>
              <a:t>DIFERENCIA CON </a:t>
            </a:r>
            <a:r>
              <a:rPr kumimoji="0" lang="es-AR" sz="1400" b="1" i="0" u="none" strike="noStrike" kern="0" cap="none" spc="0" normalizeH="0" noProof="0" dirty="0" smtClean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Arial"/>
              </a:rPr>
              <a:t> GRUPOS DE MENOR EDAD </a:t>
            </a:r>
            <a:r>
              <a:rPr lang="es-AR" sz="1400" b="1" kern="0" dirty="0" smtClean="0">
                <a:solidFill>
                  <a:srgbClr val="262626"/>
                </a:solidFill>
              </a:rPr>
              <a:t>EN TODOS LOS RASGOS MENOS </a:t>
            </a:r>
            <a:r>
              <a:rPr lang="es-AR" sz="1400" b="1" kern="0" dirty="0" smtClean="0">
                <a:solidFill>
                  <a:srgbClr val="262626"/>
                </a:solidFill>
              </a:rPr>
              <a:t>EXTRAVERSIÓN.</a:t>
            </a:r>
            <a:endParaRPr lang="es-AR" sz="1400" b="1" kern="0" dirty="0" smtClean="0">
              <a:solidFill>
                <a:srgbClr val="262626"/>
              </a:solidFill>
            </a:endParaRPr>
          </a:p>
          <a:p>
            <a:pPr lvl="0"/>
            <a:r>
              <a:rPr lang="es-AR" sz="1400" b="1" kern="0" dirty="0" smtClean="0">
                <a:solidFill>
                  <a:srgbClr val="262626"/>
                </a:solidFill>
              </a:rPr>
              <a:t>PUNTUARON  MÁS BAJO EN NEUROTICISMO.</a:t>
            </a:r>
          </a:p>
          <a:p>
            <a:pPr lvl="0" algn="ctr"/>
            <a:endParaRPr kumimoji="0" lang="es-AR" sz="1100" b="1" i="0" u="none" strike="noStrike" kern="0" cap="none" spc="0" normalizeH="0" baseline="0" noProof="0" dirty="0" smtClean="0">
              <a:ln>
                <a:noFill/>
              </a:ln>
              <a:solidFill>
                <a:srgbClr val="262626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" name="Down Arrow 1"/>
          <p:cNvSpPr/>
          <p:nvPr/>
        </p:nvSpPr>
        <p:spPr>
          <a:xfrm>
            <a:off x="4185668" y="4077072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155533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animBg="1"/>
      <p:bldP spid="8" grpId="0" animBg="1"/>
      <p:bldP spid="2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88900" lvl="0">
              <a:spcBef>
                <a:spcPct val="20000"/>
              </a:spcBef>
            </a:pPr>
            <a:r>
              <a:rPr lang="es-AR" sz="1800" dirty="0">
                <a:ln>
                  <a:noFill/>
                </a:ln>
                <a:solidFill>
                  <a:prstClr val="black"/>
                </a:solidFill>
                <a:effectLst/>
                <a:latin typeface="Century Gothic" panose="020B0502020202020204" pitchFamily="34" charset="0"/>
                <a:ea typeface="+mn-ea"/>
                <a:cs typeface="+mn-cs"/>
              </a:rPr>
              <a:t>Relación de los Rasgos de Personalidad </a:t>
            </a:r>
            <a:r>
              <a:rPr lang="es-AR" sz="1800" dirty="0" smtClean="0">
                <a:ln>
                  <a:noFill/>
                </a:ln>
                <a:solidFill>
                  <a:prstClr val="black"/>
                </a:solidFill>
                <a:effectLst/>
                <a:latin typeface="Century Gothic" panose="020B0502020202020204" pitchFamily="34" charset="0"/>
                <a:ea typeface="+mn-ea"/>
                <a:cs typeface="+mn-cs"/>
              </a:rPr>
              <a:t>con:</a:t>
            </a:r>
            <a:r>
              <a:rPr lang="es-AR" sz="1800" dirty="0">
                <a:ln>
                  <a:noFill/>
                </a:ln>
                <a:solidFill>
                  <a:prstClr val="black"/>
                </a:solidFill>
                <a:effectLst/>
                <a:latin typeface="Century Gothic" panose="020B0502020202020204" pitchFamily="34" charset="0"/>
                <a:ea typeface="+mn-ea"/>
                <a:cs typeface="+mn-cs"/>
              </a:rPr>
              <a:t/>
            </a:r>
            <a:br>
              <a:rPr lang="es-AR" sz="1800" dirty="0">
                <a:ln>
                  <a:noFill/>
                </a:ln>
                <a:solidFill>
                  <a:prstClr val="black"/>
                </a:solidFill>
                <a:effectLst/>
                <a:latin typeface="Century Gothic" panose="020B0502020202020204" pitchFamily="34" charset="0"/>
                <a:ea typeface="+mn-ea"/>
                <a:cs typeface="+mn-cs"/>
              </a:rPr>
            </a:br>
            <a:r>
              <a:rPr lang="es-AR" sz="2800" dirty="0" smtClean="0">
                <a:ln>
                  <a:noFill/>
                </a:ln>
                <a:solidFill>
                  <a:srgbClr val="C00000"/>
                </a:solidFill>
                <a:effectLst/>
                <a:latin typeface="Century Gothic" panose="020B0502020202020204" pitchFamily="34" charset="0"/>
                <a:ea typeface="+mn-ea"/>
                <a:cs typeface="+mn-cs"/>
              </a:rPr>
              <a:t>Edad y Sexo</a:t>
            </a:r>
            <a:endParaRPr lang="es-AR" sz="2800" dirty="0">
              <a:ln>
                <a:noFill/>
              </a:ln>
              <a:solidFill>
                <a:srgbClr val="C00000"/>
              </a:solidFill>
              <a:effectLst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6" name="Content Placeholder 5"/>
          <p:cNvSpPr txBox="1">
            <a:spLocks noGrp="1"/>
          </p:cNvSpPr>
          <p:nvPr>
            <p:ph idx="1"/>
          </p:nvPr>
        </p:nvSpPr>
        <p:spPr>
          <a:xfrm>
            <a:off x="323528" y="1600200"/>
            <a:ext cx="8424936" cy="2160591"/>
          </a:xfrm>
          <a:prstGeom prst="rect">
            <a:avLst/>
          </a:prstGeom>
        </p:spPr>
        <p:style>
          <a:lnRef idx="0">
            <a:schemeClr val="accent2"/>
          </a:lnRef>
          <a:fillRef idx="1001">
            <a:schemeClr val="l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0" lvl="0" indent="0">
              <a:spcBef>
                <a:spcPct val="20000"/>
              </a:spcBef>
              <a:buClr>
                <a:prstClr val="black">
                  <a:shade val="95000"/>
                </a:prstClr>
              </a:buClr>
              <a:buSzPct val="65000"/>
              <a:buNone/>
            </a:pPr>
            <a:endParaRPr lang="es-AR" dirty="0">
              <a:solidFill>
                <a:srgbClr val="F20000"/>
              </a:solidFill>
              <a:latin typeface="Century Gothic" panose="020B0502020202020204" pitchFamily="34" charset="0"/>
            </a:endParaRPr>
          </a:p>
          <a:p>
            <a:pPr marL="0" lvl="0" indent="0">
              <a:spcBef>
                <a:spcPct val="20000"/>
              </a:spcBef>
              <a:buClr>
                <a:prstClr val="black">
                  <a:shade val="95000"/>
                </a:prstClr>
              </a:buClr>
              <a:buSzPct val="65000"/>
              <a:buNone/>
            </a:pPr>
            <a:r>
              <a:rPr lang="es-AR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L</a:t>
            </a:r>
            <a:r>
              <a:rPr lang="es-AR" sz="20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as </a:t>
            </a:r>
            <a:r>
              <a:rPr lang="es-AR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mujeres mayores resultaron más </a:t>
            </a:r>
            <a:r>
              <a:rPr lang="es-AR" sz="20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Amables, más  </a:t>
            </a:r>
            <a:r>
              <a:rPr lang="es-AR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R</a:t>
            </a:r>
            <a:r>
              <a:rPr lang="es-AR" sz="20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esponsables </a:t>
            </a:r>
            <a:r>
              <a:rPr lang="es-AR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y menos </a:t>
            </a:r>
            <a:r>
              <a:rPr lang="es-AR" sz="20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Neuróticas</a:t>
            </a:r>
            <a:r>
              <a:rPr lang="es-AR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.</a:t>
            </a:r>
          </a:p>
          <a:p>
            <a:pPr marL="0" lvl="0" indent="0">
              <a:spcBef>
                <a:spcPct val="20000"/>
              </a:spcBef>
              <a:buClr>
                <a:prstClr val="black">
                  <a:shade val="95000"/>
                </a:prstClr>
              </a:buClr>
              <a:buSzPct val="65000"/>
              <a:buNone/>
            </a:pPr>
            <a:endParaRPr lang="es-AR" sz="24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0" lvl="0" indent="0">
              <a:spcBef>
                <a:spcPct val="20000"/>
              </a:spcBef>
              <a:buClr>
                <a:prstClr val="black">
                  <a:shade val="95000"/>
                </a:prstClr>
              </a:buClr>
              <a:buSzPct val="65000"/>
              <a:buNone/>
            </a:pPr>
            <a:endParaRPr lang="es-AR" dirty="0">
              <a:solidFill>
                <a:prstClr val="white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13 Rectángulo redondeado"/>
          <p:cNvSpPr/>
          <p:nvPr/>
        </p:nvSpPr>
        <p:spPr>
          <a:xfrm>
            <a:off x="323528" y="5157192"/>
            <a:ext cx="8496944" cy="1152128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AR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Century Gothic" panose="020B0502020202020204" pitchFamily="34" charset="0"/>
              </a:rPr>
              <a:t>Hombres entre sí</a:t>
            </a:r>
            <a:r>
              <a:rPr kumimoji="0" lang="es-AR" sz="2000" b="1" i="0" u="none" strike="noStrike" kern="0" cap="none" spc="0" normalizeH="0" noProof="0" dirty="0" smtClean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Century Gothic" panose="020B0502020202020204" pitchFamily="34" charset="0"/>
              </a:rPr>
              <a:t> </a:t>
            </a:r>
            <a:r>
              <a:rPr kumimoji="0" lang="es-AR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Century Gothic" panose="020B0502020202020204" pitchFamily="34" charset="0"/>
              </a:rPr>
              <a:t>no hay diferencia.</a:t>
            </a:r>
          </a:p>
        </p:txBody>
      </p:sp>
    </p:spTree>
    <p:extLst>
      <p:ext uri="{BB962C8B-B14F-4D97-AF65-F5344CB8AC3E}">
        <p14:creationId xmlns:p14="http://schemas.microsoft.com/office/powerpoint/2010/main" val="40481951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build="p" animBg="1"/>
      <p:bldP spid="7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-1" y="0"/>
            <a:ext cx="8698471" cy="1417638"/>
          </a:xfrm>
        </p:spPr>
        <p:txBody>
          <a:bodyPr>
            <a:normAutofit fontScale="90000"/>
          </a:bodyPr>
          <a:lstStyle/>
          <a:p>
            <a:pPr marL="88900" lvl="0">
              <a:spcBef>
                <a:spcPct val="20000"/>
              </a:spcBef>
            </a:pPr>
            <a:r>
              <a:rPr lang="es-AR" sz="2000" dirty="0">
                <a:ln>
                  <a:noFill/>
                </a:ln>
                <a:solidFill>
                  <a:prstClr val="black"/>
                </a:solidFill>
                <a:effectLst/>
                <a:latin typeface="Century Gothic" panose="020B0502020202020204" pitchFamily="34" charset="0"/>
                <a:ea typeface="+mn-ea"/>
                <a:cs typeface="+mn-cs"/>
              </a:rPr>
              <a:t>Relación de los Rasgos de Personalidad con:</a:t>
            </a:r>
            <a:br>
              <a:rPr lang="es-AR" sz="2000" dirty="0">
                <a:ln>
                  <a:noFill/>
                </a:ln>
                <a:solidFill>
                  <a:prstClr val="black"/>
                </a:solidFill>
                <a:effectLst/>
                <a:latin typeface="Century Gothic" panose="020B0502020202020204" pitchFamily="34" charset="0"/>
                <a:ea typeface="+mn-ea"/>
                <a:cs typeface="+mn-cs"/>
              </a:rPr>
            </a:br>
            <a:r>
              <a:rPr lang="es-AR" sz="2000" dirty="0" smtClean="0">
                <a:solidFill>
                  <a:srgbClr val="C00000"/>
                </a:solidFill>
                <a:effectLst>
                  <a:outerShdw sx="1000" sy="1000" algn="tl" rotWithShape="0">
                    <a:srgbClr val="000000"/>
                  </a:outerShdw>
                </a:effectLst>
                <a:latin typeface="Century Gothic" panose="020B0502020202020204" pitchFamily="34" charset="0"/>
              </a:rPr>
              <a:t/>
            </a:r>
            <a:br>
              <a:rPr lang="es-AR" sz="2000" dirty="0" smtClean="0">
                <a:solidFill>
                  <a:srgbClr val="C00000"/>
                </a:solidFill>
                <a:effectLst>
                  <a:outerShdw sx="1000" sy="1000" algn="tl" rotWithShape="0">
                    <a:srgbClr val="000000"/>
                  </a:outerShdw>
                </a:effectLst>
                <a:latin typeface="Century Gothic" panose="020B0502020202020204" pitchFamily="34" charset="0"/>
              </a:rPr>
            </a:br>
            <a:r>
              <a:rPr lang="es-AR" sz="3100" dirty="0" smtClean="0">
                <a:solidFill>
                  <a:srgbClr val="C00000"/>
                </a:solidFill>
                <a:effectLst>
                  <a:outerShdw sx="1000" sy="1000" algn="tl" rotWithShape="0">
                    <a:srgbClr val="000000"/>
                  </a:outerShdw>
                </a:effectLst>
                <a:latin typeface="Century Gothic" panose="020B0502020202020204" pitchFamily="34" charset="0"/>
              </a:rPr>
              <a:t>Sexo</a:t>
            </a:r>
            <a:r>
              <a:rPr lang="es-AR" sz="2000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/>
            </a:r>
            <a:br>
              <a:rPr lang="es-AR" sz="2000" dirty="0" smtClean="0">
                <a:solidFill>
                  <a:srgbClr val="FF0000"/>
                </a:solidFill>
                <a:latin typeface="Century Gothic" panose="020B0502020202020204" pitchFamily="34" charset="0"/>
              </a:rPr>
            </a:br>
            <a:endParaRPr lang="es-AR" sz="2000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21607" y="3861048"/>
            <a:ext cx="7776864" cy="1366528"/>
          </a:xfrm>
          <a:prstGeom prst="rect">
            <a:avLst/>
          </a:prstGeom>
        </p:spPr>
        <p:style>
          <a:lnRef idx="0">
            <a:schemeClr val="accent2"/>
          </a:lnRef>
          <a:fillRef idx="1001">
            <a:schemeClr val="l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137160" lvl="0" algn="ctr">
              <a:spcBef>
                <a:spcPct val="20000"/>
              </a:spcBef>
              <a:buClr>
                <a:prstClr val="black">
                  <a:shade val="95000"/>
                </a:prstClr>
              </a:buClr>
              <a:buSzPct val="65000"/>
            </a:pPr>
            <a:endParaRPr lang="es-AR" dirty="0" smtClean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137160" lvl="0" algn="ctr">
              <a:spcBef>
                <a:spcPct val="20000"/>
              </a:spcBef>
              <a:buClr>
                <a:prstClr val="black">
                  <a:shade val="95000"/>
                </a:prstClr>
              </a:buClr>
              <a:buSzPct val="65000"/>
            </a:pPr>
            <a:r>
              <a:rPr lang="es-AR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No se encontraron </a:t>
            </a:r>
            <a:r>
              <a:rPr lang="es-AR" dirty="0">
                <a:solidFill>
                  <a:prstClr val="black"/>
                </a:solidFill>
                <a:latin typeface="Century Gothic" panose="020B0502020202020204" pitchFamily="34" charset="0"/>
              </a:rPr>
              <a:t>diferencias significativas en otros rasgos</a:t>
            </a:r>
            <a:r>
              <a:rPr lang="es-AR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.</a:t>
            </a:r>
          </a:p>
          <a:p>
            <a:pPr marL="137160" lvl="0" algn="ctr">
              <a:spcBef>
                <a:spcPct val="20000"/>
              </a:spcBef>
              <a:buClr>
                <a:prstClr val="black">
                  <a:shade val="95000"/>
                </a:prstClr>
              </a:buClr>
              <a:buSzPct val="65000"/>
            </a:pPr>
            <a:endParaRPr lang="es-AR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137160" lvl="0" algn="ctr">
              <a:spcBef>
                <a:spcPct val="20000"/>
              </a:spcBef>
              <a:buClr>
                <a:prstClr val="black">
                  <a:shade val="95000"/>
                </a:prstClr>
              </a:buClr>
              <a:buSzPct val="65000"/>
            </a:pPr>
            <a:endParaRPr lang="es-AR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21607" y="1484784"/>
            <a:ext cx="3312368" cy="900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AR" b="1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Mujeres mayor Puntuación en Neuroticismo. </a:t>
            </a:r>
            <a:endParaRPr lang="es-AR" b="1" dirty="0"/>
          </a:p>
        </p:txBody>
      </p:sp>
      <p:sp>
        <p:nvSpPr>
          <p:cNvPr id="9" name="TextBox 8"/>
          <p:cNvSpPr txBox="1"/>
          <p:nvPr/>
        </p:nvSpPr>
        <p:spPr>
          <a:xfrm>
            <a:off x="4860032" y="1510423"/>
            <a:ext cx="3680565" cy="900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137160" lvl="0" algn="ctr">
              <a:spcBef>
                <a:spcPct val="20000"/>
              </a:spcBef>
              <a:buClr>
                <a:prstClr val="black">
                  <a:shade val="95000"/>
                </a:prstClr>
              </a:buClr>
              <a:buSzPct val="65000"/>
            </a:pPr>
            <a:r>
              <a:rPr lang="es-AR" b="1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Varones en Apertura a </a:t>
            </a:r>
            <a:r>
              <a:rPr lang="es-AR" b="1" dirty="0">
                <a:solidFill>
                  <a:prstClr val="black"/>
                </a:solidFill>
                <a:latin typeface="Century Gothic" panose="020B0502020202020204" pitchFamily="34" charset="0"/>
              </a:rPr>
              <a:t>l</a:t>
            </a:r>
            <a:r>
              <a:rPr lang="es-AR" b="1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a Experiencia. </a:t>
            </a:r>
            <a:endParaRPr lang="es-AR" sz="28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47788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  <p:bldP spid="7" grpId="0" animBg="1"/>
      <p:bldP spid="9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AR" sz="1800" dirty="0">
                <a:ln>
                  <a:noFill/>
                </a:ln>
                <a:solidFill>
                  <a:prstClr val="black"/>
                </a:solidFill>
                <a:effectLst/>
                <a:latin typeface="Century Gothic" panose="020B0502020202020204" pitchFamily="34" charset="0"/>
              </a:rPr>
              <a:t>Relación de los Rasgos de Personalidad con:</a:t>
            </a:r>
            <a:r>
              <a:rPr lang="es-AR" sz="2800" dirty="0" smtClean="0">
                <a:solidFill>
                  <a:srgbClr val="C00000"/>
                </a:solidFill>
                <a:effectLst>
                  <a:outerShdw sx="1000" sy="1000" algn="tl" rotWithShape="0">
                    <a:srgbClr val="000000"/>
                  </a:outerShdw>
                </a:effectLst>
                <a:latin typeface="Century Gothic" panose="020B0502020202020204" pitchFamily="34" charset="0"/>
              </a:rPr>
              <a:t/>
            </a:r>
            <a:br>
              <a:rPr lang="es-AR" sz="2800" dirty="0" smtClean="0">
                <a:solidFill>
                  <a:srgbClr val="C00000"/>
                </a:solidFill>
                <a:effectLst>
                  <a:outerShdw sx="1000" sy="1000" algn="tl" rotWithShape="0">
                    <a:srgbClr val="000000"/>
                  </a:outerShdw>
                </a:effectLst>
                <a:latin typeface="Century Gothic" panose="020B0502020202020204" pitchFamily="34" charset="0"/>
              </a:rPr>
            </a:br>
            <a:r>
              <a:rPr lang="es-AR" sz="2800" dirty="0" smtClean="0">
                <a:solidFill>
                  <a:srgbClr val="C00000"/>
                </a:solidFill>
                <a:effectLst>
                  <a:outerShdw sx="1000" sy="1000" algn="tl" rotWithShape="0">
                    <a:srgbClr val="000000"/>
                  </a:outerShdw>
                </a:effectLst>
                <a:latin typeface="Century Gothic" panose="020B0502020202020204" pitchFamily="34" charset="0"/>
              </a:rPr>
              <a:t>Nivel Socio </a:t>
            </a:r>
            <a:r>
              <a:rPr lang="es-AR" sz="2800" dirty="0">
                <a:solidFill>
                  <a:srgbClr val="C00000"/>
                </a:solidFill>
                <a:effectLst>
                  <a:outerShdw sx="1000" sy="1000" algn="tl" rotWithShape="0">
                    <a:srgbClr val="000000"/>
                  </a:outerShdw>
                </a:effectLst>
                <a:latin typeface="Century Gothic" panose="020B0502020202020204" pitchFamily="34" charset="0"/>
              </a:rPr>
              <a:t>E</a:t>
            </a:r>
            <a:r>
              <a:rPr lang="es-AR" sz="2800" dirty="0" smtClean="0">
                <a:solidFill>
                  <a:srgbClr val="C00000"/>
                </a:solidFill>
                <a:effectLst>
                  <a:outerShdw sx="1000" sy="1000" algn="tl" rotWithShape="0">
                    <a:srgbClr val="000000"/>
                  </a:outerShdw>
                </a:effectLst>
                <a:latin typeface="Century Gothic" panose="020B0502020202020204" pitchFamily="34" charset="0"/>
              </a:rPr>
              <a:t>conómico y Cultural</a:t>
            </a:r>
            <a:endParaRPr lang="es-AR" sz="2800" dirty="0">
              <a:solidFill>
                <a:srgbClr val="C00000"/>
              </a:solidFill>
              <a:effectLst>
                <a:outerShdw sx="1000" sy="1000" algn="tl" rotWithShape="0">
                  <a:srgbClr val="000000"/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1374204"/>
            <a:ext cx="8229600" cy="4709160"/>
          </a:xfrm>
        </p:spPr>
        <p:txBody>
          <a:bodyPr>
            <a:normAutofit/>
          </a:bodyPr>
          <a:lstStyle/>
          <a:p>
            <a:endParaRPr lang="es-AR" sz="1800" dirty="0" smtClean="0">
              <a:latin typeface="Century Gothic" panose="020B0502020202020204" pitchFamily="34" charset="0"/>
            </a:endParaRPr>
          </a:p>
          <a:p>
            <a:endParaRPr lang="es-AR" sz="1800" dirty="0">
              <a:latin typeface="Century Gothic" panose="020B0502020202020204" pitchFamily="34" charset="0"/>
            </a:endParaRPr>
          </a:p>
          <a:p>
            <a:endParaRPr lang="es-AR" sz="1800" dirty="0" smtClean="0">
              <a:latin typeface="Century Gothic" panose="020B0502020202020204" pitchFamily="34" charset="0"/>
            </a:endParaRPr>
          </a:p>
          <a:p>
            <a:endParaRPr lang="es-AR" sz="1800" dirty="0" smtClean="0">
              <a:latin typeface="Century Gothic" panose="020B0502020202020204" pitchFamily="34" charset="0"/>
            </a:endParaRPr>
          </a:p>
          <a:p>
            <a:endParaRPr lang="es-AR" sz="1800" dirty="0" smtClean="0">
              <a:latin typeface="Century Gothic" panose="020B0502020202020204" pitchFamily="34" charset="0"/>
            </a:endParaRPr>
          </a:p>
          <a:p>
            <a:endParaRPr lang="es-AR" sz="1800" dirty="0">
              <a:latin typeface="Century Gothic" panose="020B0502020202020204" pitchFamily="34" charset="0"/>
            </a:endParaRPr>
          </a:p>
          <a:p>
            <a:endParaRPr lang="es-AR" sz="1800" dirty="0" smtClean="0">
              <a:latin typeface="Century Gothic" panose="020B0502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68313" y="1772816"/>
            <a:ext cx="8136904" cy="978729"/>
          </a:xfrm>
          <a:prstGeom prst="rect">
            <a:avLst/>
          </a:prstGeom>
        </p:spPr>
        <p:style>
          <a:lnRef idx="0">
            <a:schemeClr val="accent1"/>
          </a:lnRef>
          <a:fillRef idx="1001">
            <a:schemeClr val="lt2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137160" lvl="0">
              <a:spcBef>
                <a:spcPct val="20000"/>
              </a:spcBef>
              <a:buClr>
                <a:prstClr val="black">
                  <a:shade val="95000"/>
                </a:prstClr>
              </a:buClr>
              <a:buSzPct val="65000"/>
            </a:pPr>
            <a:endParaRPr lang="es-AR" dirty="0" smtClean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137160" lvl="0">
              <a:spcBef>
                <a:spcPct val="20000"/>
              </a:spcBef>
              <a:buClr>
                <a:prstClr val="black">
                  <a:shade val="95000"/>
                </a:prstClr>
              </a:buClr>
              <a:buSzPct val="65000"/>
            </a:pPr>
            <a:r>
              <a:rPr lang="es-AR" u="sng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Rasgos en Estudiantes que  trabajan:</a:t>
            </a:r>
            <a:r>
              <a:rPr lang="es-AR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  más </a:t>
            </a:r>
            <a:r>
              <a:rPr lang="es-AR" b="1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Responsables</a:t>
            </a:r>
            <a:r>
              <a:rPr lang="es-AR" b="1" dirty="0">
                <a:solidFill>
                  <a:prstClr val="black"/>
                </a:solidFill>
                <a:latin typeface="Century Gothic" panose="020B0502020202020204" pitchFamily="34" charset="0"/>
              </a:rPr>
              <a:t>, </a:t>
            </a:r>
            <a:r>
              <a:rPr lang="es-AR" b="1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Amables </a:t>
            </a:r>
            <a:r>
              <a:rPr lang="es-AR" b="1" dirty="0">
                <a:solidFill>
                  <a:prstClr val="black"/>
                </a:solidFill>
                <a:latin typeface="Century Gothic" panose="020B0502020202020204" pitchFamily="34" charset="0"/>
              </a:rPr>
              <a:t>y </a:t>
            </a:r>
            <a:r>
              <a:rPr lang="es-AR" b="1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 </a:t>
            </a:r>
            <a:r>
              <a:rPr lang="es-AR" b="1" dirty="0">
                <a:solidFill>
                  <a:prstClr val="black"/>
                </a:solidFill>
                <a:latin typeface="Century Gothic" panose="020B0502020202020204" pitchFamily="34" charset="0"/>
              </a:rPr>
              <a:t>E</a:t>
            </a:r>
            <a:r>
              <a:rPr lang="es-AR" b="1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stables emocionalmente</a:t>
            </a:r>
            <a:r>
              <a:rPr lang="es-AR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 que quienes no.</a:t>
            </a:r>
            <a:endParaRPr lang="es-AR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 flipH="1">
            <a:off x="827584" y="3212976"/>
            <a:ext cx="8152603" cy="1255728"/>
          </a:xfrm>
          <a:prstGeom prst="rect">
            <a:avLst/>
          </a:prstGeom>
        </p:spPr>
        <p:style>
          <a:lnRef idx="0">
            <a:schemeClr val="accent1"/>
          </a:lnRef>
          <a:fillRef idx="1001">
            <a:schemeClr val="lt2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137160" lvl="0" algn="just">
              <a:spcBef>
                <a:spcPct val="20000"/>
              </a:spcBef>
              <a:buClr>
                <a:prstClr val="black">
                  <a:shade val="95000"/>
                </a:prstClr>
              </a:buClr>
              <a:buSzPct val="65000"/>
            </a:pPr>
            <a:endParaRPr lang="es-AR" dirty="0" smtClean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137160" lvl="0" algn="just">
              <a:spcBef>
                <a:spcPct val="20000"/>
              </a:spcBef>
              <a:buClr>
                <a:prstClr val="black">
                  <a:shade val="95000"/>
                </a:prstClr>
              </a:buClr>
              <a:buSzPct val="65000"/>
            </a:pPr>
            <a:r>
              <a:rPr lang="es-AR" u="sng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Rasgos y nivel </a:t>
            </a:r>
            <a:r>
              <a:rPr lang="es-AR" u="sng" dirty="0">
                <a:solidFill>
                  <a:prstClr val="black"/>
                </a:solidFill>
                <a:latin typeface="Century Gothic" panose="020B0502020202020204" pitchFamily="34" charset="0"/>
              </a:rPr>
              <a:t>educativo de ambos </a:t>
            </a:r>
            <a:r>
              <a:rPr lang="es-AR" u="sng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padres:</a:t>
            </a:r>
            <a:r>
              <a:rPr lang="es-AR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 </a:t>
            </a:r>
            <a:r>
              <a:rPr lang="es-AR" dirty="0">
                <a:solidFill>
                  <a:prstClr val="black"/>
                </a:solidFill>
                <a:latin typeface="Century Gothic" panose="020B0502020202020204" pitchFamily="34" charset="0"/>
              </a:rPr>
              <a:t>no aparecieron diferencias significativas</a:t>
            </a:r>
            <a:r>
              <a:rPr lang="es-AR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. </a:t>
            </a:r>
            <a:r>
              <a:rPr lang="es-AR" b="1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Correlaciones bajas: a mayor nivel educativo mayor  Extraversión y Apertura Experiencia</a:t>
            </a:r>
            <a:r>
              <a:rPr lang="es-AR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. </a:t>
            </a:r>
            <a:endParaRPr lang="es-AR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27584" y="4827636"/>
            <a:ext cx="8136904" cy="1255728"/>
          </a:xfrm>
          <a:prstGeom prst="rect">
            <a:avLst/>
          </a:prstGeom>
        </p:spPr>
        <p:style>
          <a:lnRef idx="0">
            <a:schemeClr val="accent1"/>
          </a:lnRef>
          <a:fillRef idx="1001">
            <a:schemeClr val="lt2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137160" lvl="0" algn="just">
              <a:spcBef>
                <a:spcPct val="20000"/>
              </a:spcBef>
              <a:buClr>
                <a:prstClr val="black">
                  <a:shade val="95000"/>
                </a:prstClr>
              </a:buClr>
              <a:buSzPct val="65000"/>
            </a:pPr>
            <a:endParaRPr lang="es-AR" dirty="0" smtClean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137160" lvl="0" algn="just">
              <a:spcBef>
                <a:spcPct val="20000"/>
              </a:spcBef>
              <a:buClr>
                <a:prstClr val="black">
                  <a:shade val="95000"/>
                </a:prstClr>
              </a:buClr>
              <a:buSzPct val="65000"/>
            </a:pPr>
            <a:r>
              <a:rPr lang="es-AR" dirty="0">
                <a:solidFill>
                  <a:prstClr val="black"/>
                </a:solidFill>
                <a:latin typeface="Century Gothic" panose="020B0502020202020204" pitchFamily="34" charset="0"/>
              </a:rPr>
              <a:t>C</a:t>
            </a:r>
            <a:r>
              <a:rPr lang="es-AR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orrelación </a:t>
            </a:r>
            <a:r>
              <a:rPr lang="es-AR" dirty="0">
                <a:solidFill>
                  <a:prstClr val="black"/>
                </a:solidFill>
                <a:latin typeface="Century Gothic" panose="020B0502020202020204" pitchFamily="34" charset="0"/>
              </a:rPr>
              <a:t>entre </a:t>
            </a:r>
            <a:r>
              <a:rPr lang="es-AR" b="1" dirty="0">
                <a:solidFill>
                  <a:prstClr val="black"/>
                </a:solidFill>
                <a:latin typeface="Century Gothic" panose="020B0502020202020204" pitchFamily="34" charset="0"/>
              </a:rPr>
              <a:t>Apertura a la </a:t>
            </a:r>
            <a:r>
              <a:rPr lang="es-AR" b="1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Experiencia </a:t>
            </a:r>
            <a:r>
              <a:rPr lang="es-AR" dirty="0">
                <a:solidFill>
                  <a:prstClr val="black"/>
                </a:solidFill>
                <a:latin typeface="Century Gothic" panose="020B0502020202020204" pitchFamily="34" charset="0"/>
              </a:rPr>
              <a:t>y </a:t>
            </a:r>
            <a:r>
              <a:rPr lang="es-AR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 </a:t>
            </a:r>
            <a:r>
              <a:rPr lang="es-AR" b="1" dirty="0">
                <a:solidFill>
                  <a:prstClr val="black"/>
                </a:solidFill>
                <a:latin typeface="Century Gothic" panose="020B0502020202020204" pitchFamily="34" charset="0"/>
              </a:rPr>
              <a:t>tipo de trabajo del padre.</a:t>
            </a:r>
            <a:r>
              <a:rPr lang="es-AR" dirty="0">
                <a:solidFill>
                  <a:prstClr val="black"/>
                </a:solidFill>
                <a:latin typeface="Century Gothic" panose="020B0502020202020204" pitchFamily="34" charset="0"/>
              </a:rPr>
              <a:t> Aquellos cuyos padres se encuentran en actividad serían menos convencionales  o más abiertos a la experiencia.</a:t>
            </a:r>
          </a:p>
        </p:txBody>
      </p:sp>
    </p:spTree>
    <p:extLst>
      <p:ext uri="{BB962C8B-B14F-4D97-AF65-F5344CB8AC3E}">
        <p14:creationId xmlns:p14="http://schemas.microsoft.com/office/powerpoint/2010/main" val="4034684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  <p:bldP spid="6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AR" dirty="0" smtClean="0">
                <a:solidFill>
                  <a:srgbClr val="C00000"/>
                </a:solidFill>
                <a:effectLst>
                  <a:outerShdw sx="1000" sy="1000" algn="tl" rotWithShape="0">
                    <a:srgbClr val="000000"/>
                  </a:outerShdw>
                </a:effectLst>
              </a:rPr>
              <a:t>Conclusiones</a:t>
            </a:r>
            <a:endParaRPr lang="es-AR" dirty="0">
              <a:solidFill>
                <a:srgbClr val="C00000"/>
              </a:solidFill>
              <a:effectLst>
                <a:outerShdw sx="1000" sy="1000" algn="tl" rotWithShape="0">
                  <a:srgbClr val="000000"/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148840"/>
            <a:ext cx="8229600" cy="4709160"/>
          </a:xfrm>
        </p:spPr>
        <p:txBody>
          <a:bodyPr>
            <a:noAutofit/>
          </a:bodyPr>
          <a:lstStyle/>
          <a:p>
            <a:pPr marL="252095" lvl="0" indent="0" algn="just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None/>
            </a:pPr>
            <a:r>
              <a:rPr lang="es-AR" sz="1600" b="1" dirty="0">
                <a:solidFill>
                  <a:prstClr val="black"/>
                </a:solidFill>
                <a:latin typeface="Century Gothic" panose="020B0502020202020204" pitchFamily="34" charset="0"/>
                <a:ea typeface="Times New Roman"/>
              </a:rPr>
              <a:t>P</a:t>
            </a:r>
            <a:r>
              <a:rPr lang="es-AR" sz="1600" b="1" dirty="0" smtClean="0">
                <a:solidFill>
                  <a:prstClr val="black"/>
                </a:solidFill>
                <a:latin typeface="Century Gothic" panose="020B0502020202020204" pitchFamily="34" charset="0"/>
                <a:ea typeface="Times New Roman"/>
              </a:rPr>
              <a:t>rimera hipótesis: </a:t>
            </a:r>
            <a:r>
              <a:rPr lang="es-AR" sz="1600" i="1" dirty="0" smtClean="0">
                <a:solidFill>
                  <a:prstClr val="black"/>
                </a:solidFill>
                <a:latin typeface="Century Gothic" panose="020B0502020202020204" pitchFamily="34" charset="0"/>
                <a:ea typeface="Times New Roman"/>
              </a:rPr>
              <a:t>Se </a:t>
            </a:r>
            <a:r>
              <a:rPr lang="es-AR" sz="1600" i="1" dirty="0">
                <a:solidFill>
                  <a:prstClr val="black"/>
                </a:solidFill>
                <a:latin typeface="Century Gothic" panose="020B0502020202020204" pitchFamily="34" charset="0"/>
                <a:ea typeface="Times New Roman"/>
              </a:rPr>
              <a:t>esperaba  hallar mayor predominio de ciertos rasgos, en especial, Apertura a la experiencia, dado que la muestra se tomó a alumnos ingresantes, quienes, se encuentran en una situación de cambio: ingreso a la universidad</a:t>
            </a:r>
            <a:r>
              <a:rPr lang="es-AR" sz="1600" dirty="0">
                <a:solidFill>
                  <a:prstClr val="black"/>
                </a:solidFill>
                <a:latin typeface="Century Gothic" panose="020B0502020202020204" pitchFamily="34" charset="0"/>
                <a:ea typeface="Times New Roman"/>
              </a:rPr>
              <a:t>. </a:t>
            </a:r>
            <a:endParaRPr lang="es-AR" sz="1600" dirty="0" smtClean="0">
              <a:solidFill>
                <a:prstClr val="black"/>
              </a:solidFill>
              <a:latin typeface="Century Gothic" panose="020B0502020202020204" pitchFamily="34" charset="0"/>
              <a:ea typeface="Times New Roman"/>
            </a:endParaRPr>
          </a:p>
          <a:p>
            <a:pPr marL="252095" lvl="0" indent="0" algn="just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None/>
            </a:pPr>
            <a:r>
              <a:rPr lang="es-AR" sz="1600" b="1" dirty="0" smtClean="0">
                <a:solidFill>
                  <a:prstClr val="black"/>
                </a:solidFill>
                <a:latin typeface="Century Gothic" panose="020B0502020202020204" pitchFamily="34" charset="0"/>
                <a:ea typeface="Times New Roman"/>
              </a:rPr>
              <a:t>Encontramos rasgos: Amabilidad – Extraversión – Responsabilidad – Apertura a la Experiencia  y leve tendencia Neuroticismo.</a:t>
            </a:r>
          </a:p>
          <a:p>
            <a:pPr marL="252095" lvl="0" indent="0" algn="just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None/>
            </a:pPr>
            <a:r>
              <a:rPr lang="es-AR" sz="1600" b="1" dirty="0" smtClean="0">
                <a:solidFill>
                  <a:prstClr val="black"/>
                </a:solidFill>
                <a:latin typeface="Century Gothic" panose="020B0502020202020204" pitchFamily="34" charset="0"/>
                <a:ea typeface="Times New Roman"/>
              </a:rPr>
              <a:t>Si bien Apertura a la Experiencia obtuvo 4° lugar de puntuación resultó mayor que la muestra normativa. Coincidimos con estudio Contreras y cols. (2009) muestra de ingresantes colombianos.</a:t>
            </a:r>
          </a:p>
          <a:p>
            <a:pPr marL="252095" lvl="0" indent="0" algn="just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None/>
            </a:pPr>
            <a:r>
              <a:rPr lang="es-AR" sz="1600" b="1" dirty="0">
                <a:solidFill>
                  <a:prstClr val="black"/>
                </a:solidFill>
                <a:latin typeface="Century Gothic" panose="020B0502020202020204" pitchFamily="34" charset="0"/>
                <a:ea typeface="Times New Roman"/>
              </a:rPr>
              <a:t>Se corrobora hipótesis.</a:t>
            </a:r>
            <a:endParaRPr lang="es-AR" sz="1600" b="1" dirty="0" smtClean="0">
              <a:solidFill>
                <a:prstClr val="black"/>
              </a:solidFill>
              <a:latin typeface="Century Gothic" panose="020B0502020202020204" pitchFamily="34" charset="0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2037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>
                <a:solidFill>
                  <a:srgbClr val="C00000"/>
                </a:solidFill>
                <a:effectLst>
                  <a:outerShdw sx="1000" sy="1000" algn="tl" rotWithShape="0">
                    <a:srgbClr val="000000"/>
                  </a:outerShdw>
                </a:effectLst>
              </a:rPr>
              <a:t>Conclusiones</a:t>
            </a:r>
            <a:endParaRPr lang="es-A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52095" lvl="0" indent="0" algn="just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None/>
            </a:pPr>
            <a:r>
              <a:rPr lang="es-AR" sz="1600" b="1" dirty="0">
                <a:solidFill>
                  <a:prstClr val="black"/>
                </a:solidFill>
                <a:latin typeface="Century Gothic" panose="020B0502020202020204" pitchFamily="34" charset="0"/>
                <a:ea typeface="Times New Roman"/>
              </a:rPr>
              <a:t>Segunda hipótesis: </a:t>
            </a:r>
            <a:r>
              <a:rPr lang="es-AR" sz="1600" i="1" dirty="0">
                <a:solidFill>
                  <a:prstClr val="black"/>
                </a:solidFill>
                <a:latin typeface="Century Gothic" panose="020B0502020202020204" pitchFamily="34" charset="0"/>
                <a:ea typeface="Times New Roman"/>
              </a:rPr>
              <a:t>Se esperaba  hallar diferencias en los rasgos de personalidad en función  de variables como edad, sexo y nivel socio – económico y cultural.</a:t>
            </a:r>
          </a:p>
          <a:p>
            <a:pPr marL="252095" lvl="0" indent="0" algn="just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None/>
            </a:pPr>
            <a:r>
              <a:rPr lang="es-AR" sz="1600" b="1" dirty="0" smtClean="0">
                <a:solidFill>
                  <a:prstClr val="black"/>
                </a:solidFill>
                <a:latin typeface="Century Gothic" panose="020B0502020202020204" pitchFamily="34" charset="0"/>
                <a:ea typeface="Times New Roman"/>
              </a:rPr>
              <a:t>Encontramos </a:t>
            </a:r>
            <a:r>
              <a:rPr lang="es-AR" sz="1600" b="1" dirty="0">
                <a:solidFill>
                  <a:prstClr val="black"/>
                </a:solidFill>
                <a:latin typeface="Century Gothic" panose="020B0502020202020204" pitchFamily="34" charset="0"/>
                <a:ea typeface="Times New Roman"/>
              </a:rPr>
              <a:t>mayor significatividad en las variables sexo y edad y no tanto en nivel socio económico y cultural</a:t>
            </a:r>
            <a:r>
              <a:rPr lang="es-AR" sz="1600" b="1" dirty="0" smtClean="0">
                <a:solidFill>
                  <a:prstClr val="black"/>
                </a:solidFill>
                <a:latin typeface="Century Gothic" panose="020B0502020202020204" pitchFamily="34" charset="0"/>
                <a:ea typeface="Times New Roman"/>
              </a:rPr>
              <a:t>. </a:t>
            </a:r>
          </a:p>
          <a:p>
            <a:pPr marL="252095" lvl="0" indent="0" algn="just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None/>
            </a:pPr>
            <a:r>
              <a:rPr lang="es-AR" sz="1600" b="1" dirty="0" smtClean="0">
                <a:solidFill>
                  <a:prstClr val="black"/>
                </a:solidFill>
                <a:latin typeface="Century Gothic" panose="020B0502020202020204" pitchFamily="34" charset="0"/>
                <a:ea typeface="Times New Roman"/>
              </a:rPr>
              <a:t>Correlación tipo trabajo padre con Apertura a la Experiencia.</a:t>
            </a:r>
          </a:p>
          <a:p>
            <a:pPr marL="252095" lvl="0" indent="0" algn="just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None/>
            </a:pPr>
            <a:r>
              <a:rPr lang="es-AR" sz="1600" b="1" dirty="0" smtClean="0">
                <a:solidFill>
                  <a:prstClr val="black"/>
                </a:solidFill>
                <a:latin typeface="Century Gothic" panose="020B0502020202020204" pitchFamily="34" charset="0"/>
                <a:ea typeface="Times New Roman"/>
              </a:rPr>
              <a:t>Nivel educativo más alto en padres leve correlación con Extraversión y Apertura a la Experiencia</a:t>
            </a:r>
            <a:r>
              <a:rPr lang="es-AR" sz="1600" b="1" dirty="0">
                <a:latin typeface="Century Gothic" panose="020B0502020202020204" pitchFamily="34" charset="0"/>
                <a:ea typeface="Times New Roman"/>
              </a:rPr>
              <a:t>.</a:t>
            </a:r>
            <a:r>
              <a:rPr lang="es-AR" sz="1600" b="1" dirty="0" smtClean="0">
                <a:solidFill>
                  <a:srgbClr val="FF0000"/>
                </a:solidFill>
                <a:latin typeface="Century Gothic" panose="020B0502020202020204" pitchFamily="34" charset="0"/>
                <a:ea typeface="Times New Roman"/>
              </a:rPr>
              <a:t> </a:t>
            </a:r>
          </a:p>
          <a:p>
            <a:pPr marL="252095" lvl="0" indent="0" algn="just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None/>
            </a:pPr>
            <a:r>
              <a:rPr lang="es-AR" sz="1600" b="1" dirty="0" smtClean="0">
                <a:solidFill>
                  <a:prstClr val="black"/>
                </a:solidFill>
                <a:latin typeface="Century Gothic" panose="020B0502020202020204" pitchFamily="34" charset="0"/>
                <a:ea typeface="Times New Roman"/>
              </a:rPr>
              <a:t>Diferencias en rasgos en quienes trabajan respecto de quienes no. </a:t>
            </a:r>
          </a:p>
          <a:p>
            <a:pPr marL="252095" lvl="0" indent="0" algn="just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None/>
            </a:pPr>
            <a:r>
              <a:rPr lang="es-AR" sz="1600" b="1" dirty="0" smtClean="0">
                <a:solidFill>
                  <a:prstClr val="black"/>
                </a:solidFill>
                <a:latin typeface="Century Gothic" panose="020B0502020202020204" pitchFamily="34" charset="0"/>
                <a:ea typeface="Times New Roman"/>
              </a:rPr>
              <a:t>Se corrobora la hipótesis.</a:t>
            </a:r>
            <a:endParaRPr lang="es-AR" sz="1600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24771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0"/>
            <a:ext cx="8208912" cy="6858000"/>
          </a:xfrm>
        </p:spPr>
        <p:txBody>
          <a:bodyPr>
            <a:normAutofit fontScale="85000" lnSpcReduction="20000"/>
          </a:bodyPr>
          <a:lstStyle/>
          <a:p>
            <a:pPr marL="137160" indent="0">
              <a:buNone/>
            </a:pPr>
            <a:endParaRPr lang="es-AR" dirty="0" smtClean="0"/>
          </a:p>
          <a:p>
            <a:pPr marL="137160" indent="0" algn="just">
              <a:buNone/>
            </a:pPr>
            <a:r>
              <a:rPr lang="es-AR" dirty="0" smtClean="0">
                <a:latin typeface="Century Gothic" panose="020B0502020202020204" pitchFamily="34" charset="0"/>
              </a:rPr>
              <a:t>Los resultados de este trabajo presentan probables sesgos:</a:t>
            </a:r>
          </a:p>
          <a:p>
            <a:pPr marL="137160" indent="0" algn="just">
              <a:buNone/>
            </a:pPr>
            <a:r>
              <a:rPr lang="es-AR" dirty="0" smtClean="0">
                <a:latin typeface="Century Gothic" panose="020B0502020202020204" pitchFamily="34" charset="0"/>
              </a:rPr>
              <a:t> </a:t>
            </a:r>
          </a:p>
          <a:p>
            <a:pPr algn="just">
              <a:buFont typeface="Wingdings 2" panose="05020102010507070707" pitchFamily="18" charset="2"/>
              <a:buChar char=""/>
            </a:pPr>
            <a:r>
              <a:rPr lang="es-AR" dirty="0">
                <a:latin typeface="Century Gothic" panose="020B0502020202020204" pitchFamily="34" charset="0"/>
              </a:rPr>
              <a:t>M</a:t>
            </a:r>
            <a:r>
              <a:rPr lang="es-AR" dirty="0" smtClean="0">
                <a:latin typeface="Century Gothic" panose="020B0502020202020204" pitchFamily="34" charset="0"/>
              </a:rPr>
              <a:t>uestra sólo 216 sujetos.</a:t>
            </a:r>
          </a:p>
          <a:p>
            <a:pPr algn="just">
              <a:buFont typeface="Wingdings 2" panose="05020102010507070707" pitchFamily="18" charset="2"/>
              <a:buChar char="P"/>
            </a:pPr>
            <a:r>
              <a:rPr lang="es-AR" dirty="0" smtClean="0">
                <a:latin typeface="Century Gothic" panose="020B0502020202020204" pitchFamily="34" charset="0"/>
              </a:rPr>
              <a:t>Baja representatividad de resultados en varones (n=35).</a:t>
            </a:r>
          </a:p>
          <a:p>
            <a:pPr algn="just">
              <a:buFont typeface="Wingdings 2" panose="05020102010507070707" pitchFamily="18" charset="2"/>
              <a:buChar char="P"/>
            </a:pPr>
            <a:r>
              <a:rPr lang="es-AR" dirty="0" smtClean="0">
                <a:latin typeface="Century Gothic" panose="020B0502020202020204" pitchFamily="34" charset="0"/>
              </a:rPr>
              <a:t>Universo: solamente ingresantes Psicología.</a:t>
            </a:r>
          </a:p>
          <a:p>
            <a:pPr algn="just"/>
            <a:endParaRPr lang="es-AR" dirty="0" smtClean="0">
              <a:latin typeface="Century Gothic" panose="020B0502020202020204" pitchFamily="34" charset="0"/>
            </a:endParaRPr>
          </a:p>
          <a:p>
            <a:pPr marL="137160" indent="0" algn="just">
              <a:buNone/>
            </a:pPr>
            <a:endParaRPr lang="es-AR" dirty="0" smtClean="0">
              <a:latin typeface="Century Gothic" panose="020B0502020202020204" pitchFamily="34" charset="0"/>
            </a:endParaRPr>
          </a:p>
          <a:p>
            <a:pPr marL="137160" indent="0" algn="just">
              <a:buNone/>
            </a:pPr>
            <a:r>
              <a:rPr lang="es-AR" dirty="0" smtClean="0">
                <a:latin typeface="Century Gothic" panose="020B0502020202020204" pitchFamily="34" charset="0"/>
              </a:rPr>
              <a:t>Aportes:</a:t>
            </a:r>
          </a:p>
          <a:p>
            <a:pPr algn="just"/>
            <a:endParaRPr lang="es-AR" dirty="0" smtClean="0">
              <a:latin typeface="Century Gothic" panose="020B0502020202020204" pitchFamily="34" charset="0"/>
            </a:endParaRPr>
          </a:p>
          <a:p>
            <a:pPr algn="just">
              <a:buFont typeface="Wingdings 2" panose="05020102010507070707" pitchFamily="18" charset="2"/>
              <a:buChar char="P"/>
            </a:pPr>
            <a:r>
              <a:rPr lang="es-AR" dirty="0" smtClean="0">
                <a:latin typeface="Century Gothic" panose="020B0502020202020204" pitchFamily="34" charset="0"/>
              </a:rPr>
              <a:t>Servir de base futuros estudios socio-económicos y culturales.</a:t>
            </a:r>
          </a:p>
          <a:p>
            <a:pPr algn="just">
              <a:buFont typeface="Wingdings 2" panose="05020102010507070707" pitchFamily="18" charset="2"/>
              <a:buChar char="P"/>
            </a:pPr>
            <a:r>
              <a:rPr lang="es-AR" dirty="0" smtClean="0">
                <a:latin typeface="Century Gothic" panose="020B0502020202020204" pitchFamily="34" charset="0"/>
              </a:rPr>
              <a:t>Contribuir a la ampliación del estudio normativo marplatense.</a:t>
            </a:r>
          </a:p>
          <a:p>
            <a:pPr algn="just">
              <a:buFont typeface="Wingdings 2" panose="05020102010507070707" pitchFamily="18" charset="2"/>
              <a:buChar char="P"/>
            </a:pPr>
            <a:r>
              <a:rPr lang="es-AR" dirty="0" smtClean="0">
                <a:latin typeface="Century Gothic" panose="020B0502020202020204" pitchFamily="34" charset="0"/>
              </a:rPr>
              <a:t>Brindar nuevos datos a la investigación mayor de la que este trabajo forma parte.</a:t>
            </a:r>
            <a:endParaRPr lang="es-AR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90123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20 Marcador de contenido"/>
          <p:cNvSpPr>
            <a:spLocks noGrp="1"/>
          </p:cNvSpPr>
          <p:nvPr>
            <p:ph sz="quarter" idx="4294967295"/>
          </p:nvPr>
        </p:nvSpPr>
        <p:spPr>
          <a:xfrm>
            <a:off x="0" y="3235325"/>
            <a:ext cx="8072438" cy="2830513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endParaRPr lang="es-AR" sz="1800" b="1" dirty="0" smtClean="0">
              <a:latin typeface="Century Gothic" pitchFamily="34" charset="0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endParaRPr lang="es-AR" sz="1800" b="1" dirty="0" smtClean="0">
              <a:latin typeface="Century Gothic" pitchFamily="34" charset="0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endParaRPr lang="es-AR" sz="1800" b="1" dirty="0" smtClean="0">
              <a:latin typeface="Century Gothic" pitchFamily="34" charset="0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endParaRPr lang="es-AR" sz="1800" b="1" dirty="0" smtClean="0">
              <a:latin typeface="Century Gothic" pitchFamily="34" charset="0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endParaRPr lang="es-AR" sz="1800" b="1" dirty="0" smtClean="0">
              <a:latin typeface="Century Gothic" pitchFamily="34" charset="0"/>
            </a:endParaRPr>
          </a:p>
        </p:txBody>
      </p:sp>
      <p:sp>
        <p:nvSpPr>
          <p:cNvPr id="4" name="3 Marcador de contenido"/>
          <p:cNvSpPr>
            <a:spLocks noGrp="1"/>
          </p:cNvSpPr>
          <p:nvPr>
            <p:ph idx="4294967295"/>
          </p:nvPr>
        </p:nvSpPr>
        <p:spPr>
          <a:xfrm>
            <a:off x="1700213" y="3235325"/>
            <a:ext cx="7443787" cy="142875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es-AR" sz="1800" dirty="0" smtClean="0">
              <a:latin typeface="Century Gothic" pitchFamily="34" charset="0"/>
            </a:endParaRPr>
          </a:p>
          <a:p>
            <a:pPr marL="0" indent="0">
              <a:buNone/>
            </a:pPr>
            <a:endParaRPr lang="es-AR" sz="1800" dirty="0" smtClean="0">
              <a:latin typeface="Century Gothic" pitchFamily="34" charset="0"/>
            </a:endParaRPr>
          </a:p>
          <a:p>
            <a:pPr marL="0" indent="0">
              <a:buNone/>
            </a:pPr>
            <a:endParaRPr lang="es-AR" sz="1800" dirty="0" smtClean="0">
              <a:latin typeface="Century Gothic" pitchFamily="34" charset="0"/>
            </a:endParaRPr>
          </a:p>
        </p:txBody>
      </p:sp>
      <p:sp>
        <p:nvSpPr>
          <p:cNvPr id="6" name="5 Flecha a la derecha con bandas"/>
          <p:cNvSpPr/>
          <p:nvPr/>
        </p:nvSpPr>
        <p:spPr>
          <a:xfrm>
            <a:off x="2931102" y="5970797"/>
            <a:ext cx="45719" cy="45719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1656070628"/>
              </p:ext>
            </p:extLst>
          </p:nvPr>
        </p:nvGraphicFramePr>
        <p:xfrm>
          <a:off x="236782" y="335846"/>
          <a:ext cx="8907218" cy="61863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" name="Title 1"/>
          <p:cNvSpPr txBox="1">
            <a:spLocks/>
          </p:cNvSpPr>
          <p:nvPr/>
        </p:nvSpPr>
        <p:spPr>
          <a:xfrm>
            <a:off x="634299" y="260648"/>
            <a:ext cx="7886700" cy="920734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AR" sz="4600" b="1" i="0" u="none" strike="noStrike" kern="1200" cap="small" spc="0" normalizeH="0" baseline="0" noProof="0" dirty="0" smtClean="0">
                <a:ln w="0"/>
                <a:solidFill>
                  <a:srgbClr val="C00000"/>
                </a:solidFill>
                <a:effectLst>
                  <a:reflection blurRad="6350" endPos="0" dir="5400000" sy="-90000" algn="bl" rotWithShape="0"/>
                </a:effectLst>
                <a:uLnTx/>
                <a:uFillTx/>
                <a:latin typeface="Century Gothic" panose="020B0502020202020204" pitchFamily="34" charset="0"/>
                <a:ea typeface="+mj-ea"/>
                <a:cs typeface="+mj-cs"/>
              </a:rPr>
              <a:t>Personalidad</a:t>
            </a:r>
            <a:endParaRPr kumimoji="0" lang="es-AR" sz="4600" b="1" i="0" u="none" strike="noStrike" kern="1200" cap="small" spc="0" normalizeH="0" baseline="0" noProof="0" dirty="0">
              <a:ln w="0"/>
              <a:solidFill>
                <a:srgbClr val="C00000"/>
              </a:solidFill>
              <a:effectLst>
                <a:reflection blurRad="6350" endPos="0" dir="5400000" sy="-90000" algn="bl" rotWithShape="0"/>
              </a:effectLst>
              <a:uLnTx/>
              <a:uFillTx/>
              <a:latin typeface="Century Gothic" panose="020B0502020202020204" pitchFamily="34" charset="0"/>
              <a:ea typeface="+mj-ea"/>
              <a:cs typeface="+mj-cs"/>
            </a:endParaRPr>
          </a:p>
        </p:txBody>
      </p:sp>
      <p:sp>
        <p:nvSpPr>
          <p:cNvPr id="11" name="Curved Right Arrow 10"/>
          <p:cNvSpPr/>
          <p:nvPr/>
        </p:nvSpPr>
        <p:spPr>
          <a:xfrm>
            <a:off x="395536" y="2154069"/>
            <a:ext cx="1739632" cy="2423187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>
              <a:solidFill>
                <a:schemeClr val="tx1"/>
              </a:solidFill>
            </a:endParaRPr>
          </a:p>
        </p:txBody>
      </p:sp>
      <p:sp>
        <p:nvSpPr>
          <p:cNvPr id="12" name="Curved Left Arrow 11"/>
          <p:cNvSpPr/>
          <p:nvPr/>
        </p:nvSpPr>
        <p:spPr>
          <a:xfrm>
            <a:off x="6732240" y="2147595"/>
            <a:ext cx="1506011" cy="2429661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>
              <a:solidFill>
                <a:schemeClr val="tx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>
        <p14:prism isContent="1"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2794322"/>
          </a:xfrm>
        </p:spPr>
        <p:txBody>
          <a:bodyPr>
            <a:normAutofit/>
          </a:bodyPr>
          <a:lstStyle/>
          <a:p>
            <a:r>
              <a:rPr lang="es-AR" dirty="0" smtClean="0">
                <a:solidFill>
                  <a:srgbClr val="7030A0"/>
                </a:solidFill>
              </a:rPr>
              <a:t>Queremos agradecer especialmente al Dr. Urquijo por su buena predisposición y colaboración.</a:t>
            </a:r>
            <a:endParaRPr lang="es-AR" dirty="0">
              <a:solidFill>
                <a:srgbClr val="7030A0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712" y="3501008"/>
            <a:ext cx="5397500" cy="3022600"/>
          </a:xfrm>
          <a:scene3d>
            <a:camera prst="orthographicFront"/>
            <a:lightRig rig="chilly" dir="t"/>
          </a:scene3d>
          <a:sp3d contourW="12700">
            <a:contourClr>
              <a:srgbClr val="7030A0"/>
            </a:contourClr>
          </a:sp3d>
        </p:spPr>
      </p:pic>
    </p:spTree>
    <p:extLst>
      <p:ext uri="{BB962C8B-B14F-4D97-AF65-F5344CB8AC3E}">
        <p14:creationId xmlns:p14="http://schemas.microsoft.com/office/powerpoint/2010/main" val="3164612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AR" sz="4600" cap="small" dirty="0" smtClean="0">
                <a:ln w="0"/>
                <a:solidFill>
                  <a:srgbClr val="C00000"/>
                </a:solidFill>
                <a:effectLst>
                  <a:reflection blurRad="6350" stA="53000" endA="300" endPos="35500" dir="5400000" sy="-90000" algn="bl" rotWithShape="0"/>
                </a:effectLst>
                <a:latin typeface="Century Gothic" panose="020B0502020202020204" pitchFamily="34" charset="0"/>
              </a:rPr>
              <a:t> </a:t>
            </a:r>
            <a:r>
              <a:rPr lang="es-AR" sz="3600" cap="small" dirty="0" smtClean="0">
                <a:ln w="0"/>
                <a:solidFill>
                  <a:srgbClr val="C00000"/>
                </a:solidFill>
                <a:effectLst>
                  <a:reflection blurRad="6350" endPos="0" dir="5400000" sy="-90000" algn="bl" rotWithShape="0"/>
                </a:effectLst>
                <a:latin typeface="Century Gothic" panose="020B0502020202020204" pitchFamily="34" charset="0"/>
              </a:rPr>
              <a:t>RASGOS DE PERSONALIDAD</a:t>
            </a:r>
            <a:r>
              <a:rPr lang="es-AR" sz="4600" cap="small" dirty="0" smtClean="0">
                <a:ln w="0"/>
                <a:solidFill>
                  <a:srgbClr val="C00000"/>
                </a:solidFill>
                <a:effectLst>
                  <a:reflection blurRad="6350" endPos="0" dir="5400000" sy="-90000" algn="bl" rotWithShape="0"/>
                </a:effectLst>
                <a:latin typeface="Century Gothic" panose="020B0502020202020204" pitchFamily="34" charset="0"/>
              </a:rPr>
              <a:t> </a:t>
            </a:r>
            <a:endParaRPr lang="es-AR" sz="4600" cap="small" dirty="0">
              <a:ln w="0"/>
              <a:solidFill>
                <a:srgbClr val="C00000"/>
              </a:solidFill>
              <a:effectLst>
                <a:reflection blurRad="6350" endPos="0" dir="5400000" sy="-90000" algn="bl" rotWithShape="0"/>
              </a:effectLst>
              <a:latin typeface="Century Gothic" panose="020B0502020202020204" pitchFamily="34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16962565"/>
              </p:ext>
            </p:extLst>
          </p:nvPr>
        </p:nvGraphicFramePr>
        <p:xfrm>
          <a:off x="457200" y="1600200"/>
          <a:ext cx="8229600" cy="47091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098143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51D1EE0-71A9-43F6-99DA-FB0D3F6895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graphicEl>
                                              <a:dgm id="{351D1EE0-71A9-43F6-99DA-FB0D3F6895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graphicEl>
                                              <a:dgm id="{351D1EE0-71A9-43F6-99DA-FB0D3F6895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992D8FE-0F96-4FCB-8ACF-F5597BE5EA1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graphicEl>
                                              <a:dgm id="{0992D8FE-0F96-4FCB-8ACF-F5597BE5EA1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graphicEl>
                                              <a:dgm id="{0992D8FE-0F96-4FCB-8ACF-F5597BE5EA1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94145EB-C2D0-4515-9D26-56D738F7245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graphicEl>
                                              <a:dgm id="{B94145EB-C2D0-4515-9D26-56D738F7245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graphicEl>
                                              <a:dgm id="{B94145EB-C2D0-4515-9D26-56D738F7245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0FCFD0C-2E5D-4C68-8ECD-F02911D0E8D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graphicEl>
                                              <a:dgm id="{40FCFD0C-2E5D-4C68-8ECD-F02911D0E8D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graphicEl>
                                              <a:dgm id="{40FCFD0C-2E5D-4C68-8ECD-F02911D0E8D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2744D78-1456-4A05-B888-657C0ED684F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graphicEl>
                                              <a:dgm id="{B2744D78-1456-4A05-B888-657C0ED684F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graphicEl>
                                              <a:dgm id="{B2744D78-1456-4A05-B888-657C0ED684F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es-AR" sz="3600" dirty="0">
                <a:solidFill>
                  <a:srgbClr val="C00000"/>
                </a:solidFill>
                <a:effectLst>
                  <a:outerShdw blurRad="114300" dist="101600" dir="2700000" sx="1000" sy="1000" algn="tl" rotWithShape="0">
                    <a:srgbClr val="000000"/>
                  </a:outerShdw>
                </a:effectLst>
                <a:latin typeface="Century Gothic" panose="020B0502020202020204" pitchFamily="34" charset="0"/>
              </a:rPr>
              <a:t>Antecedentes de nuestra investigación</a:t>
            </a:r>
            <a:endParaRPr lang="es-AR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0" y="1196752"/>
            <a:ext cx="9144000" cy="5832648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pPr marL="137160" indent="0">
              <a:buNone/>
            </a:pPr>
            <a:r>
              <a:rPr lang="es-AR" dirty="0" smtClean="0"/>
              <a:t>Respecto a  rasgos</a:t>
            </a:r>
          </a:p>
          <a:p>
            <a:endParaRPr lang="es-AR" dirty="0" smtClean="0"/>
          </a:p>
          <a:p>
            <a:endParaRPr lang="es-AR" dirty="0"/>
          </a:p>
          <a:p>
            <a:pPr marL="137160" indent="0">
              <a:buNone/>
            </a:pPr>
            <a:endParaRPr lang="es-AR" dirty="0" smtClean="0"/>
          </a:p>
          <a:p>
            <a:pPr marL="137160" indent="0">
              <a:buNone/>
            </a:pPr>
            <a:r>
              <a:rPr lang="es-AR" dirty="0" smtClean="0"/>
              <a:t>Respecto a rasgos según sexo </a:t>
            </a:r>
          </a:p>
          <a:p>
            <a:pPr marL="137160" indent="0">
              <a:buNone/>
            </a:pPr>
            <a:endParaRPr lang="es-AR" dirty="0"/>
          </a:p>
        </p:txBody>
      </p:sp>
      <p:sp>
        <p:nvSpPr>
          <p:cNvPr id="7" name="Rectangle 6"/>
          <p:cNvSpPr/>
          <p:nvPr/>
        </p:nvSpPr>
        <p:spPr>
          <a:xfrm>
            <a:off x="1045787" y="1988840"/>
            <a:ext cx="2263416" cy="948997"/>
          </a:xfrm>
          <a:prstGeom prst="rect">
            <a:avLst/>
          </a:prstGeom>
          <a:ln>
            <a:rou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AR" dirty="0" smtClean="0">
                <a:solidFill>
                  <a:schemeClr val="tx1"/>
                </a:solidFill>
              </a:rPr>
              <a:t>Estudio EEUU-Colombia- </a:t>
            </a:r>
            <a:r>
              <a:rPr lang="es-AR" dirty="0">
                <a:solidFill>
                  <a:schemeClr val="tx1"/>
                </a:solidFill>
              </a:rPr>
              <a:t>E</a:t>
            </a:r>
            <a:r>
              <a:rPr lang="es-AR" dirty="0" smtClean="0">
                <a:solidFill>
                  <a:schemeClr val="tx1"/>
                </a:solidFill>
              </a:rPr>
              <a:t>spaña</a:t>
            </a:r>
          </a:p>
          <a:p>
            <a:pPr algn="just"/>
            <a:r>
              <a:rPr lang="es-AR" sz="1400" dirty="0" smtClean="0">
                <a:solidFill>
                  <a:schemeClr val="tx1"/>
                </a:solidFill>
              </a:rPr>
              <a:t>(Contreras Torres  y cols. 2009)</a:t>
            </a:r>
          </a:p>
        </p:txBody>
      </p:sp>
      <p:sp>
        <p:nvSpPr>
          <p:cNvPr id="8" name="Notched Right Arrow 7"/>
          <p:cNvSpPr/>
          <p:nvPr/>
        </p:nvSpPr>
        <p:spPr>
          <a:xfrm>
            <a:off x="3991707" y="2203724"/>
            <a:ext cx="978408" cy="484632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9" name="Rectangle 8"/>
          <p:cNvSpPr/>
          <p:nvPr/>
        </p:nvSpPr>
        <p:spPr>
          <a:xfrm>
            <a:off x="6021511" y="2023437"/>
            <a:ext cx="2771212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AR" dirty="0" smtClean="0">
                <a:solidFill>
                  <a:schemeClr val="tx1"/>
                </a:solidFill>
              </a:rPr>
              <a:t>Muestra Colombiana</a:t>
            </a:r>
          </a:p>
          <a:p>
            <a:r>
              <a:rPr lang="es-AR" dirty="0" smtClean="0">
                <a:solidFill>
                  <a:schemeClr val="tx1"/>
                </a:solidFill>
              </a:rPr>
              <a:t>Mayor Apertura Experiencia</a:t>
            </a:r>
            <a:endParaRPr lang="es-AR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971600" y="3961929"/>
            <a:ext cx="2139754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AR" dirty="0" smtClean="0">
                <a:solidFill>
                  <a:schemeClr val="tx1"/>
                </a:solidFill>
              </a:rPr>
              <a:t>Estudio (</a:t>
            </a:r>
            <a:r>
              <a:rPr lang="es-AR" sz="1400" dirty="0" smtClean="0">
                <a:solidFill>
                  <a:schemeClr val="tx1"/>
                </a:solidFill>
              </a:rPr>
              <a:t>Caballo y cols. 2009)</a:t>
            </a:r>
          </a:p>
          <a:p>
            <a:endParaRPr lang="es-AR" dirty="0"/>
          </a:p>
        </p:txBody>
      </p:sp>
      <p:sp>
        <p:nvSpPr>
          <p:cNvPr id="11" name="Notched Right Arrow 10"/>
          <p:cNvSpPr/>
          <p:nvPr/>
        </p:nvSpPr>
        <p:spPr>
          <a:xfrm>
            <a:off x="3955282" y="4176813"/>
            <a:ext cx="978408" cy="484632"/>
          </a:xfrm>
          <a:prstGeom prst="notchedRightArrow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2" name="Rectangle 11"/>
          <p:cNvSpPr/>
          <p:nvPr/>
        </p:nvSpPr>
        <p:spPr>
          <a:xfrm>
            <a:off x="6021511" y="3609020"/>
            <a:ext cx="2771212" cy="14184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AR" dirty="0" smtClean="0">
                <a:solidFill>
                  <a:schemeClr val="tx1"/>
                </a:solidFill>
              </a:rPr>
              <a:t>Hombres mayor Extraversión y Estabilidad emocional</a:t>
            </a:r>
          </a:p>
          <a:p>
            <a:r>
              <a:rPr lang="es-AR" dirty="0" smtClean="0">
                <a:solidFill>
                  <a:schemeClr val="tx1"/>
                </a:solidFill>
              </a:rPr>
              <a:t>Mujeres mayor Amabilidad</a:t>
            </a:r>
            <a:endParaRPr lang="es-AR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971600" y="5311634"/>
            <a:ext cx="2139753" cy="10944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AR" dirty="0" smtClean="0">
                <a:solidFill>
                  <a:schemeClr val="tx1"/>
                </a:solidFill>
              </a:rPr>
              <a:t>Estudio AEP (Sánchez y Ledesma 2013)</a:t>
            </a:r>
            <a:endParaRPr lang="es-AR" dirty="0">
              <a:solidFill>
                <a:schemeClr val="tx1"/>
              </a:solidFill>
            </a:endParaRPr>
          </a:p>
        </p:txBody>
      </p:sp>
      <p:sp>
        <p:nvSpPr>
          <p:cNvPr id="14" name="Notched Right Arrow 13"/>
          <p:cNvSpPr/>
          <p:nvPr/>
        </p:nvSpPr>
        <p:spPr>
          <a:xfrm>
            <a:off x="3968345" y="5616528"/>
            <a:ext cx="978408" cy="484632"/>
          </a:xfrm>
          <a:prstGeom prst="notchedRightArrow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5" name="Rectangle 14"/>
          <p:cNvSpPr/>
          <p:nvPr/>
        </p:nvSpPr>
        <p:spPr>
          <a:xfrm>
            <a:off x="6021511" y="5311634"/>
            <a:ext cx="2771212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AR" dirty="0" smtClean="0">
                <a:solidFill>
                  <a:schemeClr val="tx1"/>
                </a:solidFill>
              </a:rPr>
              <a:t>Mujeres mayor Neuroticismo</a:t>
            </a:r>
            <a:endParaRPr lang="es-A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74845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uiExpand="1" build="p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859216" cy="850106"/>
          </a:xfrm>
        </p:spPr>
        <p:txBody>
          <a:bodyPr>
            <a:normAutofit/>
          </a:bodyPr>
          <a:lstStyle/>
          <a:p>
            <a:r>
              <a:rPr lang="es-AR" sz="3200" dirty="0" smtClean="0">
                <a:solidFill>
                  <a:srgbClr val="C00000"/>
                </a:solidFill>
                <a:effectLst>
                  <a:outerShdw sx="1000" sy="1000" algn="tl" rotWithShape="0">
                    <a:srgbClr val="000000"/>
                  </a:outerShdw>
                </a:effectLst>
                <a:latin typeface="Century Gothic" panose="020B0502020202020204" pitchFamily="34" charset="0"/>
              </a:rPr>
              <a:t>Antecedentes </a:t>
            </a:r>
            <a:endParaRPr lang="es-AR" sz="3200" dirty="0">
              <a:solidFill>
                <a:srgbClr val="C00000"/>
              </a:solidFill>
              <a:effectLst>
                <a:outerShdw sx="1000" sy="1000" algn="tl" rotWithShape="0">
                  <a:srgbClr val="000000"/>
                </a:outerShdw>
              </a:effectLst>
              <a:latin typeface="Century Gothic" panose="020B0502020202020204" pitchFamily="34" charset="0"/>
            </a:endParaRPr>
          </a:p>
        </p:txBody>
      </p:sp>
      <p:sp useBgFill="1"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050" y="1268760"/>
            <a:ext cx="8463422" cy="4896584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137160" indent="0">
              <a:buNone/>
            </a:pPr>
            <a:endParaRPr lang="es-AR" dirty="0" smtClean="0">
              <a:solidFill>
                <a:schemeClr val="tx1"/>
              </a:solidFill>
            </a:endParaRPr>
          </a:p>
          <a:p>
            <a:pPr marL="137160" indent="0">
              <a:buNone/>
            </a:pPr>
            <a:r>
              <a:rPr lang="es-AR" dirty="0" smtClean="0">
                <a:solidFill>
                  <a:schemeClr val="tx1"/>
                </a:solidFill>
              </a:rPr>
              <a:t>Respecto rasgos según edad</a:t>
            </a:r>
          </a:p>
          <a:p>
            <a:endParaRPr lang="es-AR" dirty="0">
              <a:solidFill>
                <a:schemeClr val="tx1"/>
              </a:solidFill>
            </a:endParaRPr>
          </a:p>
          <a:p>
            <a:endParaRPr lang="es-AR" dirty="0" smtClean="0">
              <a:solidFill>
                <a:schemeClr val="tx1"/>
              </a:solidFill>
            </a:endParaRPr>
          </a:p>
          <a:p>
            <a:endParaRPr lang="es-AR" dirty="0" smtClean="0">
              <a:solidFill>
                <a:schemeClr val="tx1"/>
              </a:solidFill>
            </a:endParaRPr>
          </a:p>
          <a:p>
            <a:endParaRPr lang="es-AR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98743" y="2436166"/>
            <a:ext cx="2736304" cy="12744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AR" dirty="0" smtClean="0">
                <a:solidFill>
                  <a:schemeClr val="tx1"/>
                </a:solidFill>
              </a:rPr>
              <a:t>Antecedentes encuentran cambios en edad propios de la maduración </a:t>
            </a:r>
            <a:endParaRPr lang="es-AR" dirty="0">
              <a:solidFill>
                <a:schemeClr val="tx1"/>
              </a:solidFill>
            </a:endParaRPr>
          </a:p>
        </p:txBody>
      </p:sp>
      <p:sp>
        <p:nvSpPr>
          <p:cNvPr id="5" name="Notched Right Arrow 4"/>
          <p:cNvSpPr/>
          <p:nvPr/>
        </p:nvSpPr>
        <p:spPr>
          <a:xfrm>
            <a:off x="4184370" y="2851796"/>
            <a:ext cx="978408" cy="484632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6" name="Rectangle 5"/>
          <p:cNvSpPr/>
          <p:nvPr/>
        </p:nvSpPr>
        <p:spPr>
          <a:xfrm>
            <a:off x="5292080" y="2436166"/>
            <a:ext cx="3290664" cy="17129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AR" dirty="0" smtClean="0">
                <a:solidFill>
                  <a:schemeClr val="tx1"/>
                </a:solidFill>
              </a:rPr>
              <a:t>Disminuyen:</a:t>
            </a:r>
          </a:p>
          <a:p>
            <a:r>
              <a:rPr lang="es-AR" dirty="0" smtClean="0">
                <a:solidFill>
                  <a:schemeClr val="tx1"/>
                </a:solidFill>
              </a:rPr>
              <a:t>Neuroticismo -  Extraversión - Apertura Experiencia</a:t>
            </a:r>
          </a:p>
          <a:p>
            <a:endParaRPr lang="es-AR" dirty="0" smtClean="0">
              <a:solidFill>
                <a:schemeClr val="tx1"/>
              </a:solidFill>
            </a:endParaRPr>
          </a:p>
          <a:p>
            <a:r>
              <a:rPr lang="es-AR" dirty="0" smtClean="0">
                <a:solidFill>
                  <a:schemeClr val="tx1"/>
                </a:solidFill>
              </a:rPr>
              <a:t>Aumentan:</a:t>
            </a:r>
          </a:p>
          <a:p>
            <a:r>
              <a:rPr lang="es-AR" dirty="0" smtClean="0">
                <a:solidFill>
                  <a:schemeClr val="tx1"/>
                </a:solidFill>
              </a:rPr>
              <a:t>Amabilidad y Responsabilidad</a:t>
            </a:r>
            <a:endParaRPr lang="es-AR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98743" y="4636556"/>
            <a:ext cx="2873785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AR" dirty="0">
                <a:solidFill>
                  <a:prstClr val="black"/>
                </a:solidFill>
              </a:rPr>
              <a:t>Estudio UNMDP </a:t>
            </a:r>
            <a:endParaRPr lang="es-AR" dirty="0" smtClean="0">
              <a:solidFill>
                <a:prstClr val="black"/>
              </a:solidFill>
            </a:endParaRPr>
          </a:p>
          <a:p>
            <a:r>
              <a:rPr lang="es-AR" dirty="0" smtClean="0">
                <a:solidFill>
                  <a:prstClr val="black"/>
                </a:solidFill>
              </a:rPr>
              <a:t>(</a:t>
            </a:r>
            <a:r>
              <a:rPr lang="es-AR" dirty="0">
                <a:solidFill>
                  <a:prstClr val="black"/>
                </a:solidFill>
              </a:rPr>
              <a:t>Said y cols. 2013) </a:t>
            </a:r>
            <a:endParaRPr lang="es-AR" dirty="0"/>
          </a:p>
        </p:txBody>
      </p:sp>
      <p:sp>
        <p:nvSpPr>
          <p:cNvPr id="8" name="Notched Right Arrow 7"/>
          <p:cNvSpPr/>
          <p:nvPr/>
        </p:nvSpPr>
        <p:spPr>
          <a:xfrm>
            <a:off x="4184370" y="4878872"/>
            <a:ext cx="978408" cy="484632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9" name="Rectangle 8"/>
          <p:cNvSpPr/>
          <p:nvPr/>
        </p:nvSpPr>
        <p:spPr>
          <a:xfrm>
            <a:off x="5292080" y="4432853"/>
            <a:ext cx="3290664" cy="13681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37160" lvl="0" algn="just">
              <a:spcBef>
                <a:spcPct val="20000"/>
              </a:spcBef>
              <a:buClr>
                <a:prstClr val="black">
                  <a:shade val="95000"/>
                </a:prstClr>
              </a:buClr>
              <a:buSzPct val="65000"/>
            </a:pPr>
            <a:r>
              <a:rPr lang="es-AR" dirty="0" smtClean="0">
                <a:solidFill>
                  <a:prstClr val="black"/>
                </a:solidFill>
              </a:rPr>
              <a:t>Estudiantes </a:t>
            </a:r>
            <a:r>
              <a:rPr lang="es-AR" dirty="0">
                <a:solidFill>
                  <a:prstClr val="black"/>
                </a:solidFill>
              </a:rPr>
              <a:t>avanzados </a:t>
            </a:r>
            <a:r>
              <a:rPr lang="es-AR" dirty="0" smtClean="0">
                <a:solidFill>
                  <a:prstClr val="black"/>
                </a:solidFill>
              </a:rPr>
              <a:t>rasgos más </a:t>
            </a:r>
            <a:r>
              <a:rPr lang="es-AR" dirty="0">
                <a:solidFill>
                  <a:prstClr val="black"/>
                </a:solidFill>
              </a:rPr>
              <a:t>adaptativos finalizan estudios</a:t>
            </a:r>
          </a:p>
        </p:txBody>
      </p:sp>
    </p:spTree>
    <p:extLst>
      <p:ext uri="{BB962C8B-B14F-4D97-AF65-F5344CB8AC3E}">
        <p14:creationId xmlns:p14="http://schemas.microsoft.com/office/powerpoint/2010/main" val="2841186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19256" cy="836712"/>
          </a:xfrm>
        </p:spPr>
        <p:txBody>
          <a:bodyPr>
            <a:normAutofit fontScale="90000"/>
          </a:bodyPr>
          <a:lstStyle/>
          <a:p>
            <a:r>
              <a:rPr lang="es-AR" sz="3700" cap="small" dirty="0" smtClean="0">
                <a:ln w="0"/>
                <a:solidFill>
                  <a:srgbClr val="C00000"/>
                </a:solidFill>
                <a:effectLst>
                  <a:reflection blurRad="6350" endPos="0" dir="5400000" sy="-90000" algn="bl" rotWithShape="0"/>
                </a:effectLst>
              </a:rPr>
              <a:t/>
            </a:r>
            <a:br>
              <a:rPr lang="es-AR" sz="3700" cap="small" dirty="0" smtClean="0">
                <a:ln w="0"/>
                <a:solidFill>
                  <a:srgbClr val="C00000"/>
                </a:solidFill>
                <a:effectLst>
                  <a:reflection blurRad="6350" endPos="0" dir="5400000" sy="-90000" algn="bl" rotWithShape="0"/>
                </a:effectLst>
              </a:rPr>
            </a:br>
            <a:r>
              <a:rPr lang="es-AR" sz="3700" cap="small" dirty="0" smtClean="0">
                <a:ln w="0"/>
                <a:solidFill>
                  <a:srgbClr val="C00000"/>
                </a:solidFill>
                <a:effectLst>
                  <a:reflection blurRad="6350" endPos="0" dir="5400000" sy="-90000" algn="bl" rotWithShape="0"/>
                </a:effectLst>
              </a:rPr>
              <a:t>Objetivos</a:t>
            </a:r>
            <a:r>
              <a:rPr lang="es-AR" dirty="0" smtClean="0">
                <a:solidFill>
                  <a:srgbClr val="FF0000"/>
                </a:solidFill>
              </a:rPr>
              <a:t/>
            </a:r>
            <a:br>
              <a:rPr lang="es-AR" dirty="0" smtClean="0">
                <a:solidFill>
                  <a:srgbClr val="FF0000"/>
                </a:solidFill>
              </a:rPr>
            </a:br>
            <a:endParaRPr lang="es-AR" dirty="0">
              <a:solidFill>
                <a:srgbClr val="FF0000"/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510484"/>
              </p:ext>
            </p:extLst>
          </p:nvPr>
        </p:nvGraphicFramePr>
        <p:xfrm>
          <a:off x="-180528" y="692696"/>
          <a:ext cx="9324528" cy="58326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Right Arrow 5"/>
          <p:cNvSpPr/>
          <p:nvPr/>
        </p:nvSpPr>
        <p:spPr>
          <a:xfrm>
            <a:off x="3549036" y="2116112"/>
            <a:ext cx="978408" cy="484632"/>
          </a:xfrm>
          <a:prstGeom prst="rightArrow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dirty="0">
              <a:solidFill>
                <a:srgbClr val="00B0F0"/>
              </a:solidFill>
            </a:endParaRPr>
          </a:p>
        </p:txBody>
      </p:sp>
      <p:sp>
        <p:nvSpPr>
          <p:cNvPr id="7" name="Right Arrow 6"/>
          <p:cNvSpPr/>
          <p:nvPr/>
        </p:nvSpPr>
        <p:spPr>
          <a:xfrm>
            <a:off x="3549036" y="5058892"/>
            <a:ext cx="978408" cy="484632"/>
          </a:xfrm>
          <a:prstGeom prst="rightArrow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dirty="0">
              <a:solidFill>
                <a:srgbClr val="0070C0"/>
              </a:solidFill>
            </a:endParaRPr>
          </a:p>
        </p:txBody>
      </p:sp>
      <p:sp>
        <p:nvSpPr>
          <p:cNvPr id="8" name="Down Arrow 7"/>
          <p:cNvSpPr/>
          <p:nvPr/>
        </p:nvSpPr>
        <p:spPr>
          <a:xfrm>
            <a:off x="1441492" y="3304005"/>
            <a:ext cx="484632" cy="733034"/>
          </a:xfrm>
          <a:prstGeom prst="downArrow">
            <a:avLst>
              <a:gd name="adj1" fmla="val 42138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639203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5" grpId="0">
        <p:bldAsOne/>
      </p:bldGraphic>
      <p:bldP spid="6" grpId="0" animBg="1"/>
      <p:bldP spid="7" grpId="0" animBg="1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AR" sz="3700" cap="small" dirty="0" smtClean="0">
                <a:ln w="0"/>
                <a:solidFill>
                  <a:srgbClr val="C00000"/>
                </a:solidFill>
                <a:effectLst>
                  <a:reflection blurRad="6350" endPos="0" dir="5400000" sy="-90000" algn="bl" rotWithShape="0"/>
                </a:effectLst>
              </a:rPr>
              <a:t>Hipótesis</a:t>
            </a:r>
            <a:r>
              <a:rPr lang="es-AR" dirty="0" smtClean="0">
                <a:solidFill>
                  <a:srgbClr val="C00000"/>
                </a:solidFill>
              </a:rPr>
              <a:t/>
            </a:r>
            <a:br>
              <a:rPr lang="es-AR" dirty="0" smtClean="0">
                <a:solidFill>
                  <a:srgbClr val="C00000"/>
                </a:solidFill>
              </a:rPr>
            </a:br>
            <a:endParaRPr lang="es-AR" dirty="0">
              <a:solidFill>
                <a:srgbClr val="C000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14806230"/>
              </p:ext>
            </p:extLst>
          </p:nvPr>
        </p:nvGraphicFramePr>
        <p:xfrm>
          <a:off x="467544" y="1628800"/>
          <a:ext cx="8219256" cy="460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8094129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4B0E7B6-FBCC-4F8C-978C-67B7B290134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graphicEl>
                                              <a:dgm id="{44B0E7B6-FBCC-4F8C-978C-67B7B290134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graphicEl>
                                              <a:dgm id="{44B0E7B6-FBCC-4F8C-978C-67B7B290134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graphicEl>
                                              <a:dgm id="{44B0E7B6-FBCC-4F8C-978C-67B7B290134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97BAA60-4D23-46B2-951B-FF3B30F4BFB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graphicEl>
                                              <a:dgm id="{C97BAA60-4D23-46B2-951B-FF3B30F4BFB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graphicEl>
                                              <a:dgm id="{C97BAA60-4D23-46B2-951B-FF3B30F4BFB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graphicEl>
                                              <a:dgm id="{C97BAA60-4D23-46B2-951B-FF3B30F4BFB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DA77425-AE0B-4032-9065-E4E32D55A0C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graphicEl>
                                              <a:dgm id="{4DA77425-AE0B-4032-9065-E4E32D55A0C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graphicEl>
                                              <a:dgm id="{4DA77425-AE0B-4032-9065-E4E32D55A0C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graphicEl>
                                              <a:dgm id="{4DA77425-AE0B-4032-9065-E4E32D55A0C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DBDC8F7-CE41-41B9-B162-9D52FB7BF2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graphicEl>
                                              <a:dgm id="{4DBDC8F7-CE41-41B9-B162-9D52FB7BF2A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graphicEl>
                                              <a:dgm id="{4DBDC8F7-CE41-41B9-B162-9D52FB7BF2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graphicEl>
                                              <a:dgm id="{4DBDC8F7-CE41-41B9-B162-9D52FB7BF2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 uiExpand="1">
        <p:bldSub>
          <a:bldDgm bld="one"/>
        </p:bldSub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96794" y="1484784"/>
            <a:ext cx="8447206" cy="52168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s-AR" dirty="0" smtClean="0">
                <a:latin typeface="Century Gothic" panose="020B0502020202020204" pitchFamily="34" charset="0"/>
              </a:rPr>
              <a:t>El Instrumento utilizado AEP se basa en el Modelo de los Cinco Grandes Factores de la Personalidad  </a:t>
            </a:r>
            <a:r>
              <a:rPr lang="es-AR" dirty="0">
                <a:latin typeface="Century Gothic" panose="020B0502020202020204" pitchFamily="34" charset="0"/>
              </a:rPr>
              <a:t>(</a:t>
            </a:r>
            <a:r>
              <a:rPr lang="es-AR" dirty="0" smtClean="0">
                <a:latin typeface="Century Gothic" panose="020B0502020202020204" pitchFamily="34" charset="0"/>
              </a:rPr>
              <a:t>Mc Crae y Costa, 1990) , adaptación realizada y baremada en MDP  por Sánchez y Ledesma  (2013, 2011, 2007).</a:t>
            </a:r>
          </a:p>
          <a:p>
            <a:pPr lvl="0">
              <a:lnSpc>
                <a:spcPct val="150000"/>
              </a:lnSpc>
            </a:pPr>
            <a:endParaRPr lang="es-AR" dirty="0" smtClean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lvl="0">
              <a:lnSpc>
                <a:spcPct val="150000"/>
              </a:lnSpc>
            </a:pPr>
            <a:r>
              <a:rPr lang="es-AR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El </a:t>
            </a:r>
            <a:r>
              <a:rPr lang="es-AR" dirty="0">
                <a:solidFill>
                  <a:prstClr val="black"/>
                </a:solidFill>
                <a:latin typeface="Century Gothic" panose="020B0502020202020204" pitchFamily="34" charset="0"/>
              </a:rPr>
              <a:t>instrumento AEP evalúa a partir de un listado de adjetivos los rasgos concebidos como un continuo entre dos polos. </a:t>
            </a:r>
          </a:p>
          <a:p>
            <a:pPr>
              <a:lnSpc>
                <a:spcPct val="150000"/>
              </a:lnSpc>
            </a:pPr>
            <a:endParaRPr lang="es-AR" dirty="0">
              <a:latin typeface="Century Gothic" panose="020B0502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s-AR" dirty="0" smtClean="0">
                <a:latin typeface="Century Gothic" panose="020B0502020202020204" pitchFamily="34" charset="0"/>
              </a:rPr>
              <a:t>Se implementó breve cuestionario diseñado para acceder a información socio – económica y cultural.</a:t>
            </a:r>
          </a:p>
          <a:p>
            <a:pPr>
              <a:lnSpc>
                <a:spcPct val="150000"/>
              </a:lnSpc>
            </a:pPr>
            <a:endParaRPr lang="es-AR" dirty="0">
              <a:latin typeface="Century Gothic" panose="020B0502020202020204" pitchFamily="34" charset="0"/>
            </a:endParaRPr>
          </a:p>
          <a:p>
            <a:endParaRPr lang="es-AR" dirty="0" smtClean="0"/>
          </a:p>
          <a:p>
            <a:endParaRPr lang="es-AR" dirty="0"/>
          </a:p>
        </p:txBody>
      </p:sp>
      <p:sp>
        <p:nvSpPr>
          <p:cNvPr id="6" name="TextBox 5"/>
          <p:cNvSpPr txBox="1"/>
          <p:nvPr/>
        </p:nvSpPr>
        <p:spPr>
          <a:xfrm>
            <a:off x="700242" y="586244"/>
            <a:ext cx="7907654" cy="6617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s-AR" sz="3600" b="1" cap="small" dirty="0" smtClean="0">
                <a:ln w="0">
                  <a:noFill/>
                </a:ln>
                <a:solidFill>
                  <a:srgbClr val="C00000"/>
                </a:solidFill>
                <a:effectLst/>
                <a:latin typeface="Century Gothic" panose="020B0502020202020204" pitchFamily="34" charset="0"/>
                <a:ea typeface="+mj-ea"/>
                <a:cs typeface="+mj-cs"/>
              </a:rPr>
              <a:t>Instrumentos</a:t>
            </a:r>
            <a:endParaRPr lang="es-AR" sz="3600" dirty="0">
              <a:ln w="0">
                <a:noFill/>
              </a:ln>
              <a:solidFill>
                <a:srgbClr val="C00000"/>
              </a:solidFill>
              <a:effectLst/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16043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Apex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4_Apex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5_Apex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2_Apex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3648</TotalTime>
  <Words>1374</Words>
  <Application>Microsoft Office PowerPoint</Application>
  <PresentationFormat>Presentación en pantalla (4:3)</PresentationFormat>
  <Paragraphs>333</Paragraphs>
  <Slides>30</Slides>
  <Notes>4</Notes>
  <HiddenSlides>0</HiddenSlides>
  <MMClips>0</MMClips>
  <ScaleCrop>false</ScaleCrop>
  <HeadingPairs>
    <vt:vector size="6" baseType="variant">
      <vt:variant>
        <vt:lpstr>Tema</vt:lpstr>
      </vt:variant>
      <vt:variant>
        <vt:i4>5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30</vt:i4>
      </vt:variant>
    </vt:vector>
  </HeadingPairs>
  <TitlesOfParts>
    <vt:vector size="36" baseType="lpstr">
      <vt:lpstr>Apex</vt:lpstr>
      <vt:lpstr>1_Apex</vt:lpstr>
      <vt:lpstr>4_Apex</vt:lpstr>
      <vt:lpstr>5_Apex</vt:lpstr>
      <vt:lpstr>2_Apex</vt:lpstr>
      <vt:lpstr>Worksheet</vt:lpstr>
      <vt:lpstr>Rasgos de Personalidad de Ingresantes Psicología 2015</vt:lpstr>
      <vt:lpstr>Personalidad</vt:lpstr>
      <vt:lpstr>Presentación de PowerPoint</vt:lpstr>
      <vt:lpstr> RASGOS DE PERSONALIDAD </vt:lpstr>
      <vt:lpstr>Antecedentes de nuestra investigación</vt:lpstr>
      <vt:lpstr>Antecedentes </vt:lpstr>
      <vt:lpstr> Objetivos </vt:lpstr>
      <vt:lpstr>Hipótesis </vt:lpstr>
      <vt:lpstr>Presentación de PowerPoint</vt:lpstr>
      <vt:lpstr>Descripción de los  Rasgos que evalúa  el AEP</vt:lpstr>
      <vt:lpstr>Presentación de PowerPoint</vt:lpstr>
      <vt:lpstr>Responsabilidad                                                         Negligencia</vt:lpstr>
      <vt:lpstr>Presentación de PowerPoint</vt:lpstr>
      <vt:lpstr>Neuroticismo                                                estabilidad emocional</vt:lpstr>
      <vt:lpstr>Presentación de PowerPoint</vt:lpstr>
      <vt:lpstr>Metodología  MUESTRA  DE CONVENIENCIA NO PROBABILÍSTICA </vt:lpstr>
      <vt:lpstr>Presentación de PowerPoint</vt:lpstr>
      <vt:lpstr>Presentación de PowerPoint</vt:lpstr>
      <vt:lpstr>Nivel Socio  Económico y Cultural Padres Ingresantes   Poseen al  menos Secundario completo</vt:lpstr>
      <vt:lpstr>Discusión de los Resultados    </vt:lpstr>
      <vt:lpstr> </vt:lpstr>
      <vt:lpstr> </vt:lpstr>
      <vt:lpstr>Presentación de PowerPoint</vt:lpstr>
      <vt:lpstr>Relación de los Rasgos de Personalidad con: Edad y Sexo</vt:lpstr>
      <vt:lpstr>Relación de los Rasgos de Personalidad con:  Sexo </vt:lpstr>
      <vt:lpstr>Relación de los Rasgos de Personalidad con: Nivel Socio Económico y Cultural</vt:lpstr>
      <vt:lpstr>Conclusiones</vt:lpstr>
      <vt:lpstr>Conclusiones</vt:lpstr>
      <vt:lpstr>Presentación de PowerPoint</vt:lpstr>
      <vt:lpstr>Queremos agradecer especialmente al Dr. Urquijo por su buena predisposición y colaboración.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Rasgos de Personalidad de Ingresantes Psicología 2015</dc:title>
  <dc:creator>Graciela</dc:creator>
  <cp:lastModifiedBy>Graciela</cp:lastModifiedBy>
  <cp:revision>365</cp:revision>
  <dcterms:created xsi:type="dcterms:W3CDTF">2016-04-22T22:09:38Z</dcterms:created>
  <dcterms:modified xsi:type="dcterms:W3CDTF">2016-08-02T01:03:42Z</dcterms:modified>
</cp:coreProperties>
</file>