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9" r:id="rId8"/>
    <p:sldId id="262" r:id="rId9"/>
    <p:sldId id="263" r:id="rId10"/>
    <p:sldId id="264" r:id="rId11"/>
    <p:sldId id="270" r:id="rId12"/>
    <p:sldId id="265" r:id="rId13"/>
    <p:sldId id="266" r:id="rId14"/>
    <p:sldId id="267" r:id="rId15"/>
    <p:sldId id="268"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90AD68-2741-4B7B-9F76-5053D2416A8D}" type="datetimeFigureOut">
              <a:rPr lang="es-ES" smtClean="0"/>
              <a:pPr/>
              <a:t>16/10/2012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3D4B5-4450-4F1A-BAD4-935B3E71E6D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D19B0F-EC85-4DCE-A34D-2322143868A2}" type="datetimeFigureOut">
              <a:rPr lang="es-ES" smtClean="0"/>
              <a:pPr/>
              <a:t>16/10/2012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CEF94C-6AD9-4E3B-97BA-9A9EF481BF7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19B0F-EC85-4DCE-A34D-2322143868A2}" type="datetimeFigureOut">
              <a:rPr lang="es-ES" smtClean="0"/>
              <a:pPr/>
              <a:t>16/10/2012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EF94C-6AD9-4E3B-97BA-9A9EF481BF7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92696"/>
            <a:ext cx="7772400" cy="3024335"/>
          </a:xfrm>
        </p:spPr>
        <p:txBody>
          <a:bodyPr>
            <a:normAutofit fontScale="90000"/>
          </a:bodyPr>
          <a:lstStyle/>
          <a:p>
            <a:r>
              <a:rPr lang="es-ES" b="1" dirty="0" smtClean="0">
                <a:ln w="19050">
                  <a:solidFill>
                    <a:schemeClr val="tx2">
                      <a:satMod val="155000"/>
                    </a:schemeClr>
                  </a:solidFill>
                  <a:prstDash val="solid"/>
                </a:ln>
                <a:solidFill>
                  <a:srgbClr val="FF0000"/>
                </a:solidFill>
                <a:effectLst>
                  <a:outerShdw blurRad="41275" dist="20320" dir="1800000" algn="tl" rotWithShape="0">
                    <a:srgbClr val="000000">
                      <a:alpha val="40000"/>
                    </a:srgbClr>
                  </a:outerShdw>
                  <a:reflection blurRad="6350" stA="55000" endA="300" endPos="45500" dir="5400000" sy="-100000" algn="bl" rotWithShape="0"/>
                </a:effectLst>
              </a:rPr>
              <a:t>Exploración de las representaciones sociales acerca de la pobreza y las desigualdades sociales, en niños de la ciudad de Mar del Plata.</a:t>
            </a:r>
            <a:r>
              <a:rPr lang="es-ES" b="1" dirty="0" smtClean="0">
                <a:ln w="1905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r>
            <a:br>
              <a:rPr lang="es-ES" b="1" dirty="0" smtClean="0">
                <a:ln w="1905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br>
            <a:endParaRPr lang="es-ES" dirty="0">
              <a:ln w="19050">
                <a:solidFill>
                  <a:schemeClr val="tx2">
                    <a:satMod val="155000"/>
                  </a:schemeClr>
                </a:solidFill>
                <a:prstDash val="solid"/>
              </a:ln>
              <a:solidFill>
                <a:srgbClr val="FF0000"/>
              </a:solidFill>
            </a:endParaRPr>
          </a:p>
        </p:txBody>
      </p:sp>
      <p:pic>
        <p:nvPicPr>
          <p:cNvPr id="6" name="5 Imagen" descr="ricos-y-pobres-1.jpg"/>
          <p:cNvPicPr>
            <a:picLocks noChangeAspect="1"/>
          </p:cNvPicPr>
          <p:nvPr/>
        </p:nvPicPr>
        <p:blipFill>
          <a:blip r:embed="rId2" cstate="print"/>
          <a:stretch>
            <a:fillRect/>
          </a:stretch>
        </p:blipFill>
        <p:spPr>
          <a:xfrm>
            <a:off x="2843808" y="3717031"/>
            <a:ext cx="3456384" cy="26006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M</a:t>
            </a:r>
            <a:r>
              <a:rPr lang="es-ES_tradnl"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latin typeface="Berlin Sans FB Demi" pitchFamily="34" charset="0"/>
              </a:rPr>
              <a:t>é</a:t>
            </a:r>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todo</a:t>
            </a:r>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a:t>
            </a:r>
            <a:endParaRPr lang="es-ES" dirty="0"/>
          </a:p>
        </p:txBody>
      </p:sp>
      <p:sp>
        <p:nvSpPr>
          <p:cNvPr id="3" name="2 Marcador de contenido"/>
          <p:cNvSpPr>
            <a:spLocks noGrp="1"/>
          </p:cNvSpPr>
          <p:nvPr>
            <p:ph idx="1"/>
          </p:nvPr>
        </p:nvSpPr>
        <p:spPr>
          <a:noFill/>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ctr">
              <a:buNone/>
            </a:pPr>
            <a:r>
              <a:rPr lang="es-ES" dirty="0" smtClean="0"/>
              <a:t> Procesamiento de datos.</a:t>
            </a:r>
          </a:p>
          <a:p>
            <a:pPr algn="ctr">
              <a:buNone/>
            </a:pPr>
            <a:endParaRPr lang="es-ES" dirty="0" smtClean="0"/>
          </a:p>
          <a:p>
            <a:pPr marL="514350" indent="-514350" algn="just">
              <a:buFont typeface="+mj-lt"/>
              <a:buAutoNum type="arabicPeriod"/>
            </a:pPr>
            <a:r>
              <a:rPr lang="es-ES" dirty="0" smtClean="0"/>
              <a:t>En un primer momento se procedió a evaluar, los niveles de desarrollo de las representaciones acerca de la pobreza y la riqueza, utilizando como criterio la elaboración teórica de los niveles de desarrollo propuestas por </a:t>
            </a:r>
            <a:r>
              <a:rPr lang="es-ES" dirty="0" err="1" smtClean="0"/>
              <a:t>Denegri</a:t>
            </a:r>
            <a:r>
              <a:rPr lang="es-ES" dirty="0" smtClean="0"/>
              <a:t> (1997) los que se exponen en la diapositiva </a:t>
            </a:r>
            <a:r>
              <a:rPr lang="es-ES" dirty="0" smtClean="0"/>
              <a:t>siguiente</a:t>
            </a:r>
            <a:r>
              <a:rPr lang="es-ES" dirty="0" smtClean="0"/>
              <a:t>. </a:t>
            </a:r>
            <a:endParaRPr lang="es-ES" dirty="0" smtClean="0"/>
          </a:p>
          <a:p>
            <a:pPr marL="514350" indent="-514350" algn="just">
              <a:buFont typeface="+mj-lt"/>
              <a:buAutoNum type="arabicPeriod"/>
            </a:pPr>
            <a:r>
              <a:rPr lang="es-ES" dirty="0" smtClean="0"/>
              <a:t>En un segundo momento se llevó a cabo una evaluación de las respuestas dadas por los estudiantes a cada uno de los apartados de la entrevista, con el fin de dar cumplimiento a otro de los objetivos específicos planteados para este estudio que se refiere a identificar diferencias en la cualidad y complejidad de las respuestas, en función del avance de las edades y del nivel socioeconómico de pertenencia. </a:t>
            </a:r>
          </a:p>
          <a:p>
            <a:pPr algn="just">
              <a:buNone/>
            </a:pPr>
            <a:endParaRPr lang="es-ES" dirty="0" smtClean="0"/>
          </a:p>
          <a:p>
            <a:pPr algn="just">
              <a:buNone/>
            </a:pP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88640"/>
            <a:ext cx="8229600" cy="6858000"/>
          </a:xfrm>
        </p:spPr>
        <p:txBody>
          <a:bodyPr>
            <a:normAutofit fontScale="25000" lnSpcReduction="20000"/>
          </a:bodyPr>
          <a:lstStyle/>
          <a:p>
            <a:pPr>
              <a:buNone/>
            </a:pPr>
            <a:r>
              <a:rPr lang="es-ES" sz="4400" b="1" dirty="0" smtClean="0"/>
              <a:t>   Nivel 1A:</a:t>
            </a:r>
            <a:r>
              <a:rPr lang="es-ES" sz="4400" dirty="0" smtClean="0"/>
              <a:t> </a:t>
            </a:r>
          </a:p>
          <a:p>
            <a:pPr marL="914400" indent="-914400">
              <a:buFont typeface="+mj-lt"/>
              <a:buAutoNum type="arabicPeriod"/>
            </a:pPr>
            <a:r>
              <a:rPr lang="es-ES" sz="4400" dirty="0" smtClean="0"/>
              <a:t>explicaciones </a:t>
            </a:r>
            <a:r>
              <a:rPr lang="es-ES" sz="4400" dirty="0" smtClean="0"/>
              <a:t>impregnadas de elementos fantásticos y anecdóticos basados en rasgos observables y aparentes.</a:t>
            </a:r>
          </a:p>
          <a:p>
            <a:pPr marL="914400" lvl="0" indent="-914400">
              <a:buFont typeface="+mj-lt"/>
              <a:buAutoNum type="arabicPeriod"/>
            </a:pPr>
            <a:r>
              <a:rPr lang="es-ES" sz="4400" dirty="0" smtClean="0"/>
              <a:t>contrastes </a:t>
            </a:r>
            <a:r>
              <a:rPr lang="es-ES" sz="4400" dirty="0" smtClean="0"/>
              <a:t>son extremos dramáticos, no se reconoce la existencia de estratos medios.</a:t>
            </a:r>
          </a:p>
          <a:p>
            <a:pPr marL="914400" lvl="0" indent="-914400">
              <a:buFont typeface="+mj-lt"/>
              <a:buAutoNum type="arabicPeriod"/>
            </a:pPr>
            <a:r>
              <a:rPr lang="es-ES" sz="4400" dirty="0" smtClean="0"/>
              <a:t>no </a:t>
            </a:r>
            <a:r>
              <a:rPr lang="es-ES" sz="4400" dirty="0" smtClean="0"/>
              <a:t>hay comprensión de los procesos temporales ni de cambio social.</a:t>
            </a:r>
          </a:p>
          <a:p>
            <a:pPr marL="914400" lvl="0" indent="-914400">
              <a:buFont typeface="+mj-lt"/>
              <a:buAutoNum type="arabicPeriod"/>
            </a:pPr>
            <a:r>
              <a:rPr lang="es-ES" sz="4400" dirty="0" smtClean="0"/>
              <a:t>la </a:t>
            </a:r>
            <a:r>
              <a:rPr lang="es-ES" sz="4400" dirty="0" smtClean="0"/>
              <a:t>riqueza se obtiene repentinamente, sin contemplarse obstáculos de la realidad externa</a:t>
            </a:r>
          </a:p>
          <a:p>
            <a:pPr marL="914400" lvl="0" indent="-914400">
              <a:buFont typeface="+mj-lt"/>
              <a:buAutoNum type="arabicPeriod"/>
            </a:pPr>
            <a:r>
              <a:rPr lang="es-ES" sz="4400" dirty="0" smtClean="0"/>
              <a:t>cualquier </a:t>
            </a:r>
            <a:r>
              <a:rPr lang="es-ES" sz="4400" dirty="0" smtClean="0"/>
              <a:t>trabajo sirve para ganar dinero y hacerse rico. No hay ninguna relación entre tipos de trabajo y remuneraciones.</a:t>
            </a:r>
          </a:p>
          <a:p>
            <a:pPr marL="914400" lvl="0" indent="-914400">
              <a:buFont typeface="+mj-lt"/>
              <a:buAutoNum type="arabicPeriod"/>
            </a:pPr>
            <a:r>
              <a:rPr lang="es-ES" sz="4400" dirty="0" smtClean="0"/>
              <a:t>imposibilidad </a:t>
            </a:r>
            <a:r>
              <a:rPr lang="es-ES" sz="4400" dirty="0" smtClean="0"/>
              <a:t>de dar explicaciones de las razones de la desigualdad social.</a:t>
            </a:r>
          </a:p>
          <a:p>
            <a:pPr marL="914400" indent="-914400">
              <a:buFont typeface="+mj-lt"/>
              <a:buAutoNum type="arabicPeriod"/>
            </a:pPr>
            <a:r>
              <a:rPr lang="es-ES" sz="4400" dirty="0" smtClean="0"/>
              <a:t>la </a:t>
            </a:r>
            <a:r>
              <a:rPr lang="es-ES" sz="4400" dirty="0" smtClean="0"/>
              <a:t>solución al problema de la pobreza depende de la acción individual </a:t>
            </a:r>
            <a:r>
              <a:rPr lang="es-ES" sz="4400" dirty="0" smtClean="0"/>
              <a:t>caritativa</a:t>
            </a:r>
          </a:p>
          <a:p>
            <a:pPr>
              <a:buNone/>
            </a:pPr>
            <a:r>
              <a:rPr lang="es-ES" sz="4400" b="1" dirty="0" smtClean="0"/>
              <a:t>   Nivel 1B:</a:t>
            </a:r>
            <a:r>
              <a:rPr lang="es-ES" sz="4400" dirty="0" smtClean="0"/>
              <a:t> </a:t>
            </a:r>
          </a:p>
          <a:p>
            <a:pPr marL="914400" indent="-914400">
              <a:buFont typeface="+mj-lt"/>
              <a:buAutoNum type="arabicPeriod"/>
            </a:pPr>
            <a:r>
              <a:rPr lang="es-ES" sz="4400" dirty="0" smtClean="0"/>
              <a:t>desaparecen las respuestas fantásticas y anecdóticas, pero siguen persistiendo concepciones muy poco realistas.</a:t>
            </a:r>
            <a:endParaRPr lang="es-ES" sz="4400" dirty="0" smtClean="0"/>
          </a:p>
          <a:p>
            <a:pPr marL="914400" indent="-914400">
              <a:buFont typeface="+mj-lt"/>
              <a:buAutoNum type="arabicPeriod"/>
            </a:pPr>
            <a:r>
              <a:rPr lang="es-ES" sz="4400" dirty="0" smtClean="0"/>
              <a:t>la </a:t>
            </a:r>
            <a:r>
              <a:rPr lang="es-ES" sz="4400" dirty="0" smtClean="0"/>
              <a:t>riqueza se obtiene fundamentalmente a través del trabajo, aunque también se alude a factores como la herencia, el ahorro y el </a:t>
            </a:r>
            <a:r>
              <a:rPr lang="es-ES" sz="4400" dirty="0" smtClean="0"/>
              <a:t>azar.</a:t>
            </a:r>
            <a:endParaRPr lang="es-ES" sz="4400" dirty="0" smtClean="0"/>
          </a:p>
          <a:p>
            <a:pPr marL="914400" indent="-914400">
              <a:buFont typeface="+mj-lt"/>
              <a:buAutoNum type="arabicPeriod"/>
            </a:pPr>
            <a:r>
              <a:rPr lang="es-ES" sz="4400" dirty="0" smtClean="0"/>
              <a:t>asociación </a:t>
            </a:r>
            <a:r>
              <a:rPr lang="es-ES" sz="4400" dirty="0" smtClean="0"/>
              <a:t>simple entre trabajo y remuneraciones desde un punto de vista </a:t>
            </a:r>
            <a:r>
              <a:rPr lang="es-ES" sz="4400" dirty="0" smtClean="0"/>
              <a:t>cuantitativo.</a:t>
            </a:r>
            <a:endParaRPr lang="es-ES" sz="4400" dirty="0" smtClean="0"/>
          </a:p>
          <a:p>
            <a:pPr marL="914400" indent="-914400">
              <a:buFont typeface="+mj-lt"/>
              <a:buAutoNum type="arabicPeriod"/>
            </a:pPr>
            <a:r>
              <a:rPr lang="es-ES" sz="4400" dirty="0" smtClean="0"/>
              <a:t>la </a:t>
            </a:r>
            <a:r>
              <a:rPr lang="es-ES" sz="4400" dirty="0" smtClean="0"/>
              <a:t>pobreza y la mejora económica dependen únicamente de la voluntad individual de cambiar. Tiene más importancia la acción propia que las restricciones de la </a:t>
            </a:r>
            <a:r>
              <a:rPr lang="es-ES" sz="4400" dirty="0" smtClean="0"/>
              <a:t>realidad.</a:t>
            </a:r>
            <a:endParaRPr lang="es-ES" sz="4400" dirty="0" smtClean="0"/>
          </a:p>
          <a:p>
            <a:pPr marL="914400" indent="-914400">
              <a:buFont typeface="+mj-lt"/>
              <a:buAutoNum type="arabicPeriod"/>
            </a:pPr>
            <a:r>
              <a:rPr lang="es-ES" sz="4400" dirty="0" smtClean="0"/>
              <a:t>se </a:t>
            </a:r>
            <a:r>
              <a:rPr lang="es-ES" sz="4400" dirty="0" smtClean="0"/>
              <a:t>incorpora la existencia de estratos inter medios.</a:t>
            </a:r>
          </a:p>
          <a:p>
            <a:pPr marL="914400" indent="-914400">
              <a:buFont typeface="+mj-lt"/>
              <a:buAutoNum type="arabicPeriod"/>
            </a:pPr>
            <a:r>
              <a:rPr lang="es-ES" sz="4400" dirty="0" smtClean="0"/>
              <a:t>las </a:t>
            </a:r>
            <a:r>
              <a:rPr lang="es-ES" sz="4400" dirty="0" smtClean="0"/>
              <a:t>soluciones al problema de la pobreza empiezan a incorporar la idea de asistencia social como algo que depende de la voluntad de figuras institucionalizadas </a:t>
            </a:r>
            <a:r>
              <a:rPr lang="es-ES" sz="4400" dirty="0" smtClean="0"/>
              <a:t>paternalistas.</a:t>
            </a:r>
          </a:p>
          <a:p>
            <a:pPr marL="914400" indent="-914400">
              <a:buNone/>
            </a:pPr>
            <a:r>
              <a:rPr lang="es-ES" sz="4400" b="1" dirty="0" smtClean="0"/>
              <a:t>   Nivel 2:</a:t>
            </a:r>
            <a:endParaRPr lang="es-ES" sz="4400" dirty="0" smtClean="0"/>
          </a:p>
          <a:p>
            <a:pPr marL="914400" indent="-914400">
              <a:buFont typeface="+mj-lt"/>
              <a:buAutoNum type="arabicPeriod"/>
            </a:pPr>
            <a:r>
              <a:rPr lang="es-ES" sz="4400" dirty="0" smtClean="0"/>
              <a:t>la </a:t>
            </a:r>
            <a:r>
              <a:rPr lang="es-ES" sz="4400" dirty="0" smtClean="0"/>
              <a:t>descripción de los estratos incorpora rasgos psicológicos y </a:t>
            </a:r>
            <a:r>
              <a:rPr lang="es-ES" sz="4400" dirty="0" err="1" smtClean="0"/>
              <a:t>comportamentales</a:t>
            </a:r>
            <a:r>
              <a:rPr lang="es-ES" sz="4400" dirty="0" smtClean="0"/>
              <a:t>.</a:t>
            </a:r>
          </a:p>
          <a:p>
            <a:pPr marL="914400" lvl="0" indent="-914400">
              <a:buFont typeface="+mj-lt"/>
              <a:buAutoNum type="arabicPeriod"/>
            </a:pPr>
            <a:r>
              <a:rPr lang="es-ES" sz="4400" dirty="0" smtClean="0"/>
              <a:t>comprensión </a:t>
            </a:r>
            <a:r>
              <a:rPr lang="es-ES" sz="4400" dirty="0" smtClean="0"/>
              <a:t>inicial de la movilidad socio económica  como un proceso que se da en el tiempo y consta de etapas.</a:t>
            </a:r>
          </a:p>
          <a:p>
            <a:pPr marL="914400" lvl="0" indent="-914400">
              <a:buFont typeface="+mj-lt"/>
              <a:buAutoNum type="arabicPeriod"/>
            </a:pPr>
            <a:r>
              <a:rPr lang="es-ES" sz="4400" dirty="0" smtClean="0"/>
              <a:t>se </a:t>
            </a:r>
            <a:r>
              <a:rPr lang="es-ES" sz="4400" dirty="0" smtClean="0"/>
              <a:t>contemplan restricciones externas pero prima la importancia  de variables individuales.</a:t>
            </a:r>
          </a:p>
          <a:p>
            <a:pPr marL="914400" lvl="0" indent="-914400">
              <a:buFont typeface="+mj-lt"/>
              <a:buAutoNum type="arabicPeriod"/>
            </a:pPr>
            <a:r>
              <a:rPr lang="es-ES" sz="4400" dirty="0" smtClean="0"/>
              <a:t>se </a:t>
            </a:r>
            <a:r>
              <a:rPr lang="es-ES" sz="4400" dirty="0" smtClean="0"/>
              <a:t>establece relación entre jerarquía ocupacional y remuneraciones.</a:t>
            </a:r>
          </a:p>
          <a:p>
            <a:pPr marL="914400" lvl="0" indent="-914400">
              <a:buFont typeface="+mj-lt"/>
              <a:buAutoNum type="arabicPeriod"/>
            </a:pPr>
            <a:r>
              <a:rPr lang="es-ES" sz="4400" dirty="0" smtClean="0"/>
              <a:t>el </a:t>
            </a:r>
            <a:r>
              <a:rPr lang="es-ES" sz="4400" dirty="0" smtClean="0"/>
              <a:t>esfuerzo individual, la preparación previa o la educación son factores determinantes de la promoción económica social</a:t>
            </a:r>
          </a:p>
          <a:p>
            <a:pPr marL="914400" lvl="0" indent="-914400">
              <a:buFont typeface="+mj-lt"/>
              <a:buAutoNum type="arabicPeriod"/>
            </a:pPr>
            <a:r>
              <a:rPr lang="es-ES" sz="4400" dirty="0" smtClean="0"/>
              <a:t>el </a:t>
            </a:r>
            <a:r>
              <a:rPr lang="es-ES" sz="4400" dirty="0" smtClean="0"/>
              <a:t>estado aparece como el único responsable de dar soluciones al problema de la pobreza</a:t>
            </a:r>
            <a:r>
              <a:rPr lang="es-ES" sz="4400" dirty="0" smtClean="0"/>
              <a:t>.</a:t>
            </a:r>
          </a:p>
          <a:p>
            <a:pPr>
              <a:buNone/>
            </a:pPr>
            <a:r>
              <a:rPr lang="es-ES" sz="4400" b="1" dirty="0" smtClean="0"/>
              <a:t>   Nivel 3</a:t>
            </a:r>
          </a:p>
          <a:p>
            <a:pPr marL="914400" indent="-914400">
              <a:buFont typeface="+mj-lt"/>
              <a:buAutoNum type="arabicPeriod"/>
            </a:pPr>
            <a:r>
              <a:rPr lang="es-ES" sz="4400" dirty="0" smtClean="0"/>
              <a:t>concepción </a:t>
            </a:r>
            <a:r>
              <a:rPr lang="es-ES" sz="4400" dirty="0" smtClean="0"/>
              <a:t>más compleja de la existencia de estratos económicos.</a:t>
            </a:r>
          </a:p>
          <a:p>
            <a:pPr marL="914400" lvl="0" indent="-914400">
              <a:buFont typeface="+mj-lt"/>
              <a:buAutoNum type="arabicPeriod"/>
            </a:pPr>
            <a:r>
              <a:rPr lang="es-ES" sz="4400" dirty="0" smtClean="0"/>
              <a:t>comprensión </a:t>
            </a:r>
            <a:r>
              <a:rPr lang="es-ES" sz="4400" dirty="0" smtClean="0"/>
              <a:t>de la existencia de intereses comunes a grupos de individuos que dificultan el  cambio social. Se incorpora la idea de explotación y poder.</a:t>
            </a:r>
          </a:p>
          <a:p>
            <a:pPr marL="914400" lvl="0" indent="-914400">
              <a:buFont typeface="+mj-lt"/>
              <a:buAutoNum type="arabicPeriod"/>
            </a:pPr>
            <a:r>
              <a:rPr lang="es-ES" sz="4400" dirty="0" smtClean="0"/>
              <a:t>el </a:t>
            </a:r>
            <a:r>
              <a:rPr lang="es-ES" sz="4400" dirty="0" smtClean="0"/>
              <a:t>logro de la movilidad social exige de oportunidades sociales, cualidades personales e intervenciones continuas del sujeto.</a:t>
            </a:r>
          </a:p>
          <a:p>
            <a:pPr marL="914400" lvl="0" indent="-914400">
              <a:buFont typeface="+mj-lt"/>
              <a:buAutoNum type="arabicPeriod"/>
            </a:pPr>
            <a:r>
              <a:rPr lang="es-ES" sz="4400" dirty="0" smtClean="0"/>
              <a:t>la </a:t>
            </a:r>
            <a:r>
              <a:rPr lang="es-ES" sz="4400" dirty="0" smtClean="0"/>
              <a:t>promoción social y económica presenta muchos obstáculos individuales y sociales que no siempre se pueden vencer.</a:t>
            </a:r>
          </a:p>
          <a:p>
            <a:pPr marL="914400" lvl="0" indent="-914400">
              <a:buFont typeface="+mj-lt"/>
              <a:buAutoNum type="arabicPeriod"/>
            </a:pPr>
            <a:r>
              <a:rPr lang="es-ES" sz="4400" dirty="0" smtClean="0"/>
              <a:t>capacidad </a:t>
            </a:r>
            <a:r>
              <a:rPr lang="es-ES" sz="4400" dirty="0" smtClean="0"/>
              <a:t>de establecer relaciones entre sistemas distintos, la existencia de desigualdades se justifica como producto de  variables históricas, económicas y de relaciones de poder y dominación.</a:t>
            </a:r>
          </a:p>
          <a:p>
            <a:pPr marL="914400" lvl="0" indent="-914400">
              <a:buFont typeface="+mj-lt"/>
              <a:buAutoNum type="arabicPeriod"/>
            </a:pPr>
            <a:r>
              <a:rPr lang="es-ES" sz="4400" dirty="0" smtClean="0"/>
              <a:t>elementos </a:t>
            </a:r>
            <a:r>
              <a:rPr lang="es-ES" sz="4400" dirty="0" smtClean="0"/>
              <a:t>ideológicos e influencia del propio estrato social de pertenencia, lo que lleva a valoraciones diferenciales tanto de las causas como soluciones a la desigualdad social.</a:t>
            </a:r>
          </a:p>
          <a:p>
            <a:pPr marL="914400" lvl="0" indent="-914400">
              <a:buFont typeface="+mj-lt"/>
              <a:buAutoNum type="arabicPeriod"/>
            </a:pPr>
            <a:r>
              <a:rPr lang="es-ES" sz="4400" dirty="0" smtClean="0"/>
              <a:t>presencia </a:t>
            </a:r>
            <a:r>
              <a:rPr lang="es-ES" sz="4400" dirty="0" smtClean="0"/>
              <a:t>de valoraciones morales en torno a la presencia de desigualdades sociales pero con cierto pesimismo social en torno a la solución del problema de la desigualdad.</a:t>
            </a:r>
          </a:p>
          <a:p>
            <a:pPr marL="914400" lvl="0" indent="-914400">
              <a:buFont typeface="+mj-lt"/>
              <a:buAutoNum type="arabicPeriod"/>
            </a:pPr>
            <a:r>
              <a:rPr lang="es-ES" sz="4400" dirty="0" smtClean="0"/>
              <a:t>se </a:t>
            </a:r>
            <a:r>
              <a:rPr lang="es-ES" sz="4400" dirty="0" smtClean="0"/>
              <a:t>incorpora la idea de oportunidades unida a la acción tanto del sector público como el privado y el deseo de los propios interesados en aprovecharlas para la promoción social.</a:t>
            </a:r>
          </a:p>
          <a:p>
            <a:pPr>
              <a:buNone/>
            </a:pPr>
            <a:r>
              <a:rPr lang="es-AR" sz="4400" dirty="0" smtClean="0"/>
              <a:t> </a:t>
            </a:r>
            <a:endParaRPr lang="es-ES" sz="4400" dirty="0" smtClean="0"/>
          </a:p>
          <a:p>
            <a:pPr>
              <a:buNone/>
            </a:pPr>
            <a:r>
              <a:rPr lang="es-ES" sz="4400" b="1" dirty="0" smtClean="0"/>
              <a:t> </a:t>
            </a:r>
            <a:endParaRPr lang="es-ES" sz="4400" dirty="0" smtClean="0"/>
          </a:p>
          <a:p>
            <a:pPr lvl="0"/>
            <a:endParaRPr lang="es-ES" sz="4800" dirty="0" smtClean="0"/>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Presentación</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de </a:t>
            </a:r>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datos</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a:t>
            </a:r>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Niveles</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de </a:t>
            </a:r>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desarrollo</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de </a:t>
            </a:r>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las</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a:t>
            </a:r>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representaciones</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a:t>
            </a:r>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acerca</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de la </a:t>
            </a:r>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pobreza</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y la </a:t>
            </a:r>
            <a:r>
              <a:rPr lang="en-US" sz="3200" b="1" dirty="0" err="1"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desigualdad</a:t>
            </a:r>
            <a:r>
              <a:rPr lang="en-US" sz="3200" b="1" dirty="0" smtClean="0">
                <a:ln w="18000">
                  <a:solidFill>
                    <a:srgbClr val="002060"/>
                  </a:solidFill>
                  <a:prstDash val="solid"/>
                  <a:miter lim="800000"/>
                </a:ln>
                <a:solidFill>
                  <a:srgbClr val="FF0000"/>
                </a:solidFill>
                <a:effectLst>
                  <a:outerShdw blurRad="25500" dist="23000" dir="7020000" algn="tl">
                    <a:srgbClr val="000000">
                      <a:alpha val="50000"/>
                    </a:srgbClr>
                  </a:outerShdw>
                </a:effectLst>
              </a:rPr>
              <a:t> social</a:t>
            </a:r>
            <a:r>
              <a:rPr lang="en-US" sz="3200" dirty="0" smtClean="0"/>
              <a:t>.</a:t>
            </a:r>
            <a:endParaRPr lang="es-ES" sz="3200" dirty="0"/>
          </a:p>
        </p:txBody>
      </p:sp>
      <p:sp>
        <p:nvSpPr>
          <p:cNvPr id="3" name="2 Marcador de contenido"/>
          <p:cNvSpPr>
            <a:spLocks noGrp="1"/>
          </p:cNvSpPr>
          <p:nvPr>
            <p:ph idx="1"/>
          </p:nvPr>
        </p:nvSpPr>
        <p:spPr>
          <a:xfrm>
            <a:off x="467544" y="1700808"/>
            <a:ext cx="7427168" cy="2260847"/>
          </a:xfrm>
        </p:spPr>
        <p:txBody>
          <a:bodyPr>
            <a:normAutofit/>
          </a:bodyPr>
          <a:lstStyle/>
          <a:p>
            <a:endParaRPr lang="en-US" dirty="0" smtClean="0"/>
          </a:p>
          <a:p>
            <a:endParaRPr lang="en-US" dirty="0" smtClean="0"/>
          </a:p>
          <a:p>
            <a:endParaRPr lang="es-ES" dirty="0"/>
          </a:p>
        </p:txBody>
      </p:sp>
      <p:sp>
        <p:nvSpPr>
          <p:cNvPr id="5" name="2 Marcador de contenido"/>
          <p:cNvSpPr txBox="1">
            <a:spLocks/>
          </p:cNvSpPr>
          <p:nvPr/>
        </p:nvSpPr>
        <p:spPr>
          <a:xfrm>
            <a:off x="1907704" y="4437112"/>
            <a:ext cx="7704856" cy="201622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5 Tabla"/>
          <p:cNvGraphicFramePr>
            <a:graphicFrameLocks noGrp="1"/>
          </p:cNvGraphicFramePr>
          <p:nvPr/>
        </p:nvGraphicFramePr>
        <p:xfrm>
          <a:off x="1763688" y="1772816"/>
          <a:ext cx="6096000" cy="2595880"/>
        </p:xfrm>
        <a:graphic>
          <a:graphicData uri="http://schemas.openxmlformats.org/drawingml/2006/table">
            <a:tbl>
              <a:tblPr firstRow="1" bandRow="1">
                <a:tableStyleId>{21E4AEA4-8DFA-4A89-87EB-49C32662AFE0}</a:tableStyleId>
              </a:tblPr>
              <a:tblGrid>
                <a:gridCol w="1524000"/>
                <a:gridCol w="1524000"/>
                <a:gridCol w="1524000"/>
                <a:gridCol w="1524000"/>
              </a:tblGrid>
              <a:tr h="370840">
                <a:tc>
                  <a:txBody>
                    <a:bodyPr/>
                    <a:lstStyle/>
                    <a:p>
                      <a:pPr algn="ctr">
                        <a:lnSpc>
                          <a:spcPct val="115000"/>
                        </a:lnSpc>
                        <a:spcAft>
                          <a:spcPts val="1000"/>
                        </a:spcAft>
                      </a:pPr>
                      <a:r>
                        <a:rPr lang="es-ES" sz="1300" dirty="0"/>
                        <a:t>Sujeto</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1ª</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           1B</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             2</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lnSpc>
                          <a:spcPct val="115000"/>
                        </a:lnSpc>
                        <a:spcAft>
                          <a:spcPts val="1000"/>
                        </a:spcAft>
                      </a:pPr>
                      <a:r>
                        <a:rPr lang="es-ES" sz="1300"/>
                        <a:t>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 2, 3, 4, 5, 6 y 7</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es-ES" sz="1300">
                        <a:latin typeface="Arial"/>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es-ES" sz="1300">
                        <a:latin typeface="Arial"/>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lnSpc>
                          <a:spcPct val="115000"/>
                        </a:lnSpc>
                        <a:spcAft>
                          <a:spcPts val="1000"/>
                        </a:spcAft>
                      </a:pPr>
                      <a:r>
                        <a:rPr lang="es-ES" sz="1300"/>
                        <a:t>2</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 3, 4, 5, 6, y 7</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3, y 5</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es-ES" sz="1300">
                        <a:latin typeface="Arial"/>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lnSpc>
                          <a:spcPct val="115000"/>
                        </a:lnSpc>
                        <a:spcAft>
                          <a:spcPts val="1000"/>
                        </a:spcAft>
                      </a:pPr>
                      <a:r>
                        <a:rPr lang="es-ES" sz="1300"/>
                        <a:t>3</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1, 3, 6, y 7</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3, y 5</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es-ES" sz="1300">
                        <a:latin typeface="Arial"/>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lnSpc>
                          <a:spcPct val="115000"/>
                        </a:lnSpc>
                        <a:spcAft>
                          <a:spcPts val="1000"/>
                        </a:spcAft>
                      </a:pPr>
                      <a:r>
                        <a:rPr lang="es-ES" sz="1300" dirty="0"/>
                        <a:t>4</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1, 3, 4, 5, y 7</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3, y 5</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es-ES" sz="1300">
                        <a:latin typeface="Arial"/>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lnSpc>
                          <a:spcPct val="115000"/>
                        </a:lnSpc>
                        <a:spcAft>
                          <a:spcPts val="1000"/>
                        </a:spcAft>
                      </a:pPr>
                      <a:r>
                        <a:rPr lang="es-ES" sz="1300"/>
                        <a:t>5</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 y 7</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1, 2, 3, 4, y 5</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lnSpc>
                          <a:spcPct val="115000"/>
                        </a:lnSpc>
                        <a:spcAft>
                          <a:spcPts val="1000"/>
                        </a:spcAft>
                      </a:pPr>
                      <a:r>
                        <a:rPr lang="es-ES" sz="1300" dirty="0"/>
                        <a:t>6</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 2, 4, 5, y  6</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1 y 4</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6 Tabla"/>
          <p:cNvGraphicFramePr>
            <a:graphicFrameLocks noGrp="1"/>
          </p:cNvGraphicFramePr>
          <p:nvPr/>
        </p:nvGraphicFramePr>
        <p:xfrm>
          <a:off x="1763688" y="4581128"/>
          <a:ext cx="6096000" cy="1944216"/>
        </p:xfrm>
        <a:graphic>
          <a:graphicData uri="http://schemas.openxmlformats.org/drawingml/2006/table">
            <a:tbl>
              <a:tblPr firstRow="1" bandRow="1">
                <a:tableStyleId>{21E4AEA4-8DFA-4A89-87EB-49C32662AFE0}</a:tableStyleId>
              </a:tblPr>
              <a:tblGrid>
                <a:gridCol w="1524000"/>
                <a:gridCol w="1524000"/>
                <a:gridCol w="1524000"/>
                <a:gridCol w="1524000"/>
              </a:tblGrid>
              <a:tr h="324036">
                <a:tc>
                  <a:txBody>
                    <a:bodyPr/>
                    <a:lstStyle/>
                    <a:p>
                      <a:pPr algn="ctr">
                        <a:lnSpc>
                          <a:spcPct val="115000"/>
                        </a:lnSpc>
                        <a:spcAft>
                          <a:spcPts val="1000"/>
                        </a:spcAft>
                      </a:pPr>
                      <a:r>
                        <a:rPr lang="es-ES" sz="1300" dirty="0"/>
                        <a:t>7</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1, 3, 4, 5 y 7</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5</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lnSpc>
                          <a:spcPct val="115000"/>
                        </a:lnSpc>
                        <a:spcAft>
                          <a:spcPts val="1000"/>
                        </a:spcAft>
                      </a:pPr>
                      <a:r>
                        <a:rPr lang="es-ES" sz="1300"/>
                        <a:t>8</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 6, y 7</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3, y 5</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lnSpc>
                          <a:spcPct val="115000"/>
                        </a:lnSpc>
                        <a:spcAft>
                          <a:spcPts val="1000"/>
                        </a:spcAft>
                      </a:pPr>
                      <a:r>
                        <a:rPr lang="es-ES" sz="1300"/>
                        <a:t>9</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 4, 6, y 7</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3, y 5</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lnSpc>
                          <a:spcPct val="115000"/>
                        </a:lnSpc>
                        <a:spcAft>
                          <a:spcPts val="1000"/>
                        </a:spcAft>
                      </a:pPr>
                      <a:r>
                        <a:rPr lang="es-ES" sz="1300"/>
                        <a:t>10</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 6, y 7</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2, 3, y 5</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1</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lnSpc>
                          <a:spcPct val="115000"/>
                        </a:lnSpc>
                        <a:spcAft>
                          <a:spcPts val="1000"/>
                        </a:spcAft>
                      </a:pPr>
                      <a:r>
                        <a:rPr lang="es-ES" sz="1300"/>
                        <a:t>11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2, 3, 4, 5, y 6</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es-ES" sz="1300">
                        <a:latin typeface="Arial"/>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lnSpc>
                          <a:spcPct val="115000"/>
                        </a:lnSpc>
                        <a:spcAft>
                          <a:spcPts val="1000"/>
                        </a:spcAft>
                      </a:pPr>
                      <a:r>
                        <a:rPr lang="es-ES" sz="1300"/>
                        <a:t>12</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a:t>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2, 5, y 6</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1, 2, 3, 4</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Presentación</a:t>
            </a:r>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de </a:t>
            </a:r>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datos</a:t>
            </a:r>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a:t>
            </a:r>
            <a:r>
              <a:rPr lang="es-E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Evaluación de la calidad de las respuestas </a:t>
            </a:r>
            <a:endParaRPr lang="es-ES" b="1"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endParaRPr>
          </a:p>
        </p:txBody>
      </p:sp>
      <p:sp>
        <p:nvSpPr>
          <p:cNvPr id="4" name="3 Marcador de contenido"/>
          <p:cNvSpPr>
            <a:spLocks noGrp="1"/>
          </p:cNvSpPr>
          <p:nvPr>
            <p:ph idx="1"/>
          </p:nvPr>
        </p:nvSpPr>
        <p:spPr>
          <a:xfrm>
            <a:off x="457200" y="1600200"/>
            <a:ext cx="8229600" cy="5257800"/>
          </a:xfrm>
        </p:spPr>
        <p:txBody>
          <a:bodyPr>
            <a:normAutofit fontScale="47500" lnSpcReduction="20000"/>
          </a:bodyPr>
          <a:lstStyle/>
          <a:p>
            <a:r>
              <a:rPr lang="es-ES" dirty="0" smtClean="0"/>
              <a:t> </a:t>
            </a:r>
            <a:r>
              <a:rPr lang="es-ES" dirty="0" smtClean="0"/>
              <a:t>Los avances van en la dirección de representaciones despojadas de elementos anecdóticos y/o fantásticos próximos al pensamiento </a:t>
            </a:r>
            <a:r>
              <a:rPr lang="es-ES" dirty="0" smtClean="0"/>
              <a:t>mágico.</a:t>
            </a:r>
          </a:p>
          <a:p>
            <a:endParaRPr lang="es-ES" dirty="0" smtClean="0"/>
          </a:p>
          <a:p>
            <a:r>
              <a:rPr lang="es-ES" dirty="0" smtClean="0"/>
              <a:t>S</a:t>
            </a:r>
            <a:r>
              <a:rPr lang="es-ES" dirty="0" smtClean="0"/>
              <a:t>e </a:t>
            </a:r>
            <a:r>
              <a:rPr lang="es-ES" dirty="0" smtClean="0"/>
              <a:t>tiende a absolutizar cada vez menos a través de prototipos y aparecen tímidamente formas de relativización</a:t>
            </a:r>
            <a:r>
              <a:rPr lang="es-ES" dirty="0" smtClean="0"/>
              <a:t>.</a:t>
            </a:r>
          </a:p>
          <a:p>
            <a:endParaRPr lang="es-ES" dirty="0" smtClean="0"/>
          </a:p>
          <a:p>
            <a:r>
              <a:rPr lang="es-ES" dirty="0" smtClean="0"/>
              <a:t>Los </a:t>
            </a:r>
            <a:r>
              <a:rPr lang="es-ES" dirty="0" smtClean="0"/>
              <a:t>sistemas que utilizan integran ya varios elementos, es decir los ricos y pobres no se diferencian solamente por sus posesiones y dinero, también se distinguen por los tipos de trabajos que realizan y por las remuneraciones que reciben a cambio</a:t>
            </a:r>
            <a:r>
              <a:rPr lang="es-ES" dirty="0" smtClean="0"/>
              <a:t>. (Esto </a:t>
            </a:r>
            <a:r>
              <a:rPr lang="es-ES" dirty="0" smtClean="0"/>
              <a:t>estaría relacionado con la entrada al dominio de las capacidades del período operatorio concreto, la posibilidad de operar con la lógica de clases y de relaciones, integrando en un sistema coherente trabajo, remuneración y posiciones </a:t>
            </a:r>
            <a:r>
              <a:rPr lang="es-ES" dirty="0" smtClean="0"/>
              <a:t>sociales).</a:t>
            </a:r>
          </a:p>
          <a:p>
            <a:endParaRPr lang="es-ES" dirty="0" smtClean="0"/>
          </a:p>
          <a:p>
            <a:r>
              <a:rPr lang="es-ES" dirty="0" smtClean="0"/>
              <a:t>El </a:t>
            </a:r>
            <a:r>
              <a:rPr lang="es-ES" dirty="0" smtClean="0"/>
              <a:t>esquema representativo incluye </a:t>
            </a:r>
            <a:r>
              <a:rPr lang="es-ES" dirty="0" smtClean="0"/>
              <a:t>cada </a:t>
            </a:r>
            <a:r>
              <a:rPr lang="es-ES" dirty="0" smtClean="0"/>
              <a:t>vez más sistemas de información que tienden a organizarse </a:t>
            </a:r>
            <a:r>
              <a:rPr lang="es-ES" dirty="0" smtClean="0"/>
              <a:t>coherentemente, </a:t>
            </a:r>
            <a:r>
              <a:rPr lang="es-ES" dirty="0" smtClean="0"/>
              <a:t>ricos y pobres no solo se distinguen por posesiones, dinero, tipos de trabajos que realizan y por las remuneraciones que reciben a cambio, sino que también entran a jugar caracterizaciones en términos de rasgos psicológicos y/o </a:t>
            </a:r>
            <a:r>
              <a:rPr lang="es-ES" dirty="0" err="1" smtClean="0"/>
              <a:t>comportamentales</a:t>
            </a:r>
            <a:r>
              <a:rPr lang="es-ES" dirty="0" smtClean="0"/>
              <a:t>. Lo </a:t>
            </a:r>
            <a:r>
              <a:rPr lang="es-ES" dirty="0" smtClean="0"/>
              <a:t>que no quita que siga siendo limitado y que queden afuera otros sistemas de información como pueden ser la procedencia de distintas educaciones, y formas culturales. </a:t>
            </a:r>
            <a:endParaRPr lang="es-ES" dirty="0" smtClean="0"/>
          </a:p>
          <a:p>
            <a:endParaRPr lang="es-ES" dirty="0" smtClean="0"/>
          </a:p>
          <a:p>
            <a:r>
              <a:rPr lang="es-ES" dirty="0" smtClean="0"/>
              <a:t> S</a:t>
            </a:r>
            <a:r>
              <a:rPr lang="es-ES" dirty="0" smtClean="0"/>
              <a:t>on </a:t>
            </a:r>
            <a:r>
              <a:rPr lang="es-ES" dirty="0" smtClean="0"/>
              <a:t>los más grandes los que se dan cuenta que la cuestión </a:t>
            </a:r>
            <a:r>
              <a:rPr lang="es-ES" dirty="0" smtClean="0"/>
              <a:t>de la pobreza no </a:t>
            </a:r>
            <a:r>
              <a:rPr lang="es-ES" dirty="0" smtClean="0"/>
              <a:t>puede ser resuelta por la simple caridad de las personas pudientes, sino que el problema es más complejo, por lo tanto introducen a figuras institucionalizadas como los impulsores del cambio, pero desde una visión paternalista, y por lo tanto aún simplista, incluso consideran que si el pobre no pone de su propia voluntad, la ayuda de los funcionarios no alcanzará</a:t>
            </a:r>
            <a:r>
              <a:rPr lang="es-ES" dirty="0" smtClean="0"/>
              <a:t>. </a:t>
            </a:r>
            <a:r>
              <a:rPr lang="es-ES" dirty="0" smtClean="0"/>
              <a:t>Pero en ningún momento se hace mención a recursos limitados para hacerlo, ni tampoco a los intereses encontrados de los distintos sectores y actores sociales, como dificultando o imposibilitando que la equidad se realice. </a:t>
            </a:r>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Presentación</a:t>
            </a:r>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de </a:t>
            </a:r>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datos</a:t>
            </a:r>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a:t>
            </a:r>
            <a:r>
              <a:rPr lang="es-E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Evaluación de la calidad de las respuestas </a:t>
            </a:r>
            <a:endParaRPr lang="es-ES" dirty="0"/>
          </a:p>
        </p:txBody>
      </p:sp>
      <p:sp>
        <p:nvSpPr>
          <p:cNvPr id="3" name="2 Marcador de contenido"/>
          <p:cNvSpPr>
            <a:spLocks noGrp="1"/>
          </p:cNvSpPr>
          <p:nvPr>
            <p:ph idx="1"/>
          </p:nvPr>
        </p:nvSpPr>
        <p:spPr/>
        <p:txBody>
          <a:bodyPr>
            <a:normAutofit/>
          </a:bodyPr>
          <a:lstStyle/>
          <a:p>
            <a:r>
              <a:rPr lang="es-ES" sz="2000" dirty="0" smtClean="0"/>
              <a:t> Peculiaridad </a:t>
            </a:r>
            <a:r>
              <a:rPr lang="es-ES" sz="2000" dirty="0" smtClean="0"/>
              <a:t>de la muestra de este trabajo, </a:t>
            </a:r>
            <a:r>
              <a:rPr lang="es-ES" sz="2000" dirty="0" smtClean="0"/>
              <a:t>con </a:t>
            </a:r>
            <a:r>
              <a:rPr lang="es-ES" sz="2000" dirty="0" smtClean="0"/>
              <a:t>la chilena o la colombiana. </a:t>
            </a:r>
            <a:endParaRPr lang="es-ES" sz="2000" dirty="0" smtClean="0"/>
          </a:p>
          <a:p>
            <a:pPr marL="514350" indent="-514350">
              <a:buFont typeface="+mj-lt"/>
              <a:buAutoNum type="arabicPeriod"/>
            </a:pPr>
            <a:r>
              <a:rPr lang="es-ES" sz="2000" dirty="0" smtClean="0"/>
              <a:t>La totalidad de los estudiantes que se ubican en el primer sub nivel, a excepción del más pequeño perteneciente al nivel socioeconómico bajo, introducen dos ítems que son propios del segundo sub nivel. </a:t>
            </a:r>
            <a:endParaRPr lang="es-ES" sz="2000" dirty="0" smtClean="0"/>
          </a:p>
          <a:p>
            <a:pPr marL="514350" indent="-514350">
              <a:buFont typeface="+mj-lt"/>
              <a:buAutoNum type="alphaUcPeriod"/>
            </a:pPr>
            <a:r>
              <a:rPr lang="es-ES" sz="2000" dirty="0" smtClean="0"/>
              <a:t>Todos </a:t>
            </a:r>
            <a:r>
              <a:rPr lang="es-ES" sz="2000" dirty="0" smtClean="0"/>
              <a:t>admiten que además de ricos y pobres hay algo más, </a:t>
            </a:r>
            <a:endParaRPr lang="es-ES" sz="2000" dirty="0" smtClean="0"/>
          </a:p>
          <a:p>
            <a:pPr marL="514350" indent="-514350">
              <a:buFont typeface="+mj-lt"/>
              <a:buAutoNum type="alphaUcPeriod"/>
            </a:pPr>
            <a:r>
              <a:rPr lang="es-ES" sz="2000" dirty="0" smtClean="0"/>
              <a:t>También </a:t>
            </a:r>
            <a:r>
              <a:rPr lang="es-ES" sz="2000" dirty="0" smtClean="0"/>
              <a:t>establecen algún tipo de relación de corte cuantitativa entre trabajo y </a:t>
            </a:r>
            <a:r>
              <a:rPr lang="es-ES" sz="2000" dirty="0" smtClean="0"/>
              <a:t>remuneración.</a:t>
            </a:r>
          </a:p>
          <a:p>
            <a:pPr marL="514350" indent="-514350"/>
            <a:r>
              <a:rPr lang="es-ES" sz="2000" dirty="0" smtClean="0"/>
              <a:t>D</a:t>
            </a:r>
            <a:r>
              <a:rPr lang="es-ES" sz="2000" dirty="0" smtClean="0"/>
              <a:t>iferencias en </a:t>
            </a:r>
            <a:r>
              <a:rPr lang="es-ES" sz="2000" dirty="0" smtClean="0"/>
              <a:t>las respuestas de participantes de distintos estratos </a:t>
            </a:r>
            <a:r>
              <a:rPr lang="es-ES" sz="2000" dirty="0" smtClean="0"/>
              <a:t>socioeconómicos</a:t>
            </a:r>
          </a:p>
          <a:p>
            <a:pPr marL="514350" indent="-514350">
              <a:buFont typeface="+mj-lt"/>
              <a:buAutoNum type="arabicPeriod"/>
            </a:pPr>
            <a:r>
              <a:rPr lang="es-ES" sz="2000" dirty="0" smtClean="0"/>
              <a:t>L</a:t>
            </a:r>
            <a:r>
              <a:rPr lang="es-ES" sz="2000" dirty="0" smtClean="0"/>
              <a:t>os </a:t>
            </a:r>
            <a:r>
              <a:rPr lang="es-ES" sz="2000" dirty="0" smtClean="0"/>
              <a:t>sujetos de nivel medio-alto introducen </a:t>
            </a:r>
            <a:r>
              <a:rPr lang="es-ES" sz="2000" dirty="0" smtClean="0"/>
              <a:t>con mayor frecuencia en </a:t>
            </a:r>
            <a:r>
              <a:rPr lang="es-ES" sz="2000" dirty="0" smtClean="0"/>
              <a:t>su descripción de ricos y pobres, caracterizaciones que refieren a rasgos de personalidad o comportamiento social, y esto indistintamente de la edad que posean.</a:t>
            </a:r>
            <a:endParaRPr lang="es-E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56990"/>
          </a:xfrm>
        </p:spPr>
        <p:txBody>
          <a:bodyPr/>
          <a:lstStyle/>
          <a:p>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Conclusiones</a:t>
            </a:r>
            <a:r>
              <a:rPr lang="en-US" dirty="0" smtClean="0"/>
              <a:t>. </a:t>
            </a:r>
            <a:endParaRPr lang="es-ES" dirty="0"/>
          </a:p>
        </p:txBody>
      </p:sp>
      <p:sp>
        <p:nvSpPr>
          <p:cNvPr id="3" name="2 Marcador de contenido"/>
          <p:cNvSpPr>
            <a:spLocks noGrp="1"/>
          </p:cNvSpPr>
          <p:nvPr>
            <p:ph idx="1"/>
          </p:nvPr>
        </p:nvSpPr>
        <p:spPr>
          <a:xfrm>
            <a:off x="467544" y="1340768"/>
            <a:ext cx="8229600" cy="5257800"/>
          </a:xfrm>
        </p:spPr>
        <p:txBody>
          <a:bodyPr>
            <a:noAutofit/>
          </a:bodyPr>
          <a:lstStyle/>
          <a:p>
            <a:pPr>
              <a:buFont typeface="Wingdings" pitchFamily="2" charset="2"/>
              <a:buChar char="v"/>
            </a:pPr>
            <a:r>
              <a:rPr lang="es-ES" sz="1800" dirty="0" smtClean="0"/>
              <a:t>Para finalizar podemos decir </a:t>
            </a:r>
            <a:r>
              <a:rPr lang="es-ES" sz="1800" dirty="0" smtClean="0"/>
              <a:t>que:</a:t>
            </a:r>
          </a:p>
          <a:p>
            <a:pPr>
              <a:buNone/>
            </a:pPr>
            <a:endParaRPr lang="es-ES" sz="1800" dirty="0" smtClean="0"/>
          </a:p>
          <a:p>
            <a:r>
              <a:rPr lang="es-ES" sz="1800" dirty="0" smtClean="0"/>
              <a:t> </a:t>
            </a:r>
            <a:r>
              <a:rPr lang="es-ES" sz="1800" dirty="0" smtClean="0"/>
              <a:t>se han registrado en los entrevistados de ambos estratos, cambios evolutivos en el pensamiento sobre las desigualdades sociales y la organización social, que van en la dirección de un sistema de pensamiento más complejo y coherente. </a:t>
            </a:r>
            <a:endParaRPr lang="es-ES" sz="1800" dirty="0" smtClean="0"/>
          </a:p>
          <a:p>
            <a:endParaRPr lang="es-ES" sz="1800" dirty="0" smtClean="0"/>
          </a:p>
          <a:p>
            <a:r>
              <a:rPr lang="es-ES" sz="1800" dirty="0" smtClean="0"/>
              <a:t>En </a:t>
            </a:r>
            <a:r>
              <a:rPr lang="es-ES" sz="1800" dirty="0" smtClean="0"/>
              <a:t>la medida que el sujeto va adquiriendo nuevas capacidades cognitivas, puede organizar de manera más coherente la información que le llega del exterior, lo que da como resultado nuevas formas de ver el mundo. </a:t>
            </a:r>
            <a:endParaRPr lang="es-ES" sz="1800" dirty="0" smtClean="0"/>
          </a:p>
          <a:p>
            <a:endParaRPr lang="es-ES" sz="1800" dirty="0" smtClean="0"/>
          </a:p>
          <a:p>
            <a:r>
              <a:rPr lang="es-ES" sz="1800" dirty="0" smtClean="0"/>
              <a:t>Y </a:t>
            </a:r>
            <a:r>
              <a:rPr lang="es-ES" sz="1800" dirty="0" smtClean="0"/>
              <a:t>que las diferencias entre ambos estratos son diferencias principalmente en la información que poseen sobre el aspecto de la realidad social en  cuestión, pero no hay grandes diferencias en la forma en que los elementos de información son organizados</a:t>
            </a:r>
            <a:r>
              <a:rPr lang="es-ES" sz="1800" dirty="0" smtClean="0"/>
              <a:t>.</a:t>
            </a:r>
          </a:p>
          <a:p>
            <a:endParaRPr lang="es-ES" sz="1800" dirty="0" smtClean="0"/>
          </a:p>
          <a:p>
            <a:r>
              <a:rPr lang="es-ES" sz="1800" dirty="0" smtClean="0"/>
              <a:t> </a:t>
            </a:r>
            <a:r>
              <a:rPr lang="es-ES" sz="1800" dirty="0" smtClean="0"/>
              <a:t>En este sentido las diferentes procedencias de los sujetos podrían haber determinado, al haber atravesado socializaciones distintas, las diferencias de contenido.</a:t>
            </a:r>
          </a:p>
          <a:p>
            <a:pPr>
              <a:buNone/>
            </a:pPr>
            <a:r>
              <a:rPr lang="es-AR" sz="1800" b="1" dirty="0" smtClean="0"/>
              <a:t> </a:t>
            </a:r>
            <a:endParaRPr lang="es-ES" sz="1800" dirty="0" smtClean="0"/>
          </a:p>
          <a:p>
            <a:endParaRPr lang="es-E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296144"/>
          </a:xfrm>
        </p:spPr>
        <p:txBody>
          <a:bodyPr>
            <a:normAutofit fontScale="90000"/>
          </a:bodyPr>
          <a:lstStyle/>
          <a:p>
            <a:r>
              <a:rPr lang="es-ES_tradnl"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a:r>
            <a:br>
              <a:rPr lang="es-ES_tradnl"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br>
            <a:r>
              <a:rPr lang="es-ES_tradnl"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Objetivos específicos</a:t>
            </a:r>
            <a:endParaRPr lang="es-ES" b="1"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endParaRPr>
          </a:p>
        </p:txBody>
      </p:sp>
      <p:sp>
        <p:nvSpPr>
          <p:cNvPr id="3" name="2 Marcador de contenido"/>
          <p:cNvSpPr>
            <a:spLocks noGrp="1"/>
          </p:cNvSpPr>
          <p:nvPr>
            <p:ph idx="1"/>
          </p:nvPr>
        </p:nvSpPr>
        <p:spPr>
          <a:xfrm>
            <a:off x="457200" y="2060849"/>
            <a:ext cx="8229600" cy="3960440"/>
          </a:xfrm>
        </p:spPr>
        <p:txBody>
          <a:bodyPr>
            <a:normAutofit fontScale="92500" lnSpcReduction="10000"/>
          </a:bodyPr>
          <a:lstStyle/>
          <a:p>
            <a:pPr lvl="0"/>
            <a:r>
              <a:rPr lang="es-ES_tradnl" dirty="0"/>
              <a:t>detectar similitudes y diferencias en las representaciones sociales de la pobreza y la riqueza, en sujetos, según sus edades.</a:t>
            </a:r>
            <a:endParaRPr lang="es-ES" dirty="0"/>
          </a:p>
          <a:p>
            <a:pPr lvl="0"/>
            <a:r>
              <a:rPr lang="es-ES_tradnl" dirty="0"/>
              <a:t>detectar similitudes y diferencias en las representaciones sociales de la pobreza y la riqueza, en sujetos, según la pertenencia a estratos socioeconómicos diferentes y provenientes de instituciones escolares con distinta matrícula.</a:t>
            </a:r>
            <a:endParaRPr lang="es-ES" dirty="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p:spPr>
        <p:txBody>
          <a:bodyPr/>
          <a:lstStyle/>
          <a:p>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Las representaciones</a:t>
            </a:r>
            <a:endParaRPr lang="es-ES" b="1"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endParaRPr>
          </a:p>
        </p:txBody>
      </p:sp>
      <p:sp>
        <p:nvSpPr>
          <p:cNvPr id="3" name="2 Marcador de contenido"/>
          <p:cNvSpPr>
            <a:spLocks noGrp="1"/>
          </p:cNvSpPr>
          <p:nvPr>
            <p:ph idx="1"/>
          </p:nvPr>
        </p:nvSpPr>
        <p:spPr/>
        <p:txBody>
          <a:bodyPr>
            <a:normAutofit fontScale="92500" lnSpcReduction="10000"/>
          </a:bodyPr>
          <a:lstStyle/>
          <a:p>
            <a:pPr algn="just"/>
            <a:r>
              <a:rPr lang="es-ES" dirty="0"/>
              <a:t>Para </a:t>
            </a:r>
            <a:r>
              <a:rPr lang="es-ES" dirty="0" err="1"/>
              <a:t>Delval</a:t>
            </a:r>
            <a:r>
              <a:rPr lang="es-ES" dirty="0"/>
              <a:t> (2007) </a:t>
            </a:r>
            <a:r>
              <a:rPr lang="es-ES" dirty="0" smtClean="0"/>
              <a:t>Las representaciones son el conjunto de propiedades que se le atribuye a una parcela de la realidad, junto con las relaciones entre los elementos de esas propiedades y las explicaciones que se les adjudican. </a:t>
            </a:r>
            <a:r>
              <a:rPr lang="es-ES" dirty="0"/>
              <a:t>T</a:t>
            </a:r>
            <a:r>
              <a:rPr lang="es-ES" dirty="0" smtClean="0"/>
              <a:t>ienen </a:t>
            </a:r>
            <a:r>
              <a:rPr lang="es-ES" dirty="0"/>
              <a:t>en principio una función explicativa, esto le permite al sujeto alcanzar los fines de la acción. Pero no solo alcanzarlos, sino también los determinan, al mismo tiempo que los fines retro actúan estableciendo las representaciones.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Elementos </a:t>
            </a:r>
            <a:r>
              <a:rPr lang="es-ES" b="1"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que componen las representaciones sobre la realidad social</a:t>
            </a:r>
            <a:endParaRPr lang="es-ES"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endParaRPr>
          </a:p>
        </p:txBody>
      </p:sp>
      <p:sp>
        <p:nvSpPr>
          <p:cNvPr id="3" name="2 Marcador de contenido"/>
          <p:cNvSpPr>
            <a:spLocks noGrp="1"/>
          </p:cNvSpPr>
          <p:nvPr>
            <p:ph idx="1"/>
          </p:nvPr>
        </p:nvSpPr>
        <p:spPr/>
        <p:txBody>
          <a:bodyPr/>
          <a:lstStyle/>
          <a:p>
            <a:endParaRPr lang="en-US" dirty="0" smtClean="0"/>
          </a:p>
          <a:p>
            <a:endParaRPr lang="es-ES" dirty="0" smtClean="0"/>
          </a:p>
          <a:p>
            <a:r>
              <a:rPr lang="es-ES" dirty="0" smtClean="0"/>
              <a:t>normas</a:t>
            </a:r>
            <a:r>
              <a:rPr lang="es-ES" dirty="0"/>
              <a:t>, </a:t>
            </a:r>
            <a:endParaRPr lang="es-ES" dirty="0" smtClean="0"/>
          </a:p>
          <a:p>
            <a:r>
              <a:rPr lang="es-ES" dirty="0" smtClean="0"/>
              <a:t>valores</a:t>
            </a:r>
            <a:r>
              <a:rPr lang="es-ES" dirty="0"/>
              <a:t>, </a:t>
            </a:r>
            <a:endParaRPr lang="es-ES" dirty="0" smtClean="0"/>
          </a:p>
          <a:p>
            <a:r>
              <a:rPr lang="es-ES" dirty="0" smtClean="0"/>
              <a:t>Informaciones,</a:t>
            </a:r>
          </a:p>
          <a:p>
            <a:r>
              <a:rPr lang="es-ES" dirty="0" smtClean="0"/>
              <a:t> explicaciones.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Aspectos </a:t>
            </a:r>
            <a:r>
              <a:rPr lang="es-ES" b="1"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sobre los que versan las representaciones de la sociedad</a:t>
            </a:r>
            <a:r>
              <a:rPr lang="es-ES" dirty="0"/>
              <a:t/>
            </a:r>
            <a:br>
              <a:rPr lang="es-ES" dirty="0"/>
            </a:b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Economía </a:t>
            </a:r>
            <a:endParaRPr lang="es-ES" dirty="0"/>
          </a:p>
          <a:p>
            <a:r>
              <a:rPr lang="es-ES" dirty="0" smtClean="0"/>
              <a:t>Política</a:t>
            </a:r>
            <a:endParaRPr lang="es-ES" dirty="0"/>
          </a:p>
          <a:p>
            <a:r>
              <a:rPr lang="es-ES" dirty="0" smtClean="0"/>
              <a:t>Nación</a:t>
            </a:r>
          </a:p>
          <a:p>
            <a:r>
              <a:rPr lang="es-ES" dirty="0" smtClean="0"/>
              <a:t>Familia </a:t>
            </a:r>
          </a:p>
          <a:p>
            <a:r>
              <a:rPr lang="es-ES" dirty="0"/>
              <a:t>Diversidad social </a:t>
            </a:r>
          </a:p>
          <a:p>
            <a:r>
              <a:rPr lang="es-ES" dirty="0" smtClean="0"/>
              <a:t>Organización </a:t>
            </a:r>
            <a:r>
              <a:rPr lang="es-ES" dirty="0"/>
              <a:t>social</a:t>
            </a:r>
          </a:p>
          <a:p>
            <a:r>
              <a:rPr lang="es-ES" dirty="0" smtClean="0"/>
              <a:t>Guerra </a:t>
            </a:r>
            <a:r>
              <a:rPr lang="es-ES" dirty="0"/>
              <a:t>y paz </a:t>
            </a:r>
          </a:p>
          <a:p>
            <a:r>
              <a:rPr lang="es-ES" dirty="0" smtClean="0"/>
              <a:t>Nacimiento </a:t>
            </a:r>
            <a:r>
              <a:rPr lang="es-ES" dirty="0"/>
              <a:t>y muerte</a:t>
            </a:r>
          </a:p>
          <a:p>
            <a:r>
              <a:rPr lang="es-ES" dirty="0" smtClean="0"/>
              <a:t>Religión</a:t>
            </a:r>
            <a:endParaRPr lang="es-ES" dirty="0"/>
          </a:p>
          <a:p>
            <a:r>
              <a:rPr lang="es-ES" dirty="0" smtClean="0"/>
              <a:t>La </a:t>
            </a:r>
            <a:r>
              <a:rPr lang="es-ES" dirty="0"/>
              <a:t>escuela y el conocimiento</a:t>
            </a:r>
          </a:p>
          <a:p>
            <a:r>
              <a:rPr lang="es-ES" dirty="0" smtClean="0"/>
              <a:t>La </a:t>
            </a:r>
            <a:r>
              <a:rPr lang="es-ES" dirty="0"/>
              <a:t>historia </a:t>
            </a:r>
            <a:endParaRPr lang="es-ES"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M</a:t>
            </a:r>
            <a:r>
              <a:rPr lang="es-ES_tradnl"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latin typeface="Berlin Sans FB Demi" pitchFamily="34" charset="0"/>
              </a:rPr>
              <a:t>é</a:t>
            </a:r>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todo</a:t>
            </a:r>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a:t>
            </a:r>
            <a:endParaRPr lang="es-ES" b="1"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endParaRPr>
          </a:p>
        </p:txBody>
      </p:sp>
      <p:sp>
        <p:nvSpPr>
          <p:cNvPr id="3" name="2 Marcador de contenido"/>
          <p:cNvSpPr>
            <a:spLocks noGrp="1"/>
          </p:cNvSpPr>
          <p:nvPr>
            <p:ph idx="1"/>
          </p:nvPr>
        </p:nvSpPr>
        <p:spPr>
          <a:noFill/>
        </p:spPr>
        <p:style>
          <a:lnRef idx="2">
            <a:schemeClr val="accent2"/>
          </a:lnRef>
          <a:fillRef idx="1">
            <a:schemeClr val="lt1"/>
          </a:fillRef>
          <a:effectRef idx="0">
            <a:schemeClr val="accent2"/>
          </a:effectRef>
          <a:fontRef idx="minor">
            <a:schemeClr val="dk1"/>
          </a:fontRef>
        </p:style>
        <p:txBody>
          <a:bodyPr>
            <a:normAutofit lnSpcReduction="10000"/>
          </a:bodyPr>
          <a:lstStyle/>
          <a:p>
            <a:pPr algn="ctr">
              <a:buNone/>
            </a:pPr>
            <a:r>
              <a:rPr lang="en-US" dirty="0" err="1" smtClean="0"/>
              <a:t>Muestra</a:t>
            </a:r>
            <a:endParaRPr lang="en-US" dirty="0" smtClean="0"/>
          </a:p>
          <a:p>
            <a:r>
              <a:rPr lang="es-ES" dirty="0" smtClean="0"/>
              <a:t>12 estudiantes de  escuelas formales de la ciudad de Mar del Plata, cuyas edades oscilaban entre los 6 y 12 años.</a:t>
            </a:r>
          </a:p>
          <a:p>
            <a:r>
              <a:rPr lang="es-ES" dirty="0" smtClean="0"/>
              <a:t>50% provenían de la escuela pública provincial  </a:t>
            </a:r>
            <a:r>
              <a:rPr lang="es-ES" i="1" dirty="0" smtClean="0"/>
              <a:t>Antártida Argentina</a:t>
            </a:r>
            <a:r>
              <a:rPr lang="es-ES" dirty="0" smtClean="0"/>
              <a:t> Nº 42 (nivel socioeconómico bajo),  y en igual porcentaje de la escuela privada Nuestra Señora del Carmen (nivel medio-alto). </a:t>
            </a:r>
            <a:endParaRPr lang="en-US" dirty="0" smtClean="0"/>
          </a:p>
          <a:p>
            <a:pPr>
              <a:buNone/>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Composición de la matrícula</a:t>
            </a:r>
            <a:endParaRPr lang="es-ES" b="1"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endParaRPr>
          </a:p>
        </p:txBody>
      </p:sp>
      <p:graphicFrame>
        <p:nvGraphicFramePr>
          <p:cNvPr id="4" name="3 Marcador de contenido"/>
          <p:cNvGraphicFramePr>
            <a:graphicFrameLocks noGrp="1"/>
          </p:cNvGraphicFramePr>
          <p:nvPr>
            <p:ph idx="1"/>
          </p:nvPr>
        </p:nvGraphicFramePr>
        <p:xfrm>
          <a:off x="457200" y="1600200"/>
          <a:ext cx="8229600" cy="4997148"/>
        </p:xfrm>
        <a:graphic>
          <a:graphicData uri="http://schemas.openxmlformats.org/drawingml/2006/table">
            <a:tbl>
              <a:tblPr firstRow="1" bandRow="1">
                <a:tableStyleId>{21E4AEA4-8DFA-4A89-87EB-49C32662AFE0}</a:tableStyleId>
              </a:tblPr>
              <a:tblGrid>
                <a:gridCol w="2057400"/>
                <a:gridCol w="2057400"/>
                <a:gridCol w="2057400"/>
                <a:gridCol w="2057400"/>
              </a:tblGrid>
              <a:tr h="384396">
                <a:tc>
                  <a:txBody>
                    <a:bodyPr/>
                    <a:lstStyle/>
                    <a:p>
                      <a:pPr algn="ctr">
                        <a:lnSpc>
                          <a:spcPct val="115000"/>
                        </a:lnSpc>
                        <a:spcAft>
                          <a:spcPts val="1000"/>
                        </a:spcAft>
                      </a:pPr>
                      <a:r>
                        <a:rPr lang="es-ES" sz="1300" dirty="0"/>
                        <a:t>Sujeto</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dirty="0"/>
                        <a:t>Edad</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Gen.</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Escuela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dirty="0"/>
                        <a:t>1</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6.7</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M</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dirty="0"/>
                        <a:t>pública</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2</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8.3</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M</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pública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3</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8.10</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M</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pública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4</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9.8</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dirty="0"/>
                        <a:t>M</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pública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5</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11.3</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F</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pública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6</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11.11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M</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pública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7</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6.8</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F</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privada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8</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7.6</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F</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privada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9</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8.3</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F</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privada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10</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9.5</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M</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privada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a:t>11</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10.6</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M</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s-ES" sz="1300"/>
                        <a:t>privada</a:t>
                      </a:r>
                      <a:endParaRPr lang="es-ES" sz="110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396">
                <a:tc>
                  <a:txBody>
                    <a:bodyPr/>
                    <a:lstStyle/>
                    <a:p>
                      <a:pPr algn="ctr">
                        <a:lnSpc>
                          <a:spcPct val="115000"/>
                        </a:lnSpc>
                        <a:spcAft>
                          <a:spcPts val="1000"/>
                        </a:spcAft>
                      </a:pPr>
                      <a:r>
                        <a:rPr lang="es-ES" sz="1300" dirty="0"/>
                        <a:t>12</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 </a:t>
                      </a:r>
                      <a:r>
                        <a:rPr lang="es-ES" sz="1300" dirty="0" smtClean="0"/>
                        <a:t>                     11.8</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  </a:t>
                      </a:r>
                      <a:r>
                        <a:rPr lang="es-ES" sz="1300" dirty="0" smtClean="0"/>
                        <a:t>                      </a:t>
                      </a:r>
                      <a:r>
                        <a:rPr lang="es-ES" sz="1300" dirty="0"/>
                        <a:t>F</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s-ES" sz="1300" dirty="0"/>
                        <a:t>  </a:t>
                      </a:r>
                      <a:r>
                        <a:rPr lang="es-ES" sz="1300" dirty="0" smtClean="0"/>
                        <a:t>                 privada</a:t>
                      </a:r>
                      <a:endParaRPr lang="es-ES" sz="1100" dirty="0">
                        <a:latin typeface="Calibri"/>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M</a:t>
            </a:r>
            <a:r>
              <a:rPr lang="es-ES_tradnl"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latin typeface="Berlin Sans FB Demi" pitchFamily="34" charset="0"/>
              </a:rPr>
              <a:t>é</a:t>
            </a:r>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todo</a:t>
            </a:r>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a:t>
            </a:r>
            <a:endParaRPr lang="es-ES" b="1" dirty="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endParaRPr>
          </a:p>
        </p:txBody>
      </p:sp>
      <p:sp>
        <p:nvSpPr>
          <p:cNvPr id="3" name="2 Marcador de contenido"/>
          <p:cNvSpPr>
            <a:spLocks noGrp="1"/>
          </p:cNvSpPr>
          <p:nvPr>
            <p:ph idx="1"/>
          </p:nvPr>
        </p:nvSpPr>
        <p:spPr>
          <a:noFill/>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ctr">
              <a:buNone/>
            </a:pPr>
            <a:r>
              <a:rPr lang="es-ES" dirty="0" smtClean="0"/>
              <a:t>Instrumento</a:t>
            </a:r>
          </a:p>
          <a:p>
            <a:pPr algn="ctr">
              <a:buNone/>
            </a:pPr>
            <a:r>
              <a:rPr lang="es-ES" dirty="0" smtClean="0"/>
              <a:t>  </a:t>
            </a:r>
          </a:p>
          <a:p>
            <a:pPr algn="just">
              <a:buFont typeface="Wingdings" pitchFamily="2" charset="2"/>
              <a:buChar char="q"/>
            </a:pPr>
            <a:r>
              <a:rPr lang="es-ES" dirty="0" smtClean="0"/>
              <a:t>  Se utilizó una entrevista clínica individual </a:t>
            </a:r>
            <a:r>
              <a:rPr lang="es-ES" dirty="0" err="1" smtClean="0"/>
              <a:t>semi</a:t>
            </a:r>
            <a:r>
              <a:rPr lang="es-ES" dirty="0" smtClean="0"/>
              <a:t>-estructurada de tipo piagetiana,  (</a:t>
            </a:r>
            <a:r>
              <a:rPr lang="es-ES" dirty="0" err="1" smtClean="0"/>
              <a:t>Enesco</a:t>
            </a:r>
            <a:r>
              <a:rPr lang="es-ES" dirty="0" smtClean="0"/>
              <a:t>, </a:t>
            </a:r>
            <a:r>
              <a:rPr lang="es-ES" dirty="0" err="1" smtClean="0"/>
              <a:t>Delval</a:t>
            </a:r>
            <a:r>
              <a:rPr lang="es-ES" dirty="0" smtClean="0"/>
              <a:t> et.al.,1995) en su forma revisada y descentrada (</a:t>
            </a:r>
            <a:r>
              <a:rPr lang="es-ES" dirty="0" err="1" smtClean="0"/>
              <a:t>Denegri</a:t>
            </a:r>
            <a:r>
              <a:rPr lang="es-ES" dirty="0" smtClean="0"/>
              <a:t> et.al.,1997), que indaga, en sus distintos apartados la representación de los siguientes temas:</a:t>
            </a:r>
          </a:p>
          <a:p>
            <a:pPr algn="just"/>
            <a:r>
              <a:rPr lang="es-ES" dirty="0" smtClean="0"/>
              <a:t> existencia de grupos socio económicos diversos, </a:t>
            </a:r>
          </a:p>
          <a:p>
            <a:pPr algn="just"/>
            <a:r>
              <a:rPr lang="es-ES" dirty="0" smtClean="0"/>
              <a:t>características de cada uno, </a:t>
            </a:r>
          </a:p>
          <a:p>
            <a:pPr algn="just"/>
            <a:r>
              <a:rPr lang="es-ES" dirty="0" smtClean="0"/>
              <a:t>procesos de movilidad social y </a:t>
            </a:r>
          </a:p>
          <a:p>
            <a:pPr algn="just"/>
            <a:r>
              <a:rPr lang="es-ES" dirty="0" smtClean="0"/>
              <a:t>posibles soluciones al problema de la pobreza.</a:t>
            </a:r>
          </a:p>
          <a:p>
            <a:pPr algn="just">
              <a:buFont typeface="Wingdings" pitchFamily="2" charset="2"/>
              <a:buChar char="q"/>
            </a:pPr>
            <a:r>
              <a:rPr lang="en-US" dirty="0" smtClean="0"/>
              <a:t>    </a:t>
            </a:r>
            <a:r>
              <a:rPr lang="es-ES" dirty="0" smtClean="0"/>
              <a:t>En algunas preguntas se explora al nivel de la mera información disponible; en otras, se pretende obtener la descripción del proceso y se solicitan explicaciones conceptuales.</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M</a:t>
            </a:r>
            <a:r>
              <a:rPr lang="es-ES_tradnl"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latin typeface="Berlin Sans FB Demi" pitchFamily="34" charset="0"/>
              </a:rPr>
              <a:t>é</a:t>
            </a:r>
            <a:r>
              <a:rPr lang="en-US" b="1" dirty="0" err="1"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todo</a:t>
            </a:r>
            <a:r>
              <a:rPr lang="en-US" b="1" dirty="0" smtClean="0">
                <a:ln w="18000">
                  <a:solidFill>
                    <a:srgbClr val="002060"/>
                  </a:solidFill>
                  <a:prstDash val="solid"/>
                  <a:miter lim="800000"/>
                </a:ln>
                <a:solidFill>
                  <a:srgbClr val="FF0000"/>
                </a:solidFill>
                <a:effectLst>
                  <a:outerShdw blurRad="25500" dist="23000" dir="7020000" algn="tl">
                    <a:srgbClr val="000000">
                      <a:alpha val="50000"/>
                    </a:srgbClr>
                  </a:outerShdw>
                  <a:reflection blurRad="6350" stA="55000" endA="300" endPos="45500" dir="5400000" sy="-100000" algn="bl" rotWithShape="0"/>
                </a:effectLst>
              </a:rPr>
              <a:t>. </a:t>
            </a:r>
            <a:endParaRPr lang="es-ES" dirty="0"/>
          </a:p>
        </p:txBody>
      </p:sp>
      <p:sp>
        <p:nvSpPr>
          <p:cNvPr id="3" name="2 Marcador de contenido"/>
          <p:cNvSpPr>
            <a:spLocks noGrp="1"/>
          </p:cNvSpPr>
          <p:nvPr>
            <p:ph idx="1"/>
          </p:nvPr>
        </p:nvSpPr>
        <p:spPr>
          <a:noFill/>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lgn="ctr">
              <a:buNone/>
            </a:pPr>
            <a:r>
              <a:rPr lang="en-US" dirty="0" err="1" smtClean="0"/>
              <a:t>Procedimiento</a:t>
            </a:r>
            <a:endParaRPr lang="es-ES" dirty="0" smtClean="0"/>
          </a:p>
          <a:p>
            <a:pPr algn="just"/>
            <a:r>
              <a:rPr lang="es-ES" dirty="0" smtClean="0"/>
              <a:t>Las entrevistas se realizaron de manera individual en los establecimientos de origen. Los participantes fueron escogidos mediante sorteo. A cada uno se le explicaron los objetivos del trabajo y se les solicitó su colaboración en un vocabulario accesible. </a:t>
            </a:r>
          </a:p>
          <a:p>
            <a:pPr algn="just"/>
            <a:r>
              <a:rPr lang="es-ES" dirty="0" smtClean="0"/>
              <a:t>Se registró la entrevista por medio de un dispositivo de grabación, requiriendo   la respectiva autorización al estudiante.</a:t>
            </a:r>
          </a:p>
          <a:p>
            <a:pPr algn="just"/>
            <a:r>
              <a:rPr lang="es-ES" dirty="0" smtClean="0"/>
              <a:t>La duración aproximada de las entrevistas fue de 15 </a:t>
            </a:r>
            <a:r>
              <a:rPr lang="es-ES" dirty="0" smtClean="0"/>
              <a:t>minutos.</a:t>
            </a:r>
            <a:endParaRPr lang="es-ES" dirty="0" smtClean="0"/>
          </a:p>
          <a:p>
            <a:pPr algn="just">
              <a:buNone/>
            </a:pP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1963</Words>
  <Application>Microsoft Office PowerPoint</Application>
  <PresentationFormat>Presentación en pantalla (4:3)</PresentationFormat>
  <Paragraphs>210</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Exploración de las representaciones sociales acerca de la pobreza y las desigualdades sociales, en niños de la ciudad de Mar del Plata. </vt:lpstr>
      <vt:lpstr> Objetivos específicos</vt:lpstr>
      <vt:lpstr>Las representaciones</vt:lpstr>
      <vt:lpstr>  Elementos que componen las representaciones sobre la realidad social</vt:lpstr>
      <vt:lpstr> Aspectos sobre los que versan las representaciones de la sociedad </vt:lpstr>
      <vt:lpstr>Método. </vt:lpstr>
      <vt:lpstr>Composición de la matrícula</vt:lpstr>
      <vt:lpstr>Método. </vt:lpstr>
      <vt:lpstr>Método. </vt:lpstr>
      <vt:lpstr>Método. </vt:lpstr>
      <vt:lpstr>Diapositiva 11</vt:lpstr>
      <vt:lpstr>Presentación de datos. Niveles de desarrollo de las representaciones acerca de la pobreza y la desigualdad social.</vt:lpstr>
      <vt:lpstr>Presentación de datos. Evaluación de la calidad de las respuestas </vt:lpstr>
      <vt:lpstr>Presentación de datos. Evaluación de la calidad de las respuestas </vt:lpstr>
      <vt:lpstr>Conclusiones.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Exploración de las representaciones sociales acerca de la pobreza y las desigualdades sociales, en niños de la ciudad de Mar del Plata.</dc:title>
  <dc:creator>acer</dc:creator>
  <cp:lastModifiedBy>acer</cp:lastModifiedBy>
  <cp:revision>65</cp:revision>
  <dcterms:created xsi:type="dcterms:W3CDTF">2012-10-13T18:00:15Z</dcterms:created>
  <dcterms:modified xsi:type="dcterms:W3CDTF">2012-10-16T19:43:57Z</dcterms:modified>
</cp:coreProperties>
</file>