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sldIdLst>
    <p:sldId id="276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0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446D3-0891-455E-A45E-3FA1556C882A}" type="datetimeFigureOut">
              <a:rPr lang="es-AR" smtClean="0"/>
              <a:t>25/11/2014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BAF20-5576-4E51-A47A-9D3E2B7AAC6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6665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AF20-5576-4E51-A47A-9D3E2B7AAC60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415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8BF8-E595-45B2-82DF-51D067EBB0A9}" type="datetimeFigureOut">
              <a:rPr lang="es-AR" smtClean="0"/>
              <a:t>25/11/2014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DB2-0DAC-46F9-98BF-1BCBAE3A7214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8BF8-E595-45B2-82DF-51D067EBB0A9}" type="datetimeFigureOut">
              <a:rPr lang="es-AR" smtClean="0"/>
              <a:t>25/11/2014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DB2-0DAC-46F9-98BF-1BCBAE3A721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8BF8-E595-45B2-82DF-51D067EBB0A9}" type="datetimeFigureOut">
              <a:rPr lang="es-AR" smtClean="0"/>
              <a:t>25/11/2014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DB2-0DAC-46F9-98BF-1BCBAE3A721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8BF8-E595-45B2-82DF-51D067EBB0A9}" type="datetimeFigureOut">
              <a:rPr lang="es-AR" smtClean="0"/>
              <a:t>25/11/2014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DB2-0DAC-46F9-98BF-1BCBAE3A7214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8BF8-E595-45B2-82DF-51D067EBB0A9}" type="datetimeFigureOut">
              <a:rPr lang="es-AR" smtClean="0"/>
              <a:t>25/11/2014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DB2-0DAC-46F9-98BF-1BCBAE3A721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8BF8-E595-45B2-82DF-51D067EBB0A9}" type="datetimeFigureOut">
              <a:rPr lang="es-AR" smtClean="0"/>
              <a:t>25/11/2014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DB2-0DAC-46F9-98BF-1BCBAE3A7214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8BF8-E595-45B2-82DF-51D067EBB0A9}" type="datetimeFigureOut">
              <a:rPr lang="es-AR" smtClean="0"/>
              <a:t>25/11/2014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DB2-0DAC-46F9-98BF-1BCBAE3A7214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8BF8-E595-45B2-82DF-51D067EBB0A9}" type="datetimeFigureOut">
              <a:rPr lang="es-AR" smtClean="0"/>
              <a:t>25/11/2014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DB2-0DAC-46F9-98BF-1BCBAE3A721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8BF8-E595-45B2-82DF-51D067EBB0A9}" type="datetimeFigureOut">
              <a:rPr lang="es-AR" smtClean="0"/>
              <a:t>25/11/2014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DB2-0DAC-46F9-98BF-1BCBAE3A721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8BF8-E595-45B2-82DF-51D067EBB0A9}" type="datetimeFigureOut">
              <a:rPr lang="es-AR" smtClean="0"/>
              <a:t>25/11/2014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DB2-0DAC-46F9-98BF-1BCBAE3A721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8BF8-E595-45B2-82DF-51D067EBB0A9}" type="datetimeFigureOut">
              <a:rPr lang="es-AR" smtClean="0"/>
              <a:t>25/11/2014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DB2-0DAC-46F9-98BF-1BCBAE3A7214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C28BF8-E595-45B2-82DF-51D067EBB0A9}" type="datetimeFigureOut">
              <a:rPr lang="es-AR" smtClean="0"/>
              <a:t>25/11/2014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E40DB2-0DAC-46F9-98BF-1BCBAE3A7214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árbol-abstracto-de-del-invierno-del-vector-2726208"/>
          <p:cNvPicPr>
            <a:picLocks noChangeAspect="1" noChangeArrowheads="1"/>
          </p:cNvPicPr>
          <p:nvPr/>
        </p:nvPicPr>
        <p:blipFill>
          <a:blip r:embed="rId2" cstate="print">
            <a:lum bright="4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96752"/>
            <a:ext cx="5184576" cy="5209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4653136"/>
            <a:ext cx="7920880" cy="1944216"/>
          </a:xfrm>
        </p:spPr>
        <p:txBody>
          <a:bodyPr>
            <a:normAutofit fontScale="92500" lnSpcReduction="20000"/>
          </a:bodyPr>
          <a:lstStyle/>
          <a:p>
            <a:r>
              <a:rPr lang="es-ES" sz="1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Alumnas</a:t>
            </a:r>
            <a:r>
              <a:rPr lang="es-ES" sz="1800" b="1" dirty="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endParaRPr lang="es-AR" sz="1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s-ES" sz="18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ES" sz="1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Cerone</a:t>
            </a:r>
            <a:r>
              <a:rPr lang="es-ES" sz="1800" b="1" dirty="0">
                <a:latin typeface="Andalus" panose="02020603050405020304" pitchFamily="18" charset="-78"/>
                <a:cs typeface="Andalus" panose="02020603050405020304" pitchFamily="18" charset="-78"/>
              </a:rPr>
              <a:t>, Juliana Elisabet          Mat. (6930/05)       </a:t>
            </a:r>
            <a:endParaRPr lang="es-AR" sz="1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ES" sz="1800" b="1" dirty="0">
                <a:latin typeface="Andalus" panose="02020603050405020304" pitchFamily="18" charset="-78"/>
                <a:cs typeface="Andalus" panose="02020603050405020304" pitchFamily="18" charset="-78"/>
              </a:rPr>
              <a:t>Fuente, Marina Constanza     Mat. (</a:t>
            </a:r>
            <a:r>
              <a:rPr lang="es-AR" sz="1800" b="1" dirty="0">
                <a:latin typeface="Andalus" panose="02020603050405020304" pitchFamily="18" charset="-78"/>
                <a:cs typeface="Andalus" panose="02020603050405020304" pitchFamily="18" charset="-78"/>
              </a:rPr>
              <a:t>6982/05</a:t>
            </a:r>
            <a:r>
              <a:rPr lang="es-ES" sz="1800" b="1" dirty="0">
                <a:latin typeface="Andalus" panose="02020603050405020304" pitchFamily="18" charset="-78"/>
                <a:cs typeface="Andalus" panose="02020603050405020304" pitchFamily="18" charset="-78"/>
              </a:rPr>
              <a:t>)  </a:t>
            </a:r>
            <a:endParaRPr lang="es-AR" sz="1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s-ES" sz="18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ES" sz="1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Supervisor</a:t>
            </a:r>
            <a:r>
              <a:rPr lang="es-ES" sz="1800" b="1" dirty="0">
                <a:latin typeface="Andalus" panose="02020603050405020304" pitchFamily="18" charset="-78"/>
                <a:cs typeface="Andalus" panose="02020603050405020304" pitchFamily="18" charset="-78"/>
              </a:rPr>
              <a:t>: Mg. Massone , Alicia</a:t>
            </a:r>
            <a:endParaRPr lang="es-AR" sz="1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s-AR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5840" y="2850507"/>
            <a:ext cx="7772400" cy="1470025"/>
          </a:xfrm>
        </p:spPr>
        <p:txBody>
          <a:bodyPr>
            <a:noAutofit/>
          </a:bodyPr>
          <a:lstStyle/>
          <a:p>
            <a:r>
              <a:rPr lang="es-AR" sz="320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s-AR" sz="32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s-AR" sz="2000" dirty="0">
                <a:latin typeface="Andalus" panose="02020603050405020304" pitchFamily="18" charset="-78"/>
                <a:cs typeface="Andalus" panose="02020603050405020304" pitchFamily="18" charset="-78"/>
              </a:rPr>
              <a:t>Informe Final del Trabajo de Investigación correspondiente al requisito curricular conforme O.C.S 143/89</a:t>
            </a:r>
            <a:r>
              <a:rPr lang="es-AR" sz="320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s-AR" sz="32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s-E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 </a:t>
            </a:r>
            <a:r>
              <a:rPr lang="es-AR" sz="320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s-AR" sz="32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s-A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27584" y="548680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4000" b="1" dirty="0">
                <a:solidFill>
                  <a:prstClr val="black"/>
                </a:solidFill>
                <a:latin typeface="Andalus" panose="02020603050405020304" pitchFamily="18" charset="-78"/>
                <a:ea typeface="+mj-ea"/>
                <a:cs typeface="Andalus" panose="02020603050405020304" pitchFamily="18" charset="-78"/>
              </a:rPr>
              <a:t>Relación  entre el Espíritu de Lucha y el  Bienestar Subjetivo con la Capacidad Física en pacientes con cáncer.</a:t>
            </a:r>
            <a:endParaRPr lang="es-AR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7092280" y="508518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95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640960" cy="5976664"/>
          </a:xfrm>
        </p:spPr>
        <p:txBody>
          <a:bodyPr>
            <a:normAutofit/>
          </a:bodyPr>
          <a:lstStyle/>
          <a:p>
            <a:pPr algn="ctr"/>
            <a:r>
              <a:rPr lang="es-AR" sz="2400" dirty="0" smtClean="0"/>
              <a:t> </a:t>
            </a:r>
            <a:r>
              <a:rPr lang="es-AR" sz="2400" b="1" i="1" u="sng" dirty="0" smtClean="0"/>
              <a:t>BIENESTAR SUBJETIVO: </a:t>
            </a:r>
          </a:p>
          <a:p>
            <a:pPr marL="45720" indent="0" algn="ctr">
              <a:buNone/>
            </a:pPr>
            <a:r>
              <a:rPr lang="es-AR" sz="2400" dirty="0" smtClean="0"/>
              <a:t> Se refiere a lo que las personas piensan y sienten a cerca de su vida y las conclusiones cognoscitivas y afectivas que alcanzan cuando evalúan su existencia. Lo central es la propia evaluación en tanto incide sobre las acciones que pone en marcha para enfrenar el diagnostico y tratamiento. ( Incluye 4 dimensiones bienestar físico, social, emocional y funcional) (</a:t>
            </a:r>
            <a:r>
              <a:rPr lang="es-AR" sz="2400" dirty="0" err="1" smtClean="0"/>
              <a:t>Diener</a:t>
            </a:r>
            <a:r>
              <a:rPr lang="es-AR" sz="2400" dirty="0" smtClean="0"/>
              <a:t>, 2000)</a:t>
            </a:r>
          </a:p>
          <a:p>
            <a:pPr marL="45720" indent="0" algn="ctr">
              <a:buNone/>
            </a:pPr>
            <a:endParaRPr lang="es-AR" sz="2400" dirty="0" smtClean="0"/>
          </a:p>
          <a:p>
            <a:pPr marL="45720" indent="0" algn="ctr">
              <a:buNone/>
            </a:pPr>
            <a:r>
              <a:rPr lang="es-AR" sz="2400" b="1" u="sng" dirty="0" smtClean="0"/>
              <a:t>Instrumento de evaluación: </a:t>
            </a:r>
            <a:r>
              <a:rPr lang="es-AR" sz="2400" b="1" dirty="0" smtClean="0"/>
              <a:t>FACT</a:t>
            </a:r>
            <a:r>
              <a:rPr lang="es-AR" sz="2400" dirty="0" smtClean="0"/>
              <a:t> :Cuestionario </a:t>
            </a:r>
            <a:r>
              <a:rPr lang="es-AR" sz="2400" dirty="0"/>
              <a:t>central Genérico sobre Calidad de Vida y sub-escalas especificas de Bienestar: Funcional, Social, Emocional y </a:t>
            </a:r>
            <a:r>
              <a:rPr lang="es-AR" sz="2400" dirty="0" smtClean="0"/>
              <a:t>Físico ( Cella, 1993)</a:t>
            </a:r>
          </a:p>
          <a:p>
            <a:pPr marL="45720" indent="0">
              <a:buNone/>
            </a:pP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51586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476670"/>
            <a:ext cx="8352928" cy="5544617"/>
          </a:xfrm>
        </p:spPr>
        <p:txBody>
          <a:bodyPr>
            <a:normAutofit/>
          </a:bodyPr>
          <a:lstStyle/>
          <a:p>
            <a:pPr algn="ctr"/>
            <a:r>
              <a:rPr lang="es-AR" sz="2400" dirty="0" smtClean="0"/>
              <a:t> </a:t>
            </a:r>
            <a:r>
              <a:rPr lang="es-AR" sz="2400" b="1" i="1" u="sng" dirty="0" smtClean="0"/>
              <a:t>CAPACIDAD FISICA-FUNCIONAL</a:t>
            </a:r>
            <a:r>
              <a:rPr lang="es-AR" sz="2400" dirty="0" smtClean="0"/>
              <a:t>:</a:t>
            </a:r>
          </a:p>
          <a:p>
            <a:pPr marL="45720" indent="0" algn="ctr">
              <a:buNone/>
            </a:pPr>
            <a:r>
              <a:rPr lang="es-AR" sz="2400" dirty="0"/>
              <a:t>R</a:t>
            </a:r>
            <a:r>
              <a:rPr lang="es-AR" sz="2400" dirty="0" smtClean="0"/>
              <a:t>efiere </a:t>
            </a:r>
            <a:r>
              <a:rPr lang="es-AR" sz="2400" dirty="0"/>
              <a:t>al estado </a:t>
            </a:r>
            <a:r>
              <a:rPr lang="es-AR" sz="2400" dirty="0" smtClean="0"/>
              <a:t>físico </a:t>
            </a:r>
            <a:r>
              <a:rPr lang="es-AR" sz="2400" dirty="0"/>
              <a:t>y a la capacidad del paciente para </a:t>
            </a:r>
            <a:br>
              <a:rPr lang="es-AR" sz="2400" dirty="0"/>
            </a:br>
            <a:r>
              <a:rPr lang="es-AR" sz="2400" dirty="0" smtClean="0"/>
              <a:t> </a:t>
            </a:r>
            <a:r>
              <a:rPr lang="es-AR" sz="2400" dirty="0"/>
              <a:t>satisfacer sus necesidades personales</a:t>
            </a:r>
            <a:r>
              <a:rPr lang="es-AR" sz="2400" dirty="0" smtClean="0"/>
              <a:t>.</a:t>
            </a:r>
          </a:p>
          <a:p>
            <a:pPr algn="ctr"/>
            <a:endParaRPr lang="es-AR" sz="2400" dirty="0"/>
          </a:p>
          <a:p>
            <a:pPr algn="ctr"/>
            <a:endParaRPr lang="es-AR" sz="2400" dirty="0" smtClean="0"/>
          </a:p>
          <a:p>
            <a:pPr marL="45720" indent="0" algn="ctr">
              <a:buNone/>
            </a:pPr>
            <a:r>
              <a:rPr lang="es-AR" sz="2400" b="1" u="sng" dirty="0" smtClean="0"/>
              <a:t>Instrumento de </a:t>
            </a:r>
            <a:r>
              <a:rPr lang="es-AR" sz="2400" b="1" u="sng" dirty="0" err="1" smtClean="0"/>
              <a:t>evaluacion</a:t>
            </a:r>
            <a:r>
              <a:rPr lang="es-AR" sz="2400" b="1" u="sng" dirty="0" smtClean="0"/>
              <a:t>: </a:t>
            </a:r>
            <a:r>
              <a:rPr lang="es-AR" sz="2400" b="1" dirty="0"/>
              <a:t>Índice </a:t>
            </a:r>
            <a:r>
              <a:rPr lang="es-AR" sz="2400" b="1" dirty="0" err="1"/>
              <a:t>Karnofsky</a:t>
            </a:r>
            <a:r>
              <a:rPr lang="es-AR" sz="2400" dirty="0"/>
              <a:t>: Escala de valoración medica, que permite evaluar el estado físico-funcional. </a:t>
            </a:r>
            <a:r>
              <a:rPr lang="es-AR" sz="2400" dirty="0" smtClean="0"/>
              <a:t>( </a:t>
            </a:r>
            <a:r>
              <a:rPr lang="es-AR" sz="2400" dirty="0" err="1" smtClean="0"/>
              <a:t>Karnofsky</a:t>
            </a:r>
            <a:r>
              <a:rPr lang="es-AR" sz="2400" dirty="0" smtClean="0"/>
              <a:t>, </a:t>
            </a:r>
            <a:r>
              <a:rPr lang="es-AR" sz="2400" dirty="0" err="1" smtClean="0"/>
              <a:t>Abelman</a:t>
            </a:r>
            <a:r>
              <a:rPr lang="es-AR" sz="2400" dirty="0" smtClean="0"/>
              <a:t>, </a:t>
            </a:r>
            <a:r>
              <a:rPr lang="es-AR" sz="2400" dirty="0" err="1" smtClean="0"/>
              <a:t>Graver</a:t>
            </a:r>
            <a:r>
              <a:rPr lang="es-AR" sz="2400" dirty="0" smtClean="0"/>
              <a:t>, et al., 1948)</a:t>
            </a:r>
            <a:endParaRPr lang="es-AR" sz="2400" dirty="0"/>
          </a:p>
          <a:p>
            <a:pPr marL="45720" indent="0">
              <a:buNone/>
            </a:pP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34525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512511" cy="1143000"/>
          </a:xfrm>
        </p:spPr>
        <p:txBody>
          <a:bodyPr/>
          <a:lstStyle/>
          <a:p>
            <a:pPr algn="ctr"/>
            <a:r>
              <a:rPr lang="es-AR" dirty="0" smtClean="0"/>
              <a:t>Hipótesis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1556792"/>
            <a:ext cx="7992888" cy="4122792"/>
          </a:xfrm>
        </p:spPr>
        <p:txBody>
          <a:bodyPr>
            <a:normAutofit fontScale="92500"/>
          </a:bodyPr>
          <a:lstStyle/>
          <a:p>
            <a:r>
              <a:rPr lang="es-AR" sz="2600" b="1" dirty="0"/>
              <a:t>H 1.</a:t>
            </a:r>
            <a:r>
              <a:rPr lang="es-AR" sz="2600" dirty="0"/>
              <a:t> El espíritu de lucha y el bienestar subjetivo tienen un efecto protector sobre la capacidad física del paciente oncológico.</a:t>
            </a:r>
          </a:p>
          <a:p>
            <a:pPr marL="45720" indent="0">
              <a:buNone/>
            </a:pPr>
            <a:endParaRPr lang="es-AR" sz="2600" dirty="0"/>
          </a:p>
          <a:p>
            <a:r>
              <a:rPr lang="es-AR" sz="2600" b="1" dirty="0"/>
              <a:t>H 1.1:</a:t>
            </a:r>
            <a:r>
              <a:rPr lang="es-AR" sz="2600" dirty="0"/>
              <a:t> Los pacientes mayor Espíritu de Lucha expresan mayor Capacidad Física-Funcional</a:t>
            </a:r>
            <a:r>
              <a:rPr lang="es-AR" sz="2600" dirty="0" smtClean="0"/>
              <a:t>.</a:t>
            </a:r>
          </a:p>
          <a:p>
            <a:endParaRPr lang="es-AR" sz="2600" dirty="0"/>
          </a:p>
          <a:p>
            <a:r>
              <a:rPr lang="es-AR" sz="2600" b="1" dirty="0"/>
              <a:t>H 1.2:</a:t>
            </a:r>
            <a:r>
              <a:rPr lang="es-AR" sz="2600" dirty="0"/>
              <a:t> Los pacientes con mayor Bienestar Subjetivo expresan mayor Capacidad Física-Funcional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239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/>
          <a:lstStyle/>
          <a:p>
            <a:pPr algn="ctr"/>
            <a:r>
              <a:rPr lang="es-AR" dirty="0" smtClean="0"/>
              <a:t>Muestra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628800"/>
            <a:ext cx="7920880" cy="4194800"/>
          </a:xfrm>
        </p:spPr>
        <p:txBody>
          <a:bodyPr>
            <a:normAutofit fontScale="92500"/>
          </a:bodyPr>
          <a:lstStyle/>
          <a:p>
            <a:r>
              <a:rPr lang="es-AR" sz="2400" dirty="0"/>
              <a:t>Se trató de una muestra intencional no probabilística (N = 40) en adultos con enfermedad oncológica, diagnosticada por médicos del Servicio de Oncología del Sanatorio Central EMHSA de la ciudad de Mar del Plata. D</a:t>
            </a:r>
            <a:r>
              <a:rPr lang="es-AR" sz="2400" dirty="0" smtClean="0"/>
              <a:t>el </a:t>
            </a:r>
            <a:r>
              <a:rPr lang="es-AR" sz="2400" dirty="0"/>
              <a:t>total de la muestra un 35% eran </a:t>
            </a:r>
            <a:r>
              <a:rPr lang="es-AR" sz="2400" dirty="0" smtClean="0"/>
              <a:t>hombres </a:t>
            </a:r>
            <a:r>
              <a:rPr lang="es-AR" sz="2400" dirty="0"/>
              <a:t>y 65% </a:t>
            </a:r>
            <a:r>
              <a:rPr lang="es-AR" sz="2400" dirty="0" smtClean="0"/>
              <a:t>mujeres, </a:t>
            </a:r>
            <a:r>
              <a:rPr lang="es-AR" sz="2400" dirty="0"/>
              <a:t>la edad </a:t>
            </a:r>
            <a:r>
              <a:rPr lang="es-AR" sz="2400" dirty="0" smtClean="0"/>
              <a:t>fue en un </a:t>
            </a:r>
            <a:r>
              <a:rPr lang="es-AR" sz="2400" dirty="0"/>
              <a:t>rango de </a:t>
            </a:r>
            <a:r>
              <a:rPr lang="es-AR" sz="2400" dirty="0" smtClean="0"/>
              <a:t>20 </a:t>
            </a:r>
            <a:r>
              <a:rPr lang="es-AR" sz="2400" dirty="0"/>
              <a:t>a </a:t>
            </a:r>
            <a:r>
              <a:rPr lang="es-AR" sz="2400" dirty="0" smtClean="0"/>
              <a:t>65 </a:t>
            </a:r>
            <a:r>
              <a:rPr lang="es-AR" sz="2400" dirty="0"/>
              <a:t>años</a:t>
            </a:r>
            <a:r>
              <a:rPr lang="es-AR" sz="2400" dirty="0" smtClean="0"/>
              <a:t>. Con cáncer no </a:t>
            </a:r>
            <a:r>
              <a:rPr lang="es-AR" sz="2400" dirty="0" err="1" smtClean="0"/>
              <a:t>metastásico</a:t>
            </a:r>
            <a:r>
              <a:rPr lang="es-AR" sz="2400" dirty="0" smtClean="0"/>
              <a:t>, bajo tratamiento activo contra la enfermedad. </a:t>
            </a:r>
          </a:p>
          <a:p>
            <a:r>
              <a:rPr lang="es-ES" dirty="0"/>
              <a:t>Se cumplió con las normas éticas establecidas por el código de ética de la Federación Psicológica de la República Argentina (</a:t>
            </a:r>
            <a:r>
              <a:rPr lang="es-ES" dirty="0" err="1"/>
              <a:t>FePRA</a:t>
            </a:r>
            <a:r>
              <a:rPr lang="es-ES" dirty="0"/>
              <a:t>, 2013) y por la declaración Helsinki de la Asociación Médica Mundial (2008) en relación con los derechos de los pacientes incluidos en el estudio.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1701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552728" cy="1296144"/>
          </a:xfrm>
        </p:spPr>
        <p:txBody>
          <a:bodyPr/>
          <a:lstStyle/>
          <a:p>
            <a:pPr algn="ctr"/>
            <a:r>
              <a:rPr lang="es-AR" sz="4000" dirty="0" smtClean="0"/>
              <a:t>Plan de análisis de resultados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8568952" cy="50405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s-AR" sz="2400" dirty="0" smtClean="0"/>
          </a:p>
          <a:p>
            <a:r>
              <a:rPr lang="es-AR" sz="2400" dirty="0" smtClean="0"/>
              <a:t>Para el análisis de los datos se  </a:t>
            </a:r>
            <a:r>
              <a:rPr lang="es-AR" sz="2400" dirty="0"/>
              <a:t>utilizó el programa SPSS. Versión 15.0 para el análisis estadístico. </a:t>
            </a:r>
          </a:p>
          <a:p>
            <a:r>
              <a:rPr lang="es-AR" sz="2400" dirty="0"/>
              <a:t>En líneas generales y con el objetivo de caracterizar a la muestra en las variables estudiadas se </a:t>
            </a:r>
            <a:r>
              <a:rPr lang="es-AR" sz="2400" dirty="0" smtClean="0"/>
              <a:t>realizó un </a:t>
            </a:r>
            <a:r>
              <a:rPr lang="es-AR" sz="2400" dirty="0"/>
              <a:t>análisis </a:t>
            </a:r>
            <a:r>
              <a:rPr lang="es-AR" sz="2400" dirty="0" smtClean="0"/>
              <a:t>estadístico descriptivo </a:t>
            </a:r>
            <a:r>
              <a:rPr lang="es-AR" sz="2400" dirty="0"/>
              <a:t>(medidas de tendencia central y frecuencias). Para determinar la existencia y los niveles de asociación entre variables, se realizaran análisis de correlación lineal </a:t>
            </a:r>
            <a:r>
              <a:rPr lang="es-AR" sz="2400" dirty="0" err="1"/>
              <a:t>bivariada</a:t>
            </a:r>
            <a:r>
              <a:rPr lang="es-AR" sz="2400" dirty="0"/>
              <a:t>.</a:t>
            </a:r>
          </a:p>
          <a:p>
            <a:endParaRPr lang="es-AR" sz="2400" dirty="0" smtClean="0"/>
          </a:p>
        </p:txBody>
      </p:sp>
    </p:spTree>
    <p:extLst>
      <p:ext uri="{BB962C8B-B14F-4D97-AF65-F5344CB8AC3E}">
        <p14:creationId xmlns:p14="http://schemas.microsoft.com/office/powerpoint/2010/main" val="22499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4293096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Resultados</a:t>
            </a:r>
            <a:br>
              <a:rPr lang="es-AR" dirty="0" smtClean="0"/>
            </a:br>
            <a:r>
              <a:rPr lang="es-AR" dirty="0" smtClean="0"/>
              <a:t>Estadística Descriptiva de Variables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28141399"/>
              </p:ext>
            </p:extLst>
          </p:nvPr>
        </p:nvGraphicFramePr>
        <p:xfrm>
          <a:off x="323528" y="1093812"/>
          <a:ext cx="8568952" cy="22573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824"/>
                <a:gridCol w="2659627"/>
                <a:gridCol w="1174877"/>
                <a:gridCol w="1987328"/>
                <a:gridCol w="2664296"/>
              </a:tblGrid>
              <a:tr h="43204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12" marR="287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12" marR="2871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Media</a:t>
                      </a:r>
                      <a:endParaRPr lang="es-AR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12" marR="2871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>
                          <a:effectLst/>
                        </a:rPr>
                        <a:t>Desvío</a:t>
                      </a:r>
                      <a:r>
                        <a:rPr lang="en-US" sz="1400" dirty="0" smtClean="0">
                          <a:effectLst/>
                        </a:rPr>
                        <a:t> Standard</a:t>
                      </a:r>
                      <a:endParaRPr lang="es-AR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12" marR="287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err="1" smtClean="0">
                          <a:effectLst/>
                        </a:rPr>
                        <a:t>Ptaje</a:t>
                      </a:r>
                      <a:r>
                        <a:rPr lang="es-AR" sz="1400" dirty="0" smtClean="0">
                          <a:effectLst/>
                        </a:rPr>
                        <a:t>.</a:t>
                      </a:r>
                      <a:r>
                        <a:rPr lang="en-US" sz="1400" dirty="0" smtClean="0">
                          <a:effectLst/>
                        </a:rPr>
                        <a:t> de</a:t>
                      </a:r>
                      <a:r>
                        <a:rPr lang="es-AR" sz="1400" dirty="0" smtClean="0">
                          <a:effectLst/>
                        </a:rPr>
                        <a:t> Meta-análisis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s-AR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12" marR="28712" marT="0" marB="0"/>
                </a:tc>
              </a:tr>
              <a:tr h="657139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Bienestar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12" marR="28712" marT="0" marB="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85,17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12" marR="2871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14,98</a:t>
                      </a:r>
                      <a:endParaRPr lang="es-AR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12" marR="287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82 </a:t>
                      </a:r>
                      <a:r>
                        <a:rPr lang="en-US" sz="1400" dirty="0" err="1" smtClean="0">
                          <a:effectLst/>
                        </a:rPr>
                        <a:t>puntos</a:t>
                      </a:r>
                      <a:r>
                        <a:rPr lang="es-AR" sz="1200" baseline="0" dirty="0" smtClean="0">
                          <a:effectLst/>
                        </a:rPr>
                        <a:t> (</a:t>
                      </a:r>
                      <a:r>
                        <a:rPr lang="en-US" sz="1400" dirty="0" err="1" smtClean="0">
                          <a:effectLst/>
                        </a:rPr>
                        <a:t>Bellver</a:t>
                      </a:r>
                      <a:r>
                        <a:rPr lang="en-US" sz="1400" dirty="0" smtClean="0">
                          <a:effectLst/>
                        </a:rPr>
                        <a:t>, 2007)</a:t>
                      </a:r>
                      <a:endParaRPr lang="es-A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12" marR="28712" marT="0" marB="0"/>
                </a:tc>
              </a:tr>
              <a:tr h="824096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Espíritu</a:t>
                      </a:r>
                      <a:r>
                        <a:rPr lang="en-US" sz="1400" dirty="0" smtClean="0">
                          <a:effectLst/>
                        </a:rPr>
                        <a:t> de </a:t>
                      </a:r>
                      <a:r>
                        <a:rPr lang="es-AR" sz="1400" dirty="0" smtClean="0">
                          <a:effectLst/>
                        </a:rPr>
                        <a:t>Lucha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12" marR="28712" marT="0" marB="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42,60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12" marR="287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6,89</a:t>
                      </a:r>
                      <a:endParaRPr lang="es-A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12" marR="287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</a:rPr>
                        <a:t>47</a:t>
                      </a:r>
                      <a:r>
                        <a:rPr lang="es-AR" sz="1200" baseline="0" dirty="0" smtClean="0">
                          <a:effectLst/>
                        </a:rPr>
                        <a:t> puntos (</a:t>
                      </a:r>
                      <a:r>
                        <a:rPr lang="es-ES" sz="1400" dirty="0" smtClean="0">
                          <a:effectLst/>
                        </a:rPr>
                        <a:t>Watson, </a:t>
                      </a:r>
                      <a:r>
                        <a:rPr lang="es-ES" sz="1400" dirty="0" err="1" smtClean="0">
                          <a:effectLst/>
                        </a:rPr>
                        <a:t>Haviland</a:t>
                      </a:r>
                      <a:r>
                        <a:rPr lang="es-ES" sz="1400" dirty="0" smtClean="0">
                          <a:effectLst/>
                        </a:rPr>
                        <a:t>, </a:t>
                      </a:r>
                      <a:r>
                        <a:rPr lang="es-ES" sz="1400" dirty="0" err="1" smtClean="0">
                          <a:effectLst/>
                        </a:rPr>
                        <a:t>Greer</a:t>
                      </a:r>
                      <a:r>
                        <a:rPr lang="es-ES" sz="1400" dirty="0" smtClean="0">
                          <a:effectLst/>
                        </a:rPr>
                        <a:t> &amp; </a:t>
                      </a:r>
                      <a:r>
                        <a:rPr lang="es-ES" sz="1400" dirty="0" err="1" smtClean="0">
                          <a:effectLst/>
                        </a:rPr>
                        <a:t>Davison</a:t>
                      </a:r>
                      <a:r>
                        <a:rPr lang="es-ES" sz="1400" dirty="0" smtClean="0">
                          <a:effectLst/>
                        </a:rPr>
                        <a:t>, 1998)</a:t>
                      </a:r>
                      <a:endParaRPr lang="es-AR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12" marR="28712" marT="0" marB="0"/>
                </a:tc>
              </a:tr>
            </a:tbl>
          </a:graphicData>
        </a:graphic>
      </p:graphicFrame>
      <p:sp>
        <p:nvSpPr>
          <p:cNvPr id="6" name="5 Marcador de contenido"/>
          <p:cNvSpPr>
            <a:spLocks noGrp="1"/>
          </p:cNvSpPr>
          <p:nvPr>
            <p:ph sz="quarter" idx="14"/>
          </p:nvPr>
        </p:nvSpPr>
        <p:spPr>
          <a:xfrm>
            <a:off x="1043608" y="188640"/>
            <a:ext cx="7272808" cy="79208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AR" sz="2800" b="1" dirty="0" smtClean="0"/>
              <a:t>Resultados</a:t>
            </a:r>
          </a:p>
          <a:p>
            <a:pPr algn="ctr"/>
            <a:r>
              <a:rPr lang="es-AR" sz="2000" dirty="0" smtClean="0"/>
              <a:t>Estadística Descriptiva </a:t>
            </a:r>
            <a:endParaRPr lang="es-AR" sz="20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6687"/>
              </p:ext>
            </p:extLst>
          </p:nvPr>
        </p:nvGraphicFramePr>
        <p:xfrm>
          <a:off x="323528" y="3573016"/>
          <a:ext cx="8496944" cy="288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7543"/>
                <a:gridCol w="1391210"/>
                <a:gridCol w="1256695"/>
                <a:gridCol w="3091496"/>
              </a:tblGrid>
              <a:tr h="6099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r>
                        <a:rPr lang="es-AR" sz="1400" dirty="0" smtClean="0">
                          <a:effectLst/>
                        </a:rPr>
                        <a:t>Capacidad Física-Funcional</a:t>
                      </a:r>
                      <a:r>
                        <a:rPr lang="es-AR" sz="1400" baseline="0" dirty="0" smtClean="0">
                          <a:effectLst/>
                        </a:rPr>
                        <a:t> </a:t>
                      </a:r>
                      <a:endParaRPr lang="es-AR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Frecuencia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%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% Acumulado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2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Incapaz de satisfacer necesidades personales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15,0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15,0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2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Satisface sus necesidades pero no trabaja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52,5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67,5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Actividad normal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32,5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100,0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100,0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9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2232" cy="576064"/>
          </a:xfrm>
        </p:spPr>
        <p:txBody>
          <a:bodyPr/>
          <a:lstStyle/>
          <a:p>
            <a:pPr algn="ctr"/>
            <a:r>
              <a:rPr lang="es-AR" sz="3200" dirty="0" smtClean="0"/>
              <a:t>Tabla de correlación entre variables. Coeficiente de correlación </a:t>
            </a:r>
            <a:r>
              <a:rPr lang="es-AR" sz="3200" i="1" dirty="0" smtClean="0"/>
              <a:t>Eta</a:t>
            </a:r>
            <a:endParaRPr lang="es-AR" sz="3200" i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32016526"/>
              </p:ext>
            </p:extLst>
          </p:nvPr>
        </p:nvGraphicFramePr>
        <p:xfrm>
          <a:off x="323528" y="1628800"/>
          <a:ext cx="8496945" cy="3096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5103"/>
                <a:gridCol w="2065788"/>
                <a:gridCol w="976363"/>
                <a:gridCol w="1404660"/>
                <a:gridCol w="1116255"/>
                <a:gridCol w="1218776"/>
              </a:tblGrid>
              <a:tr h="113224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Capacidad Física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Eta Valor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Errot</a:t>
                      </a:r>
                      <a:r>
                        <a:rPr lang="en-US" sz="1400">
                          <a:effectLst/>
                        </a:rPr>
                        <a:t> tip asint.a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 aprox.</a:t>
                      </a:r>
                      <a:r>
                        <a:rPr lang="en-US" sz="1400" baseline="30000">
                          <a:effectLst/>
                        </a:rPr>
                        <a:t>b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Sig. Aprox.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8099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Espíritu de Lucha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,090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,190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,559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,580</a:t>
                      </a:r>
                      <a:r>
                        <a:rPr lang="en-US" sz="1400" baseline="30000" dirty="0">
                          <a:effectLst/>
                        </a:rPr>
                        <a:t>c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80997">
                <a:tc gridSpan="2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Bienestar Subjetivo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,074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,153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,457</a:t>
                      </a:r>
                      <a:endParaRPr lang="es-A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,650</a:t>
                      </a:r>
                      <a:r>
                        <a:rPr lang="en-US" sz="1400" baseline="30000" dirty="0">
                          <a:effectLst/>
                        </a:rPr>
                        <a:t>c</a:t>
                      </a:r>
                      <a:endParaRPr lang="es-A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295611">
                <a:tc gridSpan="6">
                  <a:txBody>
                    <a:bodyPr/>
                    <a:lstStyle/>
                    <a:p>
                      <a:pPr indent="45021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500" dirty="0">
                          <a:effectLst/>
                        </a:rPr>
                        <a:t>a. No suponiendo que la hipótesis nula.</a:t>
                      </a:r>
                      <a:endParaRPr lang="es-AR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69149">
                <a:tc gridSpan="6">
                  <a:txBody>
                    <a:bodyPr/>
                    <a:lstStyle/>
                    <a:p>
                      <a:pPr indent="45021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500" dirty="0">
                          <a:effectLst/>
                        </a:rPr>
                        <a:t>b. Usando el error estándar asintótico suponiendo que la hipótesis nula.</a:t>
                      </a:r>
                      <a:endParaRPr lang="es-AR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37348">
                <a:tc gridSpan="6">
                  <a:txBody>
                    <a:bodyPr/>
                    <a:lstStyle/>
                    <a:p>
                      <a:pPr indent="450215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500" dirty="0">
                          <a:effectLst/>
                        </a:rPr>
                        <a:t>c. Basado en la aproximación normal.</a:t>
                      </a:r>
                      <a:endParaRPr lang="es-AR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3000" y="4941749"/>
            <a:ext cx="867747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859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just"/>
            <a:r>
              <a:rPr lang="es-ES" altLang="es-AR" sz="2000" dirty="0" smtClean="0">
                <a:latin typeface="+mj-lt"/>
                <a:ea typeface="Calibri" pitchFamily="34" charset="0"/>
              </a:rPr>
              <a:t>El análisis de la asociación </a:t>
            </a:r>
            <a:r>
              <a:rPr lang="es-ES" altLang="es-AR" sz="2000" dirty="0">
                <a:latin typeface="+mj-lt"/>
                <a:ea typeface="Calibri" pitchFamily="34" charset="0"/>
              </a:rPr>
              <a:t>entre Capacidad Física, Espíritu de Lucha y Bienestar </a:t>
            </a:r>
            <a:r>
              <a:rPr lang="es-ES" altLang="es-AR" sz="2000" dirty="0" smtClean="0">
                <a:latin typeface="+mj-lt"/>
                <a:ea typeface="Calibri" pitchFamily="34" charset="0"/>
              </a:rPr>
              <a:t>Subjetivo, mostró </a:t>
            </a:r>
            <a:r>
              <a:rPr kumimoji="0" lang="es-AR" altLang="es-A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</a:rPr>
              <a:t>un valor Eta positivo para las dos variables que permite suponer que a mayor Bienestar Subjetivo y mayor Espíritu de Lucha mayor Capacidad Física. Las personas que mostraron mayor EL y mayor BS también reportaron mayor capacidad física.</a:t>
            </a:r>
            <a:endParaRPr kumimoji="0" lang="es-AR" altLang="es-AR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428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36647" cy="1080120"/>
          </a:xfrm>
        </p:spPr>
        <p:txBody>
          <a:bodyPr/>
          <a:lstStyle/>
          <a:p>
            <a:pPr algn="ctr"/>
            <a:r>
              <a:rPr lang="es-AR" dirty="0" smtClean="0"/>
              <a:t>Análisis de R</a:t>
            </a:r>
            <a:r>
              <a:rPr lang="es-AR" sz="4400" dirty="0" smtClean="0"/>
              <a:t>e</a:t>
            </a:r>
            <a:r>
              <a:rPr lang="es-AR" dirty="0" smtClean="0"/>
              <a:t>sultados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23528" y="1412776"/>
            <a:ext cx="8136904" cy="4824536"/>
          </a:xfrm>
        </p:spPr>
        <p:txBody>
          <a:bodyPr>
            <a:normAutofit/>
          </a:bodyPr>
          <a:lstStyle/>
          <a:p>
            <a:r>
              <a:rPr lang="es-AR" sz="2400" dirty="0" smtClean="0"/>
              <a:t>Se </a:t>
            </a:r>
            <a:r>
              <a:rPr lang="es-AR" sz="2400" dirty="0"/>
              <a:t>detectó  una correlación positiva directa entre Bienestar Subjetivo y Espíritu de Lucha con la Capacidad Física, aunque esa asociación no demostró ser significativa. Esto es posible que se deba a limitaciones en la cantidad de personas que conforman la muestra o al  manejo de los instrumentos administrados.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8797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488832" cy="4137640"/>
          </a:xfrm>
        </p:spPr>
        <p:txBody>
          <a:bodyPr>
            <a:noAutofit/>
          </a:bodyPr>
          <a:lstStyle/>
          <a:p>
            <a:r>
              <a:rPr lang="es-AR" sz="2400" dirty="0"/>
              <a:t>La asociación positiva detectada entre las variables bienestar subjetivo y espíritu de lucha con la  capacidad física podría fundamentarse en que el bienestar y el espíritu de lucha impulsarían en el paciente la puesta en marcha de conductas saludables y de autocuidado que impactarían positivamente  sobre su estado físico desarrollando un posible efecto protector. No obstante,  sería interesante indagar esta cuestión sobre una muestra de mayor tamaño y más representativa de la población en cuestión. </a:t>
            </a: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1792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512511" cy="1143000"/>
          </a:xfrm>
        </p:spPr>
        <p:txBody>
          <a:bodyPr/>
          <a:lstStyle/>
          <a:p>
            <a:pPr algn="ctr"/>
            <a:r>
              <a:rPr lang="es-AR" dirty="0" smtClean="0"/>
              <a:t>Conclusión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1700808"/>
            <a:ext cx="7848872" cy="4050784"/>
          </a:xfrm>
        </p:spPr>
        <p:txBody>
          <a:bodyPr>
            <a:normAutofit fontScale="92500" lnSpcReduction="10000"/>
          </a:bodyPr>
          <a:lstStyle/>
          <a:p>
            <a:r>
              <a:rPr lang="es-AR" sz="2600" dirty="0"/>
              <a:t>L</a:t>
            </a:r>
            <a:r>
              <a:rPr lang="es-AR" sz="2600" dirty="0" smtClean="0"/>
              <a:t>os </a:t>
            </a:r>
            <a:r>
              <a:rPr lang="es-AR" sz="2600" dirty="0"/>
              <a:t>resultados alcanzados si bien no son concluyentes, convergen en la idea que el Bienestar Subjetivo y el Espíritu de Lucha no solo se asocian a  una mayor  Capacidad Física- Funcional del paciente oncológico sino que podría tener un papel importante en la tolerancia de los síntomas físicos del cáncer en la etapa de tratamiento activo. </a:t>
            </a:r>
          </a:p>
          <a:p>
            <a:pPr marL="0" indent="0">
              <a:buNone/>
            </a:pPr>
            <a:r>
              <a:rPr lang="es-AR" sz="2600" dirty="0"/>
              <a:t> </a:t>
            </a:r>
            <a:r>
              <a:rPr lang="es-AR" sz="2600" dirty="0" smtClean="0"/>
              <a:t> Los </a:t>
            </a:r>
            <a:r>
              <a:rPr lang="es-AR" sz="2600" dirty="0"/>
              <a:t>datos respaldan la principal hipótesis que afirma que el espíritu de lucha y el bienestar subjetivo tienen un efecto protector sobre la capacidad física del paciente oncológico.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298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640960" cy="5688632"/>
          </a:xfrm>
        </p:spPr>
        <p:txBody>
          <a:bodyPr>
            <a:noAutofit/>
          </a:bodyPr>
          <a:lstStyle/>
          <a:p>
            <a:pPr algn="ctr"/>
            <a:r>
              <a:rPr lang="es-AR" sz="2000" dirty="0"/>
              <a:t>Pocas enfermedades producen un impacto psicológico</a:t>
            </a:r>
          </a:p>
          <a:p>
            <a:pPr algn="ctr"/>
            <a:r>
              <a:rPr lang="es-AR" sz="2000" dirty="0"/>
              <a:t>tan intenso como el cáncer. La probabilidad</a:t>
            </a:r>
          </a:p>
          <a:p>
            <a:pPr algn="ctr"/>
            <a:r>
              <a:rPr lang="es-AR" sz="2000" dirty="0"/>
              <a:t>de que se produzcan trastornos emocionales</a:t>
            </a:r>
          </a:p>
          <a:p>
            <a:pPr algn="ctr"/>
            <a:r>
              <a:rPr lang="es-AR" sz="2000" dirty="0"/>
              <a:t>durante el curso de la enfermedad es elevada.</a:t>
            </a:r>
          </a:p>
          <a:p>
            <a:pPr algn="ctr"/>
            <a:r>
              <a:rPr lang="es-AR" sz="2000" dirty="0"/>
              <a:t>Ansiedad y depresión son las reacciones psicológicas</a:t>
            </a:r>
          </a:p>
          <a:p>
            <a:pPr algn="ctr"/>
            <a:r>
              <a:rPr lang="es-AR" sz="2000" dirty="0"/>
              <a:t>más frecuentes y tristeza, culpabilidad, impotencia</a:t>
            </a:r>
          </a:p>
          <a:p>
            <a:pPr algn="ctr"/>
            <a:r>
              <a:rPr lang="es-AR" sz="2000" dirty="0" smtClean="0"/>
              <a:t>o </a:t>
            </a:r>
            <a:r>
              <a:rPr lang="es-AR" sz="2000" dirty="0"/>
              <a:t>desesperación son posibles fuentes de</a:t>
            </a:r>
          </a:p>
          <a:p>
            <a:pPr algn="ctr"/>
            <a:r>
              <a:rPr lang="es-AR" sz="2000" dirty="0"/>
              <a:t>depresión en el enfermo oncológico</a:t>
            </a:r>
            <a:r>
              <a:rPr lang="es-AR" sz="2000" dirty="0" smtClean="0"/>
              <a:t>.</a:t>
            </a:r>
          </a:p>
          <a:p>
            <a:pPr algn="ctr"/>
            <a:r>
              <a:rPr lang="es-AR" sz="2000" dirty="0" smtClean="0"/>
              <a:t> </a:t>
            </a:r>
            <a:r>
              <a:rPr lang="es-AR" sz="2000" dirty="0"/>
              <a:t>Los </a:t>
            </a:r>
            <a:r>
              <a:rPr lang="es-AR" sz="2000" dirty="0" smtClean="0"/>
              <a:t>datos epidemiológicos </a:t>
            </a:r>
            <a:r>
              <a:rPr lang="es-AR" sz="2000" dirty="0"/>
              <a:t>en diversas investigaciones</a:t>
            </a:r>
          </a:p>
          <a:p>
            <a:pPr algn="ctr"/>
            <a:r>
              <a:rPr lang="es-AR" sz="2000" dirty="0"/>
              <a:t>muestran que el 40-50% de todos los pacientes</a:t>
            </a:r>
          </a:p>
          <a:p>
            <a:pPr algn="ctr"/>
            <a:r>
              <a:rPr lang="es-AR" sz="2000" dirty="0"/>
              <a:t>diagnosticados de cáncer desarrollan algún tipo</a:t>
            </a:r>
          </a:p>
          <a:p>
            <a:pPr algn="ctr"/>
            <a:r>
              <a:rPr lang="es-AR" sz="2000" dirty="0"/>
              <a:t>de malestar psicosocial durante el transcurso de</a:t>
            </a:r>
          </a:p>
          <a:p>
            <a:pPr algn="ctr"/>
            <a:r>
              <a:rPr lang="es-AR" sz="2000" dirty="0"/>
              <a:t>su enfermedad oncológica </a:t>
            </a:r>
            <a:r>
              <a:rPr lang="es-AR" sz="2000" dirty="0" smtClean="0"/>
              <a:t>(</a:t>
            </a:r>
            <a:r>
              <a:rPr lang="es-AR" sz="2000" dirty="0"/>
              <a:t>Martín Corral M. J</a:t>
            </a:r>
            <a:r>
              <a:rPr lang="es-AR" sz="2000" dirty="0" smtClean="0"/>
              <a:t>., </a:t>
            </a:r>
            <a:r>
              <a:rPr lang="es-AR" sz="2000" dirty="0" err="1"/>
              <a:t>Matellanes</a:t>
            </a:r>
            <a:r>
              <a:rPr lang="es-AR" sz="2000" dirty="0"/>
              <a:t> Febrero</a:t>
            </a:r>
          </a:p>
          <a:p>
            <a:pPr algn="ctr"/>
            <a:r>
              <a:rPr lang="es-AR" sz="2000" dirty="0" smtClean="0"/>
              <a:t>M. , </a:t>
            </a:r>
            <a:r>
              <a:rPr lang="es-AR" sz="2000" dirty="0"/>
              <a:t>Pérez Izquierdo </a:t>
            </a:r>
            <a:r>
              <a:rPr lang="es-AR" sz="2000" dirty="0" smtClean="0"/>
              <a:t>J. 2007)</a:t>
            </a:r>
            <a:endParaRPr lang="es-AR" sz="2000" dirty="0">
              <a:latin typeface="+mj-lt"/>
              <a:cs typeface="Andalus" panose="02020603050405020304" pitchFamily="18" charset="-78"/>
            </a:endParaRPr>
          </a:p>
          <a:p>
            <a:endParaRPr lang="es-AR" sz="2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s-AR" sz="2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s-AR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s-AR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9925"/>
            <a:ext cx="7772400" cy="1470025"/>
          </a:xfrm>
        </p:spPr>
        <p:txBody>
          <a:bodyPr/>
          <a:lstStyle/>
          <a:p>
            <a:r>
              <a:rPr lang="es-AR" sz="4800" dirty="0" smtClean="0"/>
              <a:t>Psicología y Cáncer</a:t>
            </a:r>
            <a:endParaRPr lang="es-AR" sz="4800" dirty="0"/>
          </a:p>
        </p:txBody>
      </p:sp>
    </p:spTree>
    <p:extLst>
      <p:ext uri="{BB962C8B-B14F-4D97-AF65-F5344CB8AC3E}">
        <p14:creationId xmlns:p14="http://schemas.microsoft.com/office/powerpoint/2010/main" val="23462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064896" cy="4881928"/>
          </a:xfrm>
        </p:spPr>
        <p:txBody>
          <a:bodyPr/>
          <a:lstStyle/>
          <a:p>
            <a:pPr algn="ctr"/>
            <a:r>
              <a:rPr lang="es-AR" i="1" dirty="0"/>
              <a:t>Hablar de calidad de vida, implica hablar de equilibrio entre sueños, expectativas y realidades posibles de conseguir.  Una buena calidad de vida, se expresa en un mayor bienestar,  en </a:t>
            </a:r>
            <a:r>
              <a:rPr lang="es-AR" i="1" dirty="0" smtClean="0"/>
              <a:t>términos </a:t>
            </a:r>
            <a:r>
              <a:rPr lang="es-AR" i="1" dirty="0"/>
              <a:t>de </a:t>
            </a:r>
            <a:r>
              <a:rPr lang="es-AR" i="1" dirty="0" smtClean="0"/>
              <a:t>satisfacción, contento, </a:t>
            </a:r>
            <a:r>
              <a:rPr lang="es-AR" i="1" dirty="0"/>
              <a:t>felicidad y capacidad para afrontar los acontecimientos vitales a fin de conseguir una buena </a:t>
            </a:r>
            <a:r>
              <a:rPr lang="es-AR" i="1" dirty="0" smtClean="0"/>
              <a:t>adaptación </a:t>
            </a:r>
            <a:r>
              <a:rPr lang="es-AR" i="1" dirty="0"/>
              <a:t>como lo es frente a enfermedades graves como el </a:t>
            </a:r>
            <a:r>
              <a:rPr lang="es-AR" i="1" dirty="0" smtClean="0"/>
              <a:t>cáncer. </a:t>
            </a:r>
            <a:endParaRPr lang="es-AR" i="1" dirty="0"/>
          </a:p>
          <a:p>
            <a:pPr algn="ctr"/>
            <a:r>
              <a:rPr lang="es-AR" i="1" dirty="0"/>
              <a:t>Hablando de felicidad un </a:t>
            </a:r>
            <a:r>
              <a:rPr lang="es-AR" i="1" dirty="0" smtClean="0"/>
              <a:t>proverbio </a:t>
            </a:r>
            <a:r>
              <a:rPr lang="es-AR" i="1" dirty="0"/>
              <a:t>chino dice: “ La felicidad consiste en no desear aquello que no puedes conseguir</a:t>
            </a:r>
            <a:r>
              <a:rPr lang="es-AR" i="1" dirty="0" smtClean="0"/>
              <a:t>”.</a:t>
            </a:r>
          </a:p>
          <a:p>
            <a:pPr algn="ctr"/>
            <a:r>
              <a:rPr lang="es-AR" i="1" dirty="0" smtClean="0"/>
              <a:t> </a:t>
            </a:r>
            <a:r>
              <a:rPr lang="es-AR" i="1" dirty="0"/>
              <a:t>Vivir, es adaptarse, vivir bien, es adaptase bien, con optimismo y </a:t>
            </a:r>
            <a:r>
              <a:rPr lang="es-AR" i="1" dirty="0" smtClean="0"/>
              <a:t>alegría. </a:t>
            </a:r>
            <a:endParaRPr lang="es-AR" i="1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900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/>
          <a:lstStyle/>
          <a:p>
            <a:r>
              <a:rPr lang="es-AR" dirty="0" smtClean="0"/>
              <a:t>BIBLIOGRAFÍA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1700808"/>
            <a:ext cx="7848872" cy="4680520"/>
          </a:xfrm>
        </p:spPr>
        <p:txBody>
          <a:bodyPr/>
          <a:lstStyle/>
          <a:p>
            <a:r>
              <a:rPr lang="es-AR" dirty="0"/>
              <a:t>Martín Corral M. J</a:t>
            </a:r>
            <a:r>
              <a:rPr lang="es-AR" dirty="0" smtClean="0"/>
              <a:t>., </a:t>
            </a:r>
            <a:r>
              <a:rPr lang="es-AR" dirty="0" err="1"/>
              <a:t>Matellanes</a:t>
            </a:r>
            <a:r>
              <a:rPr lang="es-AR" dirty="0"/>
              <a:t> </a:t>
            </a:r>
            <a:r>
              <a:rPr lang="es-AR" dirty="0" smtClean="0"/>
              <a:t>Febrero Mª</a:t>
            </a:r>
            <a:r>
              <a:rPr lang="es-AR" dirty="0"/>
              <a:t>. B</a:t>
            </a:r>
            <a:r>
              <a:rPr lang="es-AR" dirty="0" smtClean="0"/>
              <a:t>., </a:t>
            </a:r>
            <a:r>
              <a:rPr lang="es-AR" dirty="0"/>
              <a:t>Pérez Izquierdo J</a:t>
            </a:r>
            <a:r>
              <a:rPr lang="es-AR" dirty="0" smtClean="0"/>
              <a:t>.( 2007). </a:t>
            </a:r>
            <a:r>
              <a:rPr lang="es-AR" dirty="0"/>
              <a:t>El impacto psicológico del cáncer de pulmón </a:t>
            </a:r>
            <a:r>
              <a:rPr lang="es-AR" dirty="0" smtClean="0"/>
              <a:t>en el </a:t>
            </a:r>
            <a:r>
              <a:rPr lang="es-AR" dirty="0"/>
              <a:t>paciente y su </a:t>
            </a:r>
            <a:r>
              <a:rPr lang="es-AR" dirty="0" smtClean="0"/>
              <a:t>familia. </a:t>
            </a:r>
            <a:r>
              <a:rPr lang="es-AR" dirty="0"/>
              <a:t>MAPFRE MEDICINA, 2007 · VOL.18 · Nº 2 · </a:t>
            </a:r>
            <a:r>
              <a:rPr lang="es-AR" dirty="0" smtClean="0"/>
              <a:t>108-113.</a:t>
            </a:r>
          </a:p>
          <a:p>
            <a:r>
              <a:rPr lang="es-AR" dirty="0"/>
              <a:t>Die </a:t>
            </a:r>
            <a:r>
              <a:rPr lang="es-AR" dirty="0" err="1"/>
              <a:t>Trill</a:t>
            </a:r>
            <a:r>
              <a:rPr lang="es-AR" dirty="0"/>
              <a:t>, M. Dimensiones psicosociales del </a:t>
            </a:r>
            <a:r>
              <a:rPr lang="es-AR" dirty="0" smtClean="0"/>
              <a:t>cáncer en </a:t>
            </a:r>
            <a:r>
              <a:rPr lang="es-AR" dirty="0"/>
              <a:t>adultos. Jano, 1987, 784: 43-48</a:t>
            </a:r>
            <a:r>
              <a:rPr lang="es-AR" dirty="0" smtClean="0"/>
              <a:t>.</a:t>
            </a:r>
          </a:p>
          <a:p>
            <a:r>
              <a:rPr lang="es-AR" dirty="0" err="1"/>
              <a:t>Seligman</a:t>
            </a:r>
            <a:r>
              <a:rPr lang="es-AR" dirty="0"/>
              <a:t>, M. E. (2011</a:t>
            </a:r>
            <a:r>
              <a:rPr lang="es-AR" i="1" dirty="0"/>
              <a:t>). La vida que florece</a:t>
            </a:r>
            <a:r>
              <a:rPr lang="es-AR" dirty="0"/>
              <a:t>. </a:t>
            </a:r>
            <a:r>
              <a:rPr lang="es-AR" i="1" dirty="0"/>
              <a:t>Barcelona: Ediciones B</a:t>
            </a:r>
            <a:r>
              <a:rPr lang="es-AR" dirty="0"/>
              <a:t>. </a:t>
            </a:r>
            <a:endParaRPr lang="es-AR" dirty="0" smtClean="0"/>
          </a:p>
          <a:p>
            <a:pPr lvl="0"/>
            <a:r>
              <a:rPr lang="es-AR" dirty="0"/>
              <a:t>Vázquez, C., </a:t>
            </a:r>
            <a:r>
              <a:rPr lang="es-AR" dirty="0" err="1"/>
              <a:t>Hervás</a:t>
            </a:r>
            <a:r>
              <a:rPr lang="es-AR" dirty="0"/>
              <a:t>, G., </a:t>
            </a:r>
            <a:r>
              <a:rPr lang="es-AR" dirty="0" err="1"/>
              <a:t>Rahona</a:t>
            </a:r>
            <a:r>
              <a:rPr lang="es-AR" dirty="0"/>
              <a:t>, J. J., Gómez, D. (2009) Bienestar psicológico y salud: Aportaciones desde la Psicología Positiva. Anuario de Psicología Clínica y de la Salud, 5, 15-28.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6963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543378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Moorey,S.-</a:t>
            </a:r>
            <a:r>
              <a:rPr lang="en-US" dirty="0" err="1"/>
              <a:t>Greer,s</a:t>
            </a:r>
            <a:r>
              <a:rPr lang="en-US" dirty="0"/>
              <a:t>.(1989): Psychological Therapy for patients with cancer: a </a:t>
            </a:r>
            <a:r>
              <a:rPr lang="en-US" dirty="0" err="1"/>
              <a:t>ney</a:t>
            </a:r>
            <a:r>
              <a:rPr lang="en-US" dirty="0"/>
              <a:t> </a:t>
            </a:r>
            <a:r>
              <a:rPr lang="en-US" dirty="0" err="1"/>
              <a:t>aproach</a:t>
            </a:r>
            <a:r>
              <a:rPr lang="en-US" dirty="0"/>
              <a:t>. </a:t>
            </a:r>
            <a:r>
              <a:rPr lang="en-US" dirty="0" err="1"/>
              <a:t>Londres</a:t>
            </a:r>
            <a:r>
              <a:rPr lang="en-US" dirty="0"/>
              <a:t>: Heinemann Medical Books</a:t>
            </a:r>
            <a:r>
              <a:rPr lang="en-US" dirty="0" smtClean="0"/>
              <a:t>.</a:t>
            </a:r>
          </a:p>
          <a:p>
            <a:r>
              <a:rPr lang="es-AR" dirty="0"/>
              <a:t>Watson M, S </a:t>
            </a:r>
            <a:r>
              <a:rPr lang="es-AR" dirty="0" err="1"/>
              <a:t>Greer</a:t>
            </a:r>
            <a:r>
              <a:rPr lang="es-AR" dirty="0"/>
              <a:t>, Young J, Q </a:t>
            </a:r>
            <a:r>
              <a:rPr lang="es-AR" dirty="0" err="1"/>
              <a:t>Inayat</a:t>
            </a:r>
            <a:r>
              <a:rPr lang="es-AR" dirty="0"/>
              <a:t>, </a:t>
            </a:r>
            <a:r>
              <a:rPr lang="es-AR" dirty="0" err="1"/>
              <a:t>Burgess</a:t>
            </a:r>
            <a:r>
              <a:rPr lang="es-AR" dirty="0"/>
              <a:t> C, Robertson B. (1988) Desarrollo de un cuestionario de medida de ajuste a cáncer. La escala MAC . </a:t>
            </a:r>
            <a:r>
              <a:rPr lang="es-AR" i="1" dirty="0" err="1"/>
              <a:t>Psychol</a:t>
            </a:r>
            <a:r>
              <a:rPr lang="es-AR" i="1" dirty="0"/>
              <a:t> </a:t>
            </a:r>
            <a:r>
              <a:rPr lang="es-AR" i="1" dirty="0" err="1"/>
              <a:t>Med</a:t>
            </a:r>
            <a:r>
              <a:rPr lang="es-AR" dirty="0"/>
              <a:t> Feb; 18 (1): 203-209. [ </a:t>
            </a:r>
            <a:r>
              <a:rPr lang="es-AR" dirty="0" err="1"/>
              <a:t>PubMed</a:t>
            </a:r>
            <a:r>
              <a:rPr lang="es-AR" dirty="0"/>
              <a:t> ]</a:t>
            </a:r>
          </a:p>
          <a:p>
            <a:r>
              <a:rPr lang="es-AR" dirty="0" err="1"/>
              <a:t>Diener</a:t>
            </a:r>
            <a:r>
              <a:rPr lang="es-AR" dirty="0"/>
              <a:t>, E. (2000). </a:t>
            </a:r>
            <a:r>
              <a:rPr lang="es-AR" dirty="0" err="1"/>
              <a:t>Subjective</a:t>
            </a:r>
            <a:r>
              <a:rPr lang="es-AR" dirty="0"/>
              <a:t> </a:t>
            </a:r>
            <a:r>
              <a:rPr lang="es-AR" dirty="0" err="1"/>
              <a:t>well</a:t>
            </a:r>
            <a:r>
              <a:rPr lang="es-AR" dirty="0"/>
              <a:t> – </a:t>
            </a:r>
            <a:r>
              <a:rPr lang="es-AR" dirty="0" err="1"/>
              <a:t>being</a:t>
            </a:r>
            <a:r>
              <a:rPr lang="es-AR" dirty="0"/>
              <a:t>: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science</a:t>
            </a:r>
            <a:r>
              <a:rPr lang="es-AR" dirty="0"/>
              <a:t> of </a:t>
            </a:r>
            <a:r>
              <a:rPr lang="es-AR" dirty="0" err="1"/>
              <a:t>happiness</a:t>
            </a:r>
            <a:r>
              <a:rPr lang="es-AR" dirty="0"/>
              <a:t> and a </a:t>
            </a:r>
            <a:r>
              <a:rPr lang="es-AR" dirty="0" err="1"/>
              <a:t>proposal</a:t>
            </a:r>
            <a:r>
              <a:rPr lang="es-AR" dirty="0"/>
              <a:t> </a:t>
            </a:r>
            <a:r>
              <a:rPr lang="es-AR" dirty="0" err="1"/>
              <a:t>for</a:t>
            </a:r>
            <a:r>
              <a:rPr lang="es-AR" dirty="0"/>
              <a:t> a </a:t>
            </a:r>
            <a:r>
              <a:rPr lang="es-AR" dirty="0" err="1"/>
              <a:t>national</a:t>
            </a:r>
            <a:r>
              <a:rPr lang="es-AR" dirty="0"/>
              <a:t> </a:t>
            </a:r>
            <a:r>
              <a:rPr lang="es-AR" dirty="0" err="1"/>
              <a:t>index</a:t>
            </a:r>
            <a:r>
              <a:rPr lang="es-AR" dirty="0"/>
              <a:t>. American </a:t>
            </a:r>
            <a:r>
              <a:rPr lang="es-AR" dirty="0" err="1"/>
              <a:t>Psychologist</a:t>
            </a:r>
            <a:r>
              <a:rPr lang="es-AR" dirty="0"/>
              <a:t>. 55; 34– 43</a:t>
            </a:r>
            <a:r>
              <a:rPr lang="es-AR" dirty="0" smtClean="0"/>
              <a:t>.</a:t>
            </a:r>
          </a:p>
          <a:p>
            <a:pPr lvl="0"/>
            <a:r>
              <a:rPr lang="en-US" dirty="0" err="1"/>
              <a:t>Cella</a:t>
            </a:r>
            <a:r>
              <a:rPr lang="en-US" dirty="0"/>
              <a:t>, D. &amp; col. (1993). The Functional assessment on Cancer Therapy Scale: Development and validation of the general measure. </a:t>
            </a:r>
            <a:r>
              <a:rPr lang="en-US" i="1" dirty="0"/>
              <a:t>Journal of Clinical Oncology</a:t>
            </a:r>
            <a:r>
              <a:rPr lang="en-US" dirty="0"/>
              <a:t>, </a:t>
            </a:r>
            <a:r>
              <a:rPr lang="en-US" i="1" dirty="0"/>
              <a:t>11</a:t>
            </a:r>
            <a:r>
              <a:rPr lang="en-US" dirty="0"/>
              <a:t>,570-579.</a:t>
            </a:r>
            <a:endParaRPr lang="es-AR" dirty="0"/>
          </a:p>
          <a:p>
            <a:endParaRPr lang="es-AR" dirty="0"/>
          </a:p>
          <a:p>
            <a:pPr lvl="0"/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8700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Karnofsky</a:t>
            </a:r>
            <a:r>
              <a:rPr lang="en-US" dirty="0"/>
              <a:t> DA, </a:t>
            </a:r>
            <a:r>
              <a:rPr lang="en-US" dirty="0" err="1"/>
              <a:t>Abelman</a:t>
            </a:r>
            <a:r>
              <a:rPr lang="en-US" dirty="0"/>
              <a:t> </a:t>
            </a:r>
            <a:r>
              <a:rPr lang="en-US" dirty="0" err="1"/>
              <a:t>WH,Graver</a:t>
            </a:r>
            <a:r>
              <a:rPr lang="en-US" dirty="0"/>
              <a:t> LF, et al. The use of nitrogen mustards in the palliative treatment of </a:t>
            </a:r>
            <a:r>
              <a:rPr lang="en-US" dirty="0" err="1"/>
              <a:t>carcinom</a:t>
            </a:r>
            <a:r>
              <a:rPr lang="en-US" dirty="0"/>
              <a:t>. CANCER 1948; 1: 634-56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6456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568952" cy="6336704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endParaRPr lang="es-AR" sz="2400" dirty="0" smtClean="0"/>
          </a:p>
          <a:p>
            <a:r>
              <a:rPr lang="es-AR" sz="2400" dirty="0" smtClean="0"/>
              <a:t>  </a:t>
            </a:r>
            <a:r>
              <a:rPr lang="es-AR" sz="3200" dirty="0" smtClean="0"/>
              <a:t>El cáncer es una fuente de estrés y los cambios corporales que acarrea  abruma la capacidad adaptativa, física y psicológica del paciente.</a:t>
            </a:r>
            <a:r>
              <a:rPr lang="es-AR" sz="3200" dirty="0"/>
              <a:t> </a:t>
            </a:r>
            <a:endParaRPr lang="es-AR" sz="3200" dirty="0" smtClean="0"/>
          </a:p>
          <a:p>
            <a:endParaRPr lang="es-AR" sz="3200" dirty="0" smtClean="0"/>
          </a:p>
          <a:p>
            <a:r>
              <a:rPr lang="es-AR" sz="3200" dirty="0" smtClean="0"/>
              <a:t>En </a:t>
            </a:r>
            <a:r>
              <a:rPr lang="es-AR" sz="3200" dirty="0"/>
              <a:t>los pacientes con cáncer </a:t>
            </a:r>
            <a:r>
              <a:rPr lang="es-AR" sz="3200" dirty="0" smtClean="0"/>
              <a:t>, </a:t>
            </a:r>
            <a:r>
              <a:rPr lang="es-AR" sz="3200" dirty="0"/>
              <a:t>junto </a:t>
            </a:r>
            <a:r>
              <a:rPr lang="es-AR" sz="3200" dirty="0" smtClean="0"/>
              <a:t>a la </a:t>
            </a:r>
            <a:r>
              <a:rPr lang="es-AR" sz="3200" dirty="0"/>
              <a:t>percepción subjetiva de perder la vida </a:t>
            </a:r>
            <a:r>
              <a:rPr lang="es-AR" sz="3200" dirty="0" smtClean="0"/>
              <a:t>existen otras </a:t>
            </a:r>
            <a:r>
              <a:rPr lang="es-AR" sz="3200" dirty="0"/>
              <a:t>pérdidas inesperadas que pueden </a:t>
            </a:r>
            <a:r>
              <a:rPr lang="es-AR" sz="3200" dirty="0" smtClean="0"/>
              <a:t>costar mucho </a:t>
            </a:r>
            <a:r>
              <a:rPr lang="es-AR" sz="3200" dirty="0"/>
              <a:t>asumir: pérdida de identidad, pérdida </a:t>
            </a:r>
            <a:r>
              <a:rPr lang="es-AR" sz="3200" dirty="0" smtClean="0"/>
              <a:t>de sensación </a:t>
            </a:r>
            <a:r>
              <a:rPr lang="es-AR" sz="3200" dirty="0"/>
              <a:t>de </a:t>
            </a:r>
            <a:r>
              <a:rPr lang="es-AR" sz="3200" dirty="0" smtClean="0"/>
              <a:t>control, pérdida de </a:t>
            </a:r>
            <a:r>
              <a:rPr lang="es-AR" sz="3200" dirty="0"/>
              <a:t>la manera habitual de vivir </a:t>
            </a:r>
            <a:r>
              <a:rPr lang="es-AR" sz="3200" dirty="0" smtClean="0"/>
              <a:t>las relaciones, pérdida </a:t>
            </a:r>
            <a:r>
              <a:rPr lang="es-AR" sz="3200" dirty="0"/>
              <a:t>de un estilo de vida, </a:t>
            </a:r>
            <a:r>
              <a:rPr lang="es-AR" sz="3200" dirty="0" smtClean="0"/>
              <a:t>pérdida </a:t>
            </a:r>
            <a:r>
              <a:rPr lang="es-AR" sz="3200" dirty="0"/>
              <a:t>del esquema de </a:t>
            </a:r>
            <a:r>
              <a:rPr lang="es-AR" sz="3200" dirty="0" smtClean="0"/>
              <a:t>valores, etc.</a:t>
            </a:r>
          </a:p>
          <a:p>
            <a:pPr marL="45720" indent="0">
              <a:buNone/>
            </a:pPr>
            <a:r>
              <a:rPr lang="es-AR" sz="3200" dirty="0" smtClean="0"/>
              <a:t> </a:t>
            </a:r>
          </a:p>
          <a:p>
            <a:r>
              <a:rPr lang="es-AR" sz="3200" dirty="0" smtClean="0"/>
              <a:t>Todos </a:t>
            </a:r>
            <a:r>
              <a:rPr lang="es-AR" sz="3200" dirty="0"/>
              <a:t>estos factores tienen </a:t>
            </a:r>
            <a:r>
              <a:rPr lang="es-AR" sz="3200" dirty="0" smtClean="0"/>
              <a:t>como consecuencia </a:t>
            </a:r>
            <a:r>
              <a:rPr lang="es-AR" sz="3200" dirty="0"/>
              <a:t>un aumento de los niveles </a:t>
            </a:r>
            <a:r>
              <a:rPr lang="es-AR" sz="3200" dirty="0" smtClean="0"/>
              <a:t>de malestar </a:t>
            </a:r>
            <a:r>
              <a:rPr lang="es-AR" sz="3200" dirty="0"/>
              <a:t>psicológico que se ve reflejado en </a:t>
            </a:r>
            <a:r>
              <a:rPr lang="es-AR" sz="3200" dirty="0" smtClean="0"/>
              <a:t>padecer más </a:t>
            </a:r>
            <a:r>
              <a:rPr lang="es-AR" sz="3200" dirty="0"/>
              <a:t>ansiedad, mayor tristeza o una baja autoestima</a:t>
            </a:r>
            <a:r>
              <a:rPr lang="es-AR" sz="3200" dirty="0" smtClean="0"/>
              <a:t>. </a:t>
            </a:r>
            <a:r>
              <a:rPr lang="es-AR" sz="3200" dirty="0"/>
              <a:t>(</a:t>
            </a:r>
            <a:r>
              <a:rPr lang="es-AR" sz="3200" dirty="0" err="1"/>
              <a:t>National</a:t>
            </a:r>
            <a:r>
              <a:rPr lang="es-AR" sz="3200" dirty="0"/>
              <a:t> </a:t>
            </a:r>
            <a:r>
              <a:rPr lang="es-AR" sz="3200" dirty="0" err="1"/>
              <a:t>Comprehensive</a:t>
            </a:r>
            <a:r>
              <a:rPr lang="es-AR" sz="3200" dirty="0"/>
              <a:t> </a:t>
            </a:r>
            <a:r>
              <a:rPr lang="es-AR" sz="3200" dirty="0" err="1"/>
              <a:t>Cancer</a:t>
            </a:r>
            <a:r>
              <a:rPr lang="es-AR" sz="3200" dirty="0"/>
              <a:t> Network, </a:t>
            </a:r>
            <a:r>
              <a:rPr lang="es-AR" sz="3200" dirty="0" err="1"/>
              <a:t>NCCN</a:t>
            </a:r>
            <a:r>
              <a:rPr lang="es-AR" sz="3200" dirty="0"/>
              <a:t> (2010</a:t>
            </a:r>
            <a:r>
              <a:rPr lang="es-AR" sz="3200" dirty="0" smtClean="0"/>
              <a:t>).</a:t>
            </a:r>
          </a:p>
          <a:p>
            <a:endParaRPr lang="es-AR" sz="3200" dirty="0" smtClean="0"/>
          </a:p>
          <a:p>
            <a:r>
              <a:rPr lang="es-AR" sz="3200" dirty="0" smtClean="0"/>
              <a:t> Pero, las enfermedades graves pueden vivirse como una experiencia traumática o como un impulso para realizar cambios vitales positivos. 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21058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073744"/>
          </a:xfrm>
        </p:spPr>
        <p:txBody>
          <a:bodyPr/>
          <a:lstStyle/>
          <a:p>
            <a:pPr algn="ctr"/>
            <a:endParaRPr lang="es-AR" dirty="0" smtClean="0"/>
          </a:p>
          <a:p>
            <a:pPr algn="ctr"/>
            <a:endParaRPr lang="es-AR" dirty="0"/>
          </a:p>
          <a:p>
            <a:pPr algn="ctr"/>
            <a:endParaRPr lang="es-AR" dirty="0" smtClean="0"/>
          </a:p>
          <a:p>
            <a:pPr algn="ctr"/>
            <a:r>
              <a:rPr lang="es-AR" sz="2400" dirty="0" smtClean="0"/>
              <a:t>El interés por los estados psicológicos positivos como factores protectores del estado físico, especialmente la relación entre estados psicológicos positivos y su repercusión en el diagnostico y desarrollo de enfermedades físicas se empezó a estudiar en las ultimas dos décadas </a:t>
            </a:r>
          </a:p>
          <a:p>
            <a:pPr algn="ctr"/>
            <a:r>
              <a:rPr lang="es-AR" sz="2400" dirty="0" smtClean="0"/>
              <a:t>( </a:t>
            </a:r>
            <a:r>
              <a:rPr lang="es-AR" sz="2400" dirty="0" err="1" smtClean="0"/>
              <a:t>Seligman</a:t>
            </a:r>
            <a:r>
              <a:rPr lang="es-AR" sz="2400" dirty="0" smtClean="0"/>
              <a:t>, 2011)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7997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6" cy="1287016"/>
          </a:xfrm>
        </p:spPr>
        <p:txBody>
          <a:bodyPr/>
          <a:lstStyle/>
          <a:p>
            <a:pPr algn="ctr"/>
            <a:r>
              <a:rPr lang="es-AR" dirty="0" smtClean="0"/>
              <a:t>Marco Teórico que fundamenta el estudio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1844824"/>
            <a:ext cx="8064896" cy="4248472"/>
          </a:xfrm>
        </p:spPr>
        <p:txBody>
          <a:bodyPr>
            <a:normAutofit/>
          </a:bodyPr>
          <a:lstStyle/>
          <a:p>
            <a:r>
              <a:rPr lang="es-AR" sz="2400" dirty="0" smtClean="0"/>
              <a:t>La Psicología Positiva, está centrada en el estudio de las fortalezas y virtudes de los seres humanos, por ello, convierte la felicidad y el bienestar en temas de interés. </a:t>
            </a:r>
          </a:p>
          <a:p>
            <a:r>
              <a:rPr lang="es-AR" sz="2400" dirty="0" smtClean="0"/>
              <a:t>La psicología positiva de la salud, estudia tópicos asociados a la calidad de vida, el bienestar psicológico, habilidades de afrontamiento de la enfermedad y la relación que guardan con el funcionamiento del organismo, principalmente con la respuesta del sistema inmune.( </a:t>
            </a:r>
            <a:r>
              <a:rPr lang="es-AR" sz="2400" dirty="0" err="1" smtClean="0"/>
              <a:t>Vazquez</a:t>
            </a:r>
            <a:r>
              <a:rPr lang="es-AR" sz="2400" dirty="0" smtClean="0"/>
              <a:t>, </a:t>
            </a:r>
            <a:r>
              <a:rPr lang="es-AR" sz="2400" dirty="0" err="1" smtClean="0"/>
              <a:t>Vazquez</a:t>
            </a:r>
            <a:r>
              <a:rPr lang="es-AR" sz="2400" dirty="0" smtClean="0"/>
              <a:t>, </a:t>
            </a:r>
            <a:r>
              <a:rPr lang="es-AR" sz="2400" dirty="0" err="1" smtClean="0"/>
              <a:t>Herbas</a:t>
            </a:r>
            <a:r>
              <a:rPr lang="es-AR" sz="2400" dirty="0" smtClean="0"/>
              <a:t>, </a:t>
            </a:r>
            <a:r>
              <a:rPr lang="es-AR" sz="2400" dirty="0" err="1" smtClean="0"/>
              <a:t>Rahona</a:t>
            </a:r>
            <a:r>
              <a:rPr lang="es-AR" sz="2400" dirty="0" smtClean="0"/>
              <a:t>, </a:t>
            </a:r>
            <a:r>
              <a:rPr lang="es-AR" sz="2400" dirty="0" err="1" smtClean="0"/>
              <a:t>Gomez</a:t>
            </a:r>
            <a:r>
              <a:rPr lang="es-AR" sz="2400" dirty="0" smtClean="0"/>
              <a:t>, 2009</a:t>
            </a:r>
            <a:r>
              <a:rPr lang="es-AR" dirty="0" smtClean="0"/>
              <a:t>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7212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971600" y="620688"/>
            <a:ext cx="7416824" cy="5184576"/>
          </a:xfrm>
        </p:spPr>
        <p:txBody>
          <a:bodyPr>
            <a:normAutofit/>
          </a:bodyPr>
          <a:lstStyle/>
          <a:p>
            <a:r>
              <a:rPr lang="es-AR" sz="2400" dirty="0" smtClean="0">
                <a:latin typeface="+mj-lt"/>
                <a:cs typeface="Andalus" panose="02020603050405020304" pitchFamily="18" charset="-78"/>
              </a:rPr>
              <a:t>Por las características y complejidad del cáncer, es importante, abordarla desde variables positivas, que contribuyan, al esclarecimiento de la relación entre lo físico y lo emocional.</a:t>
            </a:r>
          </a:p>
          <a:p>
            <a:endParaRPr lang="es-AR" sz="2400" dirty="0" smtClean="0">
              <a:latin typeface="+mj-lt"/>
              <a:cs typeface="Andalus" panose="02020603050405020304" pitchFamily="18" charset="-78"/>
            </a:endParaRPr>
          </a:p>
          <a:p>
            <a:r>
              <a:rPr lang="es-AR" sz="2400" dirty="0" smtClean="0">
                <a:latin typeface="+mj-lt"/>
                <a:cs typeface="Andalus" panose="02020603050405020304" pitchFamily="18" charset="-78"/>
              </a:rPr>
              <a:t> Por ello esta tesis se enfoca en el estudio del bienestar, de las estrategias de afrontamiento mas beneficiosas para enfrentar la enfermedad y su relación con parámetros físicos de salud. </a:t>
            </a:r>
            <a:endParaRPr lang="es-AR" sz="2400" dirty="0">
              <a:latin typeface="+mj-lt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215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280920" cy="6264696"/>
          </a:xfrm>
        </p:spPr>
        <p:txBody>
          <a:bodyPr>
            <a:noAutofit/>
          </a:bodyPr>
          <a:lstStyle/>
          <a:p>
            <a:pPr algn="ctr"/>
            <a:r>
              <a:rPr lang="es-AR" sz="2400" u="sng" dirty="0"/>
              <a:t>Objetivos </a:t>
            </a:r>
            <a:r>
              <a:rPr lang="es-AR" sz="2400" u="sng" dirty="0" smtClean="0"/>
              <a:t>del Estudio </a:t>
            </a:r>
          </a:p>
          <a:p>
            <a:pPr algn="ctr"/>
            <a:endParaRPr lang="es-AR" sz="2400" u="sng" dirty="0"/>
          </a:p>
          <a:p>
            <a:pPr algn="ctr"/>
            <a:endParaRPr lang="es-AR" sz="2400" u="sng" dirty="0" smtClean="0"/>
          </a:p>
          <a:p>
            <a:r>
              <a:rPr lang="es-AR" sz="2400" dirty="0" smtClean="0"/>
              <a:t>Describir  </a:t>
            </a:r>
            <a:r>
              <a:rPr lang="es-AR" sz="2400" dirty="0"/>
              <a:t>el nivel de bienestar </a:t>
            </a:r>
            <a:r>
              <a:rPr lang="es-AR" sz="2400" dirty="0" smtClean="0"/>
              <a:t>subjetivo </a:t>
            </a:r>
            <a:r>
              <a:rPr lang="es-AR" sz="2400" dirty="0"/>
              <a:t>y el espíritu de lucha y la capacidad física-funcional del paciente oncológico durante la primera fase del tratamiento clínico/médico. </a:t>
            </a:r>
            <a:endParaRPr lang="es-AR" sz="2400" dirty="0" smtClean="0"/>
          </a:p>
          <a:p>
            <a:endParaRPr lang="es-AR" sz="2400" dirty="0"/>
          </a:p>
          <a:p>
            <a:r>
              <a:rPr lang="es-AR" sz="2400" dirty="0" smtClean="0"/>
              <a:t>Describir </a:t>
            </a:r>
            <a:r>
              <a:rPr lang="es-AR" sz="2400" dirty="0"/>
              <a:t>el tipo de asociación entre las  variables psicológicas y la capacidad física-funcional en la muestra bajo estudio.</a:t>
            </a:r>
          </a:p>
        </p:txBody>
      </p:sp>
    </p:spTree>
    <p:extLst>
      <p:ext uri="{BB962C8B-B14F-4D97-AF65-F5344CB8AC3E}">
        <p14:creationId xmlns:p14="http://schemas.microsoft.com/office/powerpoint/2010/main" val="34406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426252" y="516831"/>
            <a:ext cx="3346704" cy="639762"/>
          </a:xfrm>
        </p:spPr>
        <p:txBody>
          <a:bodyPr/>
          <a:lstStyle/>
          <a:p>
            <a:r>
              <a:rPr lang="es-AR" dirty="0" smtClean="0"/>
              <a:t>Problema de estudio</a:t>
            </a:r>
            <a:endParaRPr lang="es-A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38496" y="260648"/>
            <a:ext cx="4017646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211960" y="4941168"/>
            <a:ext cx="4536504" cy="1542682"/>
          </a:xfrm>
        </p:spPr>
        <p:txBody>
          <a:bodyPr>
            <a:noAutofit/>
          </a:bodyPr>
          <a:lstStyle/>
          <a:p>
            <a:r>
              <a:rPr lang="es-ES" sz="2000" dirty="0" smtClean="0"/>
              <a:t>Relación </a:t>
            </a:r>
            <a:r>
              <a:rPr lang="es-ES" sz="2000" dirty="0"/>
              <a:t>entre Bienestar </a:t>
            </a:r>
            <a:r>
              <a:rPr lang="es-ES" sz="2000" dirty="0" smtClean="0"/>
              <a:t>Subjetivo  (Físico, </a:t>
            </a:r>
            <a:r>
              <a:rPr lang="es-ES" sz="2000" dirty="0"/>
              <a:t>Emocional, Social y </a:t>
            </a:r>
            <a:r>
              <a:rPr lang="es-ES" sz="2000" dirty="0" smtClean="0"/>
              <a:t>Funcional), Espíritu </a:t>
            </a:r>
            <a:r>
              <a:rPr lang="es-ES" sz="2000" dirty="0"/>
              <a:t>de Lucha y Capacidad </a:t>
            </a:r>
            <a:r>
              <a:rPr lang="es-ES" sz="2000" dirty="0" smtClean="0"/>
              <a:t>Física</a:t>
            </a:r>
            <a:endParaRPr lang="es-AR" sz="20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852936"/>
            <a:ext cx="3311351" cy="3705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9 Conector angular"/>
          <p:cNvCxnSpPr/>
          <p:nvPr/>
        </p:nvCxnSpPr>
        <p:spPr>
          <a:xfrm>
            <a:off x="3707904" y="980728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angular"/>
          <p:cNvCxnSpPr/>
          <p:nvPr/>
        </p:nvCxnSpPr>
        <p:spPr>
          <a:xfrm>
            <a:off x="3707904" y="4869160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67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Subtítulo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496944" cy="4680520"/>
          </a:xfrm>
        </p:spPr>
        <p:txBody>
          <a:bodyPr>
            <a:normAutofit lnSpcReduction="10000"/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es-AR" sz="2400" b="1" i="1" u="sng" dirty="0" smtClean="0">
                <a:latin typeface="+mj-lt"/>
              </a:rPr>
              <a:t>ESPIRITU DE LUCHA</a:t>
            </a:r>
            <a:r>
              <a:rPr lang="es-AR" sz="2400" dirty="0" smtClean="0">
                <a:latin typeface="+mj-lt"/>
              </a:rPr>
              <a:t>:  </a:t>
            </a:r>
          </a:p>
          <a:p>
            <a:pPr algn="ctr"/>
            <a:r>
              <a:rPr lang="es-AR" sz="2400" dirty="0">
                <a:latin typeface="+mj-lt"/>
              </a:rPr>
              <a:t> </a:t>
            </a:r>
            <a:r>
              <a:rPr lang="es-AR" sz="2400" dirty="0" smtClean="0">
                <a:latin typeface="+mj-lt"/>
              </a:rPr>
              <a:t> Estrategia de afrontamiento desde la cual se toma el diagnostico como un desafío, un reto personal, que debe superar y vencer. El sujeto, busca información lo que ayuda a tener una respuesta emocional de baja ansiedad ya que permite ejercer un control moderado sobre la situación. ( </a:t>
            </a:r>
            <a:r>
              <a:rPr lang="es-AR" sz="2400" dirty="0" err="1" smtClean="0">
                <a:latin typeface="+mj-lt"/>
              </a:rPr>
              <a:t>Moorey</a:t>
            </a:r>
            <a:r>
              <a:rPr lang="es-AR" sz="2400" dirty="0" smtClean="0">
                <a:latin typeface="+mj-lt"/>
              </a:rPr>
              <a:t> y </a:t>
            </a:r>
            <a:r>
              <a:rPr lang="es-AR" sz="2400" dirty="0" err="1" smtClean="0">
                <a:latin typeface="+mj-lt"/>
              </a:rPr>
              <a:t>Greer</a:t>
            </a:r>
            <a:r>
              <a:rPr lang="es-AR" sz="2400" dirty="0" smtClean="0">
                <a:latin typeface="+mj-lt"/>
              </a:rPr>
              <a:t>, 1989)</a:t>
            </a:r>
          </a:p>
          <a:p>
            <a:pPr marL="457200" indent="-457200" algn="ctr">
              <a:buFont typeface="Arial" pitchFamily="34" charset="0"/>
              <a:buChar char="•"/>
            </a:pPr>
            <a:endParaRPr lang="es-AR" sz="2400" dirty="0" smtClean="0">
              <a:latin typeface="+mj-lt"/>
            </a:endParaRPr>
          </a:p>
          <a:p>
            <a:pPr algn="ctr"/>
            <a:r>
              <a:rPr lang="es-AR" sz="2400" dirty="0" smtClean="0">
                <a:latin typeface="+mj-lt"/>
              </a:rPr>
              <a:t>    </a:t>
            </a:r>
            <a:r>
              <a:rPr lang="es-AR" sz="2400" b="1" u="sng" dirty="0" smtClean="0">
                <a:latin typeface="+mj-lt"/>
              </a:rPr>
              <a:t>Instrumento de evaluación</a:t>
            </a:r>
            <a:r>
              <a:rPr lang="es-AR" sz="2400" dirty="0" smtClean="0">
                <a:latin typeface="+mj-lt"/>
              </a:rPr>
              <a:t>: </a:t>
            </a:r>
            <a:r>
              <a:rPr lang="es-AR" sz="2400" b="1" dirty="0"/>
              <a:t>MAC</a:t>
            </a:r>
            <a:r>
              <a:rPr lang="es-AR" sz="2400" dirty="0"/>
              <a:t>: Cuestionario </a:t>
            </a:r>
            <a:r>
              <a:rPr lang="es-AR" sz="2400" dirty="0" err="1"/>
              <a:t>autoadministrado</a:t>
            </a:r>
            <a:r>
              <a:rPr lang="es-AR" sz="2400" dirty="0"/>
              <a:t> que permite evaluar estrategias de afrontamiento. </a:t>
            </a:r>
            <a:r>
              <a:rPr lang="es-AR" sz="2400" dirty="0" smtClean="0"/>
              <a:t> ( Watson, </a:t>
            </a:r>
            <a:r>
              <a:rPr lang="es-AR" sz="2400" dirty="0" err="1" smtClean="0"/>
              <a:t>Greer</a:t>
            </a:r>
            <a:r>
              <a:rPr lang="es-AR" sz="2400" dirty="0" smtClean="0"/>
              <a:t>, Young, </a:t>
            </a:r>
            <a:r>
              <a:rPr lang="es-AR" sz="2400" dirty="0" err="1" smtClean="0"/>
              <a:t>Inayat</a:t>
            </a:r>
            <a:r>
              <a:rPr lang="es-AR" sz="2400" dirty="0" smtClean="0"/>
              <a:t>, </a:t>
            </a:r>
            <a:r>
              <a:rPr lang="es-AR" sz="2400" dirty="0" err="1" smtClean="0"/>
              <a:t>Burgess</a:t>
            </a:r>
            <a:r>
              <a:rPr lang="es-AR" sz="2400" dirty="0" smtClean="0"/>
              <a:t> Robertson, 1988)</a:t>
            </a:r>
            <a:endParaRPr lang="es-AR" sz="2400" dirty="0"/>
          </a:p>
          <a:p>
            <a:endParaRPr lang="es-AR" sz="2400" dirty="0" smtClean="0">
              <a:latin typeface="+mj-lt"/>
            </a:endParaRPr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224135"/>
          </a:xfrm>
        </p:spPr>
        <p:txBody>
          <a:bodyPr/>
          <a:lstStyle/>
          <a:p>
            <a:pPr algn="ctr"/>
            <a:r>
              <a:rPr lang="es-AR" sz="4000" dirty="0" smtClean="0"/>
              <a:t>Variables del estudio e Instrumentos de evaluación. 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227976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618</TotalTime>
  <Words>1818</Words>
  <Application>Microsoft Office PowerPoint</Application>
  <PresentationFormat>Presentación en pantalla (4:3)</PresentationFormat>
  <Paragraphs>163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Transmisión de listas</vt:lpstr>
      <vt:lpstr> Informe Final del Trabajo de Investigación correspondiente al requisito curricular conforme O.C.S 143/89   </vt:lpstr>
      <vt:lpstr>Psicología y Cáncer</vt:lpstr>
      <vt:lpstr>Presentación de PowerPoint</vt:lpstr>
      <vt:lpstr>Presentación de PowerPoint</vt:lpstr>
      <vt:lpstr>Marco Teórico que fundamenta el estudio</vt:lpstr>
      <vt:lpstr>Presentación de PowerPoint</vt:lpstr>
      <vt:lpstr>Presentación de PowerPoint</vt:lpstr>
      <vt:lpstr>Presentación de PowerPoint</vt:lpstr>
      <vt:lpstr>Variables del estudio e Instrumentos de evaluación. </vt:lpstr>
      <vt:lpstr>Presentación de PowerPoint</vt:lpstr>
      <vt:lpstr>Presentación de PowerPoint</vt:lpstr>
      <vt:lpstr>Hipótesis</vt:lpstr>
      <vt:lpstr>Muestra</vt:lpstr>
      <vt:lpstr>Plan de análisis de resultados</vt:lpstr>
      <vt:lpstr>Resultados Estadística Descriptiva de Variables</vt:lpstr>
      <vt:lpstr>Tabla de correlación entre variables. Coeficiente de correlación Eta</vt:lpstr>
      <vt:lpstr>Análisis de Resultados</vt:lpstr>
      <vt:lpstr>Presentación de PowerPoint</vt:lpstr>
      <vt:lpstr>Conclusión</vt:lpstr>
      <vt:lpstr>Presentación de PowerPoint</vt:lpstr>
      <vt:lpstr>BIBLIOGRAFÍA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Cáncer</dc:title>
  <dc:creator>Juli</dc:creator>
  <cp:lastModifiedBy>Juli</cp:lastModifiedBy>
  <cp:revision>49</cp:revision>
  <dcterms:created xsi:type="dcterms:W3CDTF">2014-11-15T13:13:45Z</dcterms:created>
  <dcterms:modified xsi:type="dcterms:W3CDTF">2014-11-25T09:38:32Z</dcterms:modified>
</cp:coreProperties>
</file>