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9" r:id="rId4"/>
    <p:sldId id="261" r:id="rId5"/>
    <p:sldId id="263" r:id="rId6"/>
    <p:sldId id="265" r:id="rId7"/>
    <p:sldId id="268" r:id="rId8"/>
    <p:sldId id="270" r:id="rId9"/>
    <p:sldId id="271" r:id="rId10"/>
    <p:sldId id="272" r:id="rId11"/>
    <p:sldId id="273" r:id="rId12"/>
    <p:sldId id="274" r:id="rId13"/>
    <p:sldId id="282" r:id="rId14"/>
    <p:sldId id="275" r:id="rId15"/>
    <p:sldId id="276" r:id="rId16"/>
    <p:sldId id="277" r:id="rId17"/>
    <p:sldId id="278" r:id="rId18"/>
    <p:sldId id="279" r:id="rId19"/>
    <p:sldId id="280" r:id="rId20"/>
    <p:sldId id="283" r:id="rId21"/>
    <p:sldId id="284" r:id="rId22"/>
    <p:sldId id="285" r:id="rId23"/>
    <p:sldId id="286" r:id="rId24"/>
    <p:sldId id="287" r:id="rId2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R\Desktop\Encuestas_Tesis_conResultados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R\Desktop\Encuestas_Tesis_conResultados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R\Desktop\Encuestas_Tesis_conResultados.xlsm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R\Desktop\Encuestas_Tesis_conResultados.xlsm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R\Desktop\Encuestas_Tesis_conResultados.xlsm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R\Desktop\Encuestas_Tesis_conResultados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/>
              <a:t>PRESENCIA DE BURNOUT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DATOS!$O$64:$O$65</c:f>
              <c:strCache>
                <c:ptCount val="2"/>
                <c:pt idx="0">
                  <c:v>BO</c:v>
                </c:pt>
                <c:pt idx="1">
                  <c:v>NO BO</c:v>
                </c:pt>
              </c:strCache>
            </c:strRef>
          </c:cat>
          <c:val>
            <c:numRef>
              <c:f>DATOS!$P$64:$P$65</c:f>
              <c:numCache>
                <c:formatCode>General</c:formatCode>
                <c:ptCount val="2"/>
                <c:pt idx="0">
                  <c:v>17</c:v>
                </c:pt>
                <c:pt idx="1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/>
              <a:t>PRESENCIA DE BO POR GÉNERO</a:t>
            </a:r>
          </a:p>
        </c:rich>
      </c:tx>
      <c:layout>
        <c:manualLayout>
          <c:xMode val="edge"/>
          <c:yMode val="edge"/>
          <c:x val="0.22148815735196206"/>
          <c:y val="3.0935808197989172E-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DATOS!$O$69:$O$70</c:f>
              <c:strCache>
                <c:ptCount val="2"/>
                <c:pt idx="0">
                  <c:v>MUJERES</c:v>
                </c:pt>
                <c:pt idx="1">
                  <c:v>HOMBRES</c:v>
                </c:pt>
              </c:strCache>
            </c:strRef>
          </c:cat>
          <c:val>
            <c:numRef>
              <c:f>DATOS!$P$69:$P$70</c:f>
              <c:numCache>
                <c:formatCode>General</c:formatCode>
                <c:ptCount val="2"/>
                <c:pt idx="0">
                  <c:v>11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/>
              <a:t>BURNOUT</a:t>
            </a:r>
            <a:r>
              <a:rPr lang="es-AR" baseline="0"/>
              <a:t> SEGÚN EDAD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687017294374825E-2"/>
          <c:y val="0.24797180964624319"/>
          <c:w val="0.81862596541125032"/>
          <c:h val="0.67040609719703403"/>
        </c:manualLayout>
      </c:layout>
      <c:pie3D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DATOS!$O$93:$O$95</c:f>
              <c:strCache>
                <c:ptCount val="3"/>
                <c:pt idx="0">
                  <c:v>20-29</c:v>
                </c:pt>
                <c:pt idx="1">
                  <c:v>30-39</c:v>
                </c:pt>
                <c:pt idx="2">
                  <c:v>40-50</c:v>
                </c:pt>
              </c:strCache>
            </c:strRef>
          </c:cat>
          <c:val>
            <c:numRef>
              <c:f>DATOS!$P$93:$P$95</c:f>
              <c:numCache>
                <c:formatCode>General</c:formatCode>
                <c:ptCount val="3"/>
                <c:pt idx="0">
                  <c:v>6</c:v>
                </c:pt>
                <c:pt idx="1">
                  <c:v>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PRESENCIA</a:t>
            </a:r>
            <a:r>
              <a:rPr lang="en-US" baseline="0"/>
              <a:t> DE BO SEGÚN FORMACIÓN ACADEMICA</a:t>
            </a:r>
            <a:endParaRPr lang="en-US"/>
          </a:p>
        </c:rich>
      </c:tx>
      <c:layout>
        <c:manualLayout>
          <c:xMode val="edge"/>
          <c:yMode val="edge"/>
          <c:x val="9.875867861017755E-2"/>
          <c:y val="0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DATOS!$O$73:$O$76</c:f>
              <c:strCache>
                <c:ptCount val="4"/>
                <c:pt idx="0">
                  <c:v>UNIVERSITARIO EN CURSO</c:v>
                </c:pt>
                <c:pt idx="1">
                  <c:v>SECUNDARIO</c:v>
                </c:pt>
                <c:pt idx="2">
                  <c:v>UNIVERSITARIO</c:v>
                </c:pt>
                <c:pt idx="3">
                  <c:v>TERCIARIO</c:v>
                </c:pt>
              </c:strCache>
            </c:strRef>
          </c:cat>
          <c:val>
            <c:numRef>
              <c:f>DATOS!$P$73:$P$76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/>
              <a:t>PRESENCIA</a:t>
            </a:r>
            <a:r>
              <a:rPr lang="es-AR" baseline="0"/>
              <a:t> DE BO SEGÚN ESTADO CIVIL</a:t>
            </a:r>
            <a:endParaRPr lang="es-AR"/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DATOS!$O$88:$O$90</c:f>
              <c:strCache>
                <c:ptCount val="3"/>
                <c:pt idx="0">
                  <c:v>Soltero</c:v>
                </c:pt>
                <c:pt idx="1">
                  <c:v>Casado</c:v>
                </c:pt>
                <c:pt idx="2">
                  <c:v>En Pareja</c:v>
                </c:pt>
              </c:strCache>
            </c:strRef>
          </c:cat>
          <c:val>
            <c:numRef>
              <c:f>DATOS!$P$88:$P$90</c:f>
              <c:numCache>
                <c:formatCode>General</c:formatCode>
                <c:ptCount val="3"/>
                <c:pt idx="0">
                  <c:v>13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/>
              <a:t>PRESENCIA BO</a:t>
            </a:r>
            <a:r>
              <a:rPr lang="es-AR" baseline="0"/>
              <a:t> SEGÚN ANTIGUEDAD (PROMEDIO 5 AÑOS)</a:t>
            </a:r>
          </a:p>
        </c:rich>
      </c:tx>
      <c:layout>
        <c:manualLayout>
          <c:xMode val="edge"/>
          <c:yMode val="edge"/>
          <c:x val="0.15866324001166521"/>
          <c:y val="5.1203988087345137E-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972222222222221"/>
          <c:y val="0.20139384154448789"/>
          <c:w val="0.82407407407407407"/>
          <c:h val="0.5990624088655585"/>
        </c:manualLayout>
      </c:layout>
      <c:pie3D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DATOS!$O$79:$O$85</c:f>
              <c:strCache>
                <c:ptCount val="7"/>
                <c:pt idx="0">
                  <c:v>2 AÑOS</c:v>
                </c:pt>
                <c:pt idx="1">
                  <c:v>3 AÑOS</c:v>
                </c:pt>
                <c:pt idx="2">
                  <c:v>4 AÑOS</c:v>
                </c:pt>
                <c:pt idx="3">
                  <c:v>5 AÑOS</c:v>
                </c:pt>
                <c:pt idx="4">
                  <c:v>6 AÑOS</c:v>
                </c:pt>
                <c:pt idx="5">
                  <c:v>8 AÑOS</c:v>
                </c:pt>
                <c:pt idx="6">
                  <c:v>9 AÑOS</c:v>
                </c:pt>
              </c:strCache>
            </c:strRef>
          </c:cat>
          <c:val>
            <c:numRef>
              <c:f>DATOS!$P$79:$P$85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5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9.3906568970545334E-2"/>
          <c:y val="0.24165437711222051"/>
          <c:w val="0.81218667979002623"/>
          <c:h val="5.1439848977353771E-2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18118-20D6-4727-B3A6-4230E03BD34C}" type="datetimeFigureOut">
              <a:rPr lang="es-AR" smtClean="0"/>
              <a:t>08/10/2015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E1D50-9B41-4968-9D1D-4475CA76CF1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7798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E1D50-9B41-4968-9D1D-4475CA76CF16}" type="slidenum">
              <a:rPr lang="es-AR" smtClean="0"/>
              <a:t>20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30259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BDE5-B244-40A5-BEAB-23FB27C920CA}" type="datetime1">
              <a:rPr lang="es-AR" smtClean="0"/>
              <a:t>08/10/2015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603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471A-5000-4605-B72F-F9ED6133AD52}" type="datetime1">
              <a:rPr lang="es-AR" smtClean="0"/>
              <a:t>08/10/2015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814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59DB-4D19-4CB6-A3E5-2C98AF051E42}" type="datetime1">
              <a:rPr lang="es-AR" smtClean="0"/>
              <a:t>08/10/2015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891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8F18-F478-4EC8-89BB-8F66CC8BB742}" type="datetime1">
              <a:rPr lang="es-AR" smtClean="0"/>
              <a:t>08/10/2015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0626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44D1F-176B-4D96-918F-5C8805D6CD04}" type="datetime1">
              <a:rPr lang="es-AR" smtClean="0"/>
              <a:t>08/10/2015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5909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0171-E64B-4F64-8376-5E034E9C0E23}" type="datetime1">
              <a:rPr lang="es-AR" smtClean="0"/>
              <a:t>08/10/2015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5559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EC47B-18DD-473E-89C2-A9A20B402BD7}" type="datetime1">
              <a:rPr lang="es-AR" smtClean="0"/>
              <a:t>08/10/2015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9456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8C55-02A1-4C18-8DCA-EF65509A46B1}" type="datetime1">
              <a:rPr lang="es-AR" smtClean="0"/>
              <a:t>08/10/2015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5167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8BD1-7163-4F3D-ADAB-B48613B26FCE}" type="datetime1">
              <a:rPr lang="es-AR" smtClean="0"/>
              <a:t>08/10/2015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915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ED6A-FFF7-49BE-986E-E3CD895DA36C}" type="datetime1">
              <a:rPr lang="es-AR" smtClean="0"/>
              <a:t>08/10/2015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6687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EEA4-7479-49E2-8B37-BC4F026B7566}" type="datetime1">
              <a:rPr lang="es-AR" smtClean="0"/>
              <a:t>08/10/2015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9265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DDD93-E47C-4D99-B3C3-F37CAA78607F}" type="datetime1">
              <a:rPr lang="es-AR" smtClean="0"/>
              <a:t>08/10/2015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46349-344D-4E9A-84E5-EFD770CBE4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068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88032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sz="4900" b="1" dirty="0"/>
              <a:t> </a:t>
            </a:r>
            <a:r>
              <a:rPr lang="es-ES" sz="4900" b="1" dirty="0" smtClean="0"/>
              <a:t/>
            </a:r>
            <a:br>
              <a:rPr lang="es-ES" sz="4900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AR" b="1" i="1" dirty="0">
                <a:solidFill>
                  <a:srgbClr val="7030A0"/>
                </a:solidFill>
                <a:latin typeface="Book Antiqua" pitchFamily="18" charset="0"/>
              </a:rPr>
              <a:t>FACULTAD DE PSICOLOGÌA</a:t>
            </a:r>
            <a:r>
              <a:rPr lang="es-AR" i="1" dirty="0">
                <a:solidFill>
                  <a:srgbClr val="7030A0"/>
                </a:solidFill>
                <a:latin typeface="Book Antiqua" pitchFamily="18" charset="0"/>
              </a:rPr>
              <a:t/>
            </a:r>
            <a:br>
              <a:rPr lang="es-AR" i="1" dirty="0">
                <a:solidFill>
                  <a:srgbClr val="7030A0"/>
                </a:solidFill>
                <a:latin typeface="Book Antiqua" pitchFamily="18" charset="0"/>
              </a:rPr>
            </a:br>
            <a:r>
              <a:rPr lang="es-AR" b="1" i="1" dirty="0">
                <a:solidFill>
                  <a:srgbClr val="7030A0"/>
                </a:solidFill>
                <a:latin typeface="Book Antiqua" pitchFamily="18" charset="0"/>
              </a:rPr>
              <a:t>UNIVERSIDAD NACIONAL DE MAR DEL PLATA</a:t>
            </a:r>
            <a:r>
              <a:rPr lang="es-AR" i="1" dirty="0">
                <a:solidFill>
                  <a:srgbClr val="7030A0"/>
                </a:solidFill>
                <a:latin typeface="Book Antiqua" pitchFamily="18" charset="0"/>
              </a:rPr>
              <a:t/>
            </a:r>
            <a:br>
              <a:rPr lang="es-AR" i="1" dirty="0">
                <a:solidFill>
                  <a:srgbClr val="7030A0"/>
                </a:solidFill>
                <a:latin typeface="Book Antiqua" pitchFamily="18" charset="0"/>
              </a:rPr>
            </a:br>
            <a:r>
              <a:rPr lang="es-AR" b="1" i="1" dirty="0">
                <a:solidFill>
                  <a:srgbClr val="7030A0"/>
                </a:solidFill>
                <a:latin typeface="Bodoni MT Condensed" pitchFamily="18" charset="0"/>
              </a:rPr>
              <a:t> </a:t>
            </a:r>
            <a:r>
              <a:rPr lang="es-AR" i="1" dirty="0">
                <a:solidFill>
                  <a:srgbClr val="7030A0"/>
                </a:solidFill>
                <a:latin typeface="Bodoni MT Condensed" pitchFamily="18" charset="0"/>
              </a:rPr>
              <a:t/>
            </a:r>
            <a:br>
              <a:rPr lang="es-AR" i="1" dirty="0">
                <a:solidFill>
                  <a:srgbClr val="7030A0"/>
                </a:solidFill>
                <a:latin typeface="Bodoni MT Condensed" pitchFamily="18" charset="0"/>
              </a:rPr>
            </a:br>
            <a:r>
              <a:rPr lang="es-AR" sz="3100" i="1" dirty="0">
                <a:solidFill>
                  <a:srgbClr val="7030A0"/>
                </a:solidFill>
                <a:latin typeface="Bodoni MT Condensed" pitchFamily="18" charset="0"/>
              </a:rPr>
              <a:t/>
            </a:r>
            <a:br>
              <a:rPr lang="es-AR" sz="3100" i="1" dirty="0">
                <a:solidFill>
                  <a:srgbClr val="7030A0"/>
                </a:solidFill>
                <a:latin typeface="Bodoni MT Condensed" pitchFamily="18" charset="0"/>
              </a:rPr>
            </a:br>
            <a:r>
              <a:rPr lang="es-AR" sz="3100" b="1" i="1" dirty="0">
                <a:solidFill>
                  <a:srgbClr val="7030A0"/>
                </a:solidFill>
                <a:latin typeface="Book Antiqua" pitchFamily="18" charset="0"/>
              </a:rPr>
              <a:t>“Exposición al Burnout en trabajadores de Call Center de la Ciudad de Mar del Plata”</a:t>
            </a:r>
            <a:r>
              <a:rPr lang="es-AR" sz="3100" i="1" dirty="0">
                <a:solidFill>
                  <a:srgbClr val="7030A0"/>
                </a:solidFill>
                <a:latin typeface="Book Antiqua" pitchFamily="18" charset="0"/>
              </a:rPr>
              <a:t/>
            </a:r>
            <a:br>
              <a:rPr lang="es-AR" sz="3100" i="1" dirty="0">
                <a:solidFill>
                  <a:srgbClr val="7030A0"/>
                </a:solidFill>
                <a:latin typeface="Book Antiqua" pitchFamily="18" charset="0"/>
              </a:rPr>
            </a:br>
            <a:r>
              <a:rPr lang="es-AR" sz="3100" b="1" i="1" dirty="0">
                <a:solidFill>
                  <a:srgbClr val="7030A0"/>
                </a:solidFill>
                <a:latin typeface="Book Antiqua" pitchFamily="18" charset="0"/>
              </a:rPr>
              <a:t> </a:t>
            </a:r>
            <a:r>
              <a:rPr lang="es-AR" sz="3100" i="1" dirty="0">
                <a:solidFill>
                  <a:srgbClr val="7030A0"/>
                </a:solidFill>
                <a:latin typeface="Book Antiqua" pitchFamily="18" charset="0"/>
              </a:rPr>
              <a:t/>
            </a:r>
            <a:br>
              <a:rPr lang="es-AR" sz="3100" i="1" dirty="0">
                <a:solidFill>
                  <a:srgbClr val="7030A0"/>
                </a:solidFill>
                <a:latin typeface="Book Antiqua" pitchFamily="18" charset="0"/>
              </a:rPr>
            </a:br>
            <a:endParaRPr lang="es-AR" sz="3100" i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1</a:t>
            </a:fld>
            <a:endParaRPr lang="es-A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842" y="260648"/>
            <a:ext cx="1188000" cy="1078758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4122411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600" i="1" dirty="0">
                <a:solidFill>
                  <a:srgbClr val="7030A0"/>
                </a:solidFill>
                <a:latin typeface="Book Antiqua" pitchFamily="18" charset="0"/>
              </a:rPr>
              <a:t>I</a:t>
            </a:r>
            <a:r>
              <a:rPr lang="es-AR" sz="3600" i="1" dirty="0" smtClean="0">
                <a:solidFill>
                  <a:srgbClr val="7030A0"/>
                </a:solidFill>
                <a:latin typeface="Book Antiqua" pitchFamily="18" charset="0"/>
              </a:rPr>
              <a:t>nstrumento</a:t>
            </a:r>
            <a:endParaRPr lang="es-AR" sz="3600" i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3419872" y="548680"/>
            <a:ext cx="5111750" cy="7509297"/>
          </a:xfrm>
        </p:spPr>
        <p:txBody>
          <a:bodyPr>
            <a:normAutofit/>
          </a:bodyPr>
          <a:lstStyle/>
          <a:p>
            <a:endParaRPr lang="es-AR" sz="1800" b="1" i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endParaRPr lang="es-AR" sz="1800" b="1" i="1" dirty="0">
              <a:solidFill>
                <a:srgbClr val="7030A0"/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AR" sz="1600" i="1" dirty="0">
                <a:solidFill>
                  <a:srgbClr val="7030A0"/>
                </a:solidFill>
                <a:latin typeface="Book Antiqua" pitchFamily="18" charset="0"/>
              </a:rPr>
              <a:t>Los sujetos valoran cada ítem en una escala de tipo-Likert, en la que indican la recurrencia con la que han experimentado la situación descrita en ellos. Deben responder frente a cada una de estas afirmaciones, en función a la  siguiente escala</a:t>
            </a:r>
            <a:r>
              <a:rPr lang="es-AR" sz="1600" i="1" dirty="0" smtClean="0">
                <a:solidFill>
                  <a:srgbClr val="7030A0"/>
                </a:solidFill>
                <a:latin typeface="Book Antiqua" pitchFamily="18" charset="0"/>
              </a:rPr>
              <a:t>.</a:t>
            </a:r>
            <a:endParaRPr lang="es-AR" sz="1600" b="1" i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AR" sz="1600" b="1" i="1" dirty="0" smtClean="0">
                <a:solidFill>
                  <a:srgbClr val="7030A0"/>
                </a:solidFill>
                <a:latin typeface="Book Antiqua" pitchFamily="18" charset="0"/>
              </a:rPr>
              <a:t>0=NUNCA</a:t>
            </a:r>
            <a:endParaRPr lang="es-AR" sz="1600" i="1" dirty="0">
              <a:solidFill>
                <a:srgbClr val="7030A0"/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AR" sz="1600" b="1" i="1" dirty="0">
                <a:solidFill>
                  <a:srgbClr val="7030A0"/>
                </a:solidFill>
                <a:latin typeface="Book Antiqua" pitchFamily="18" charset="0"/>
              </a:rPr>
              <a:t>1= POCAS VECES AL AÑO O MENOS</a:t>
            </a:r>
            <a:endParaRPr lang="es-AR" sz="1600" i="1" dirty="0">
              <a:solidFill>
                <a:srgbClr val="7030A0"/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AR" sz="1600" b="1" i="1" dirty="0">
                <a:solidFill>
                  <a:srgbClr val="7030A0"/>
                </a:solidFill>
                <a:latin typeface="Book Antiqua" pitchFamily="18" charset="0"/>
              </a:rPr>
              <a:t>2= UNA VEZ AL MES O MENOS</a:t>
            </a:r>
            <a:endParaRPr lang="es-AR" sz="1600" i="1" dirty="0">
              <a:solidFill>
                <a:srgbClr val="7030A0"/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AR" sz="1600" b="1" i="1" dirty="0">
                <a:solidFill>
                  <a:srgbClr val="7030A0"/>
                </a:solidFill>
                <a:latin typeface="Book Antiqua" pitchFamily="18" charset="0"/>
              </a:rPr>
              <a:t>3= UNAS POCAS VECES AL MES O MENOS</a:t>
            </a:r>
            <a:endParaRPr lang="es-AR" sz="1600" i="1" dirty="0">
              <a:solidFill>
                <a:srgbClr val="7030A0"/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AR" sz="1600" b="1" i="1" dirty="0">
                <a:solidFill>
                  <a:srgbClr val="7030A0"/>
                </a:solidFill>
                <a:latin typeface="Book Antiqua" pitchFamily="18" charset="0"/>
              </a:rPr>
              <a:t>4= UNA VEZ A LA SEMANA </a:t>
            </a:r>
            <a:endParaRPr lang="es-AR" sz="1600" i="1" dirty="0">
              <a:solidFill>
                <a:srgbClr val="7030A0"/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AR" sz="1600" b="1" i="1" dirty="0">
                <a:solidFill>
                  <a:srgbClr val="7030A0"/>
                </a:solidFill>
                <a:latin typeface="Book Antiqua" pitchFamily="18" charset="0"/>
              </a:rPr>
              <a:t>5= POCAS VECES A LA SEMANA</a:t>
            </a:r>
            <a:endParaRPr lang="es-AR" sz="1600" i="1" dirty="0">
              <a:solidFill>
                <a:srgbClr val="7030A0"/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AR" sz="1600" b="1" i="1" dirty="0">
                <a:solidFill>
                  <a:srgbClr val="7030A0"/>
                </a:solidFill>
                <a:latin typeface="Book Antiqua" pitchFamily="18" charset="0"/>
              </a:rPr>
              <a:t>6= TODOS LOS DIAS</a:t>
            </a:r>
            <a:endParaRPr lang="es-AR" sz="1600" i="1" dirty="0">
              <a:solidFill>
                <a:srgbClr val="7030A0"/>
              </a:solidFill>
              <a:latin typeface="Book Antiqua" pitchFamily="18" charset="0"/>
            </a:endParaRPr>
          </a:p>
          <a:p>
            <a:r>
              <a:rPr lang="es-AR" sz="1600" i="1" dirty="0">
                <a:solidFill>
                  <a:srgbClr val="7030A0"/>
                </a:solidFill>
                <a:latin typeface="Book Antiqua" pitchFamily="18" charset="0"/>
              </a:rPr>
              <a:t>Altas puntuaciones en las dos primeras escala (cansancio emocional y despersonalización) y bajas en la tercera (realización personal) podrían ser la expresión de la presencia del síndrome.</a:t>
            </a:r>
          </a:p>
          <a:p>
            <a:endParaRPr lang="es-AR" sz="1600" i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9" name="8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AR" sz="1800" i="1" dirty="0">
                <a:solidFill>
                  <a:srgbClr val="7030A0"/>
                </a:solidFill>
                <a:latin typeface="Book Antiqua" pitchFamily="18" charset="0"/>
              </a:rPr>
              <a:t>Escala Maslach Burnout Inventory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AR" sz="1800" i="1" dirty="0">
                <a:solidFill>
                  <a:srgbClr val="7030A0"/>
                </a:solidFill>
                <a:latin typeface="Book Antiqua" pitchFamily="18" charset="0"/>
              </a:rPr>
              <a:t>Se trata de un inventario auto administrado  constituido por 22 ítems, en forma de afirmaciones sobre los sentimientos y actitudes del empleado en su trabajo y hacia los </a:t>
            </a:r>
            <a:r>
              <a:rPr lang="es-AR" sz="1800" i="1" dirty="0" err="1" smtClean="0">
                <a:solidFill>
                  <a:srgbClr val="7030A0"/>
                </a:solidFill>
                <a:latin typeface="Book Antiqua" pitchFamily="18" charset="0"/>
              </a:rPr>
              <a:t>clientes,en</a:t>
            </a:r>
            <a:r>
              <a:rPr lang="es-AR" sz="1800" i="1" dirty="0" smtClean="0">
                <a:solidFill>
                  <a:srgbClr val="7030A0"/>
                </a:solidFill>
                <a:latin typeface="Book Antiqua" pitchFamily="18" charset="0"/>
              </a:rPr>
              <a:t> </a:t>
            </a:r>
            <a:r>
              <a:rPr lang="es-AR" sz="1800" i="1" dirty="0">
                <a:solidFill>
                  <a:srgbClr val="7030A0"/>
                </a:solidFill>
                <a:latin typeface="Book Antiqua" pitchFamily="18" charset="0"/>
              </a:rPr>
              <a:t>tres subescalas denominada: agotamiento emocional, despersonalización y realización personal.</a:t>
            </a:r>
          </a:p>
          <a:p>
            <a:endParaRPr lang="es-AR" sz="2000" b="1" dirty="0">
              <a:latin typeface="Book Antiqua" pitchFamily="18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10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643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872207"/>
          </a:xfrm>
        </p:spPr>
        <p:txBody>
          <a:bodyPr/>
          <a:lstStyle/>
          <a:p>
            <a:r>
              <a:rPr lang="es-AR" b="1" i="1" dirty="0">
                <a:solidFill>
                  <a:srgbClr val="7030A0"/>
                </a:solidFill>
                <a:latin typeface="Book Antiqua" pitchFamily="18" charset="0"/>
              </a:rPr>
              <a:t>Procedimiento  </a:t>
            </a:r>
            <a:br>
              <a:rPr lang="es-AR" b="1" i="1" dirty="0">
                <a:solidFill>
                  <a:srgbClr val="7030A0"/>
                </a:solidFill>
                <a:latin typeface="Book Antiqua" pitchFamily="18" charset="0"/>
              </a:rPr>
            </a:br>
            <a:endParaRPr lang="es-AR" b="1" i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8" name="7 Subtítulo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ü"/>
            </a:pPr>
            <a:r>
              <a:rPr lang="es-AR" sz="2800" i="1" dirty="0">
                <a:solidFill>
                  <a:srgbClr val="7030A0"/>
                </a:solidFill>
                <a:latin typeface="Book Antiqua" pitchFamily="18" charset="0"/>
              </a:rPr>
              <a:t>La encuesta del MBI fue entregada en forma conjunta a cada uno de los empleados para ser respondida en forma escrita y anónima. Luego se recogieron los instrumentos y se procedió al análisis e interpretación de los mismos con relación a las variables de los objetivos de investigación planteados.</a:t>
            </a:r>
          </a:p>
          <a:p>
            <a:r>
              <a:rPr lang="es-AR" sz="2800" i="1" dirty="0">
                <a:solidFill>
                  <a:srgbClr val="7030A0"/>
                </a:solidFill>
                <a:latin typeface="Book Antiqua" pitchFamily="18" charset="0"/>
              </a:rPr>
              <a:t> </a:t>
            </a:r>
          </a:p>
          <a:p>
            <a:endParaRPr lang="es-AR" sz="2800" dirty="0">
              <a:solidFill>
                <a:srgbClr val="7030A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11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75269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posición de imagen"/>
          <p:cNvSpPr>
            <a:spLocks noGrp="1"/>
          </p:cNvSpPr>
          <p:nvPr>
            <p:ph type="pic" idx="1"/>
          </p:nvPr>
        </p:nvSpPr>
        <p:spPr/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12</a:t>
            </a:fld>
            <a:endParaRPr lang="es-A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04" y="620688"/>
            <a:ext cx="7272287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1093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b="1" i="1" dirty="0" smtClean="0">
                <a:solidFill>
                  <a:srgbClr val="7030A0"/>
                </a:solidFill>
                <a:latin typeface="Book Antiqua" pitchFamily="18" charset="0"/>
              </a:rPr>
              <a:t>ANALISIS DE LOS DATOS</a:t>
            </a:r>
            <a:endParaRPr lang="es-AR" sz="2400" dirty="0">
              <a:solidFill>
                <a:srgbClr val="7030A0"/>
              </a:solidFill>
            </a:endParaRPr>
          </a:p>
        </p:txBody>
      </p:sp>
      <p:sp>
        <p:nvSpPr>
          <p:cNvPr id="12" name="11 Marcador de contenido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s-AR" b="1" i="1" dirty="0" smtClean="0">
                <a:solidFill>
                  <a:srgbClr val="7030A0"/>
                </a:solidFill>
                <a:latin typeface="Book Antiqua" pitchFamily="18" charset="0"/>
              </a:rPr>
              <a:t>De los datos analizados obtenemos como resultados: porcentajes altos en los niveles de cansancio emocional (53%) y despersonalización (80%), y porcentajes bajos de realización personal (77%).</a:t>
            </a:r>
          </a:p>
          <a:p>
            <a:pPr>
              <a:buFont typeface="Wingdings" pitchFamily="2" charset="2"/>
              <a:buChar char="ü"/>
            </a:pPr>
            <a:r>
              <a:rPr lang="es-AR" b="1" i="1" dirty="0" smtClean="0">
                <a:solidFill>
                  <a:srgbClr val="7030A0"/>
                </a:solidFill>
                <a:latin typeface="Book Antiqua" pitchFamily="18" charset="0"/>
              </a:rPr>
              <a:t>Entonces concluimos que existe síndrome de burnout en los operadores de call centers de la ciudad de  Mar del Plata.</a:t>
            </a:r>
          </a:p>
          <a:p>
            <a:pPr>
              <a:buFont typeface="Wingdings" pitchFamily="2" charset="2"/>
              <a:buChar char="ü"/>
            </a:pPr>
            <a:r>
              <a:rPr lang="es-AR" b="1" i="1" dirty="0" smtClean="0">
                <a:solidFill>
                  <a:srgbClr val="7030A0"/>
                </a:solidFill>
                <a:latin typeface="Book Antiqua" pitchFamily="18" charset="0"/>
              </a:rPr>
              <a:t>De la población evaluada surge que el treinta y tres por ciento (N 10) tiene burnout y el 67  por ciento (N 20) restante no lo tiene.</a:t>
            </a:r>
          </a:p>
          <a:p>
            <a:pPr>
              <a:buFont typeface="Wingdings" pitchFamily="2" charset="2"/>
              <a:buChar char="ü"/>
            </a:pPr>
            <a:r>
              <a:rPr lang="es-AR" b="1" i="1" dirty="0" smtClean="0">
                <a:solidFill>
                  <a:srgbClr val="7030A0"/>
                </a:solidFill>
                <a:latin typeface="Book Antiqua" pitchFamily="18" charset="0"/>
              </a:rPr>
              <a:t>Arribamos que del treinta y tres por ciento (N10) de la población que presenta burnout, el setenta por ciento (N 7) son mujeres y el 30 por ciento (N 3) son hombres.</a:t>
            </a:r>
          </a:p>
          <a:p>
            <a:pPr>
              <a:buFont typeface="Wingdings" pitchFamily="2" charset="2"/>
              <a:buChar char="ü"/>
            </a:pPr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13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66007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14</a:t>
            </a:fld>
            <a:endParaRPr lang="es-AR"/>
          </a:p>
        </p:txBody>
      </p:sp>
      <p:graphicFrame>
        <p:nvGraphicFramePr>
          <p:cNvPr id="7" name="6 Marcador de posición de imagen"/>
          <p:cNvGraphicFramePr>
            <a:graphicFrameLocks noGrp="1"/>
          </p:cNvGraphicFramePr>
          <p:nvPr>
            <p:ph type="pic" idx="1"/>
          </p:nvPr>
        </p:nvGraphicFramePr>
        <p:xfrm>
          <a:off x="1792288" y="612775"/>
          <a:ext cx="5486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1848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63688" y="4293096"/>
            <a:ext cx="5486400" cy="804862"/>
          </a:xfrm>
        </p:spPr>
        <p:txBody>
          <a:bodyPr>
            <a:noAutofit/>
          </a:bodyPr>
          <a:lstStyle/>
          <a:p>
            <a:r>
              <a:rPr lang="es-AR" sz="1600" dirty="0" smtClean="0">
                <a:solidFill>
                  <a:srgbClr val="7030A0"/>
                </a:solidFill>
                <a:latin typeface="Book Antiqua" pitchFamily="18" charset="0"/>
              </a:rPr>
              <a:t>Los </a:t>
            </a:r>
            <a:r>
              <a:rPr lang="es-AR" sz="1600" dirty="0">
                <a:solidFill>
                  <a:srgbClr val="7030A0"/>
                </a:solidFill>
                <a:latin typeface="Book Antiqua" pitchFamily="18" charset="0"/>
              </a:rPr>
              <a:t>valores de medias son mayores en el género masculino en las escalas de AE y D mientras el valor de la media en la escala de RP es mayor en el género femenino. Esto último indica que es mayor el agotamiento emocional y la despersonalización en hombres que en mujeres y que hay mayor nivel de realización personal en mujeres que en hombres.</a:t>
            </a:r>
          </a:p>
          <a:p>
            <a:endParaRPr lang="es-AR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15</a:t>
            </a:fld>
            <a:endParaRPr lang="es-AR"/>
          </a:p>
        </p:txBody>
      </p:sp>
      <p:graphicFrame>
        <p:nvGraphicFramePr>
          <p:cNvPr id="7" name="6 Marcador de posición de imagen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211703195"/>
              </p:ext>
            </p:extLst>
          </p:nvPr>
        </p:nvGraphicFramePr>
        <p:xfrm>
          <a:off x="1619672" y="116632"/>
          <a:ext cx="5486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8883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07704" y="4581128"/>
            <a:ext cx="5486400" cy="1596950"/>
          </a:xfrm>
        </p:spPr>
        <p:txBody>
          <a:bodyPr>
            <a:noAutofit/>
          </a:bodyPr>
          <a:lstStyle/>
          <a:p>
            <a:r>
              <a:rPr lang="es-AR" sz="1800" i="1" dirty="0">
                <a:solidFill>
                  <a:srgbClr val="7030A0"/>
                </a:solidFill>
                <a:latin typeface="Book Antiqua" pitchFamily="18" charset="0"/>
              </a:rPr>
              <a:t>Las personas de entres 28 y 29 años son aquellas que mayores niveles de </a:t>
            </a:r>
            <a:r>
              <a:rPr lang="es-AR" sz="1800" i="1" dirty="0" smtClean="0">
                <a:solidFill>
                  <a:srgbClr val="7030A0"/>
                </a:solidFill>
                <a:latin typeface="Book Antiqua" pitchFamily="18" charset="0"/>
              </a:rPr>
              <a:t>AE </a:t>
            </a:r>
            <a:r>
              <a:rPr lang="es-AR" sz="1800" i="1" dirty="0">
                <a:solidFill>
                  <a:srgbClr val="7030A0"/>
                </a:solidFill>
                <a:latin typeface="Book Antiqua" pitchFamily="18" charset="0"/>
              </a:rPr>
              <a:t>y D presentan siendo estas mismas las que evidencian menores niveles de RP. </a:t>
            </a:r>
            <a:r>
              <a:rPr lang="es-AR" sz="1800" dirty="0">
                <a:latin typeface="Book Antiqua" pitchFamily="18" charset="0"/>
              </a:rPr>
              <a:t> </a:t>
            </a:r>
          </a:p>
          <a:p>
            <a:r>
              <a:rPr lang="es-AR" sz="1800" dirty="0">
                <a:latin typeface="Book Antiqua" pitchFamily="18" charset="0"/>
              </a:rPr>
              <a:t> </a:t>
            </a:r>
          </a:p>
          <a:p>
            <a:endParaRPr lang="es-AR" sz="1800" dirty="0">
              <a:latin typeface="Book Antiqua" pitchFamily="18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16</a:t>
            </a:fld>
            <a:endParaRPr lang="es-AR"/>
          </a:p>
        </p:txBody>
      </p:sp>
      <p:graphicFrame>
        <p:nvGraphicFramePr>
          <p:cNvPr id="7" name="6 Marcador de posición de imagen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448514958"/>
              </p:ext>
            </p:extLst>
          </p:nvPr>
        </p:nvGraphicFramePr>
        <p:xfrm>
          <a:off x="1979712" y="404664"/>
          <a:ext cx="5486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555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s-AR" sz="1800" i="1" dirty="0">
                <a:solidFill>
                  <a:srgbClr val="7030A0"/>
                </a:solidFill>
                <a:latin typeface="Book Antiqua" pitchFamily="18" charset="0"/>
              </a:rPr>
              <a:t>L</a:t>
            </a:r>
            <a:r>
              <a:rPr lang="es-AR" sz="1800" i="1" dirty="0" smtClean="0">
                <a:solidFill>
                  <a:srgbClr val="7030A0"/>
                </a:solidFill>
                <a:latin typeface="Book Antiqua" pitchFamily="18" charset="0"/>
              </a:rPr>
              <a:t>os </a:t>
            </a:r>
            <a:r>
              <a:rPr lang="es-AR" sz="1800" i="1" dirty="0">
                <a:solidFill>
                  <a:srgbClr val="7030A0"/>
                </a:solidFill>
                <a:latin typeface="Book Antiqua" pitchFamily="18" charset="0"/>
              </a:rPr>
              <a:t>estudiantes de terciario y universitario en curso permiten visualizar una marcada diferencia en cuanto a la dimensión de Agotamiento Emocional y Despersonalización que el resto de los niveles de </a:t>
            </a:r>
            <a:r>
              <a:rPr lang="es-AR" sz="1800" i="1" dirty="0" smtClean="0">
                <a:solidFill>
                  <a:srgbClr val="7030A0"/>
                </a:solidFill>
                <a:latin typeface="Book Antiqua" pitchFamily="18" charset="0"/>
              </a:rPr>
              <a:t>estudio. </a:t>
            </a:r>
            <a:r>
              <a:rPr lang="es-AR" sz="1800" i="1" dirty="0">
                <a:solidFill>
                  <a:srgbClr val="7030A0"/>
                </a:solidFill>
                <a:latin typeface="Book Antiqua" pitchFamily="18" charset="0"/>
              </a:rPr>
              <a:t>Sin embargo podemos observar en contrapartida que estos estudiantes son los que mayor realización personal presentan.</a:t>
            </a:r>
          </a:p>
          <a:p>
            <a:endParaRPr lang="es-AR" sz="1800" i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17</a:t>
            </a:fld>
            <a:endParaRPr lang="es-AR"/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55802"/>
              </p:ext>
            </p:extLst>
          </p:nvPr>
        </p:nvGraphicFramePr>
        <p:xfrm>
          <a:off x="3707904" y="908720"/>
          <a:ext cx="511175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6837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43608" y="3645024"/>
            <a:ext cx="5486400" cy="1812974"/>
          </a:xfr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s-AR" sz="2000" i="1" dirty="0" smtClean="0">
                <a:solidFill>
                  <a:srgbClr val="7030A0"/>
                </a:solidFill>
                <a:latin typeface="Book Antiqua" pitchFamily="18" charset="0"/>
              </a:rPr>
              <a:t> </a:t>
            </a:r>
            <a:r>
              <a:rPr lang="es-AR" sz="2000" i="1" dirty="0">
                <a:solidFill>
                  <a:srgbClr val="7030A0"/>
                </a:solidFill>
                <a:latin typeface="Book Antiqua" pitchFamily="18" charset="0"/>
              </a:rPr>
              <a:t>L</a:t>
            </a:r>
            <a:r>
              <a:rPr lang="es-AR" sz="2000" i="1" dirty="0" smtClean="0">
                <a:solidFill>
                  <a:srgbClr val="7030A0"/>
                </a:solidFill>
                <a:latin typeface="Book Antiqua" pitchFamily="18" charset="0"/>
              </a:rPr>
              <a:t>a </a:t>
            </a:r>
            <a:r>
              <a:rPr lang="es-AR" sz="2000" i="1" dirty="0">
                <a:solidFill>
                  <a:srgbClr val="7030A0"/>
                </a:solidFill>
                <a:latin typeface="Book Antiqua" pitchFamily="18" charset="0"/>
              </a:rPr>
              <a:t>población estudiada podemos afirmar que las personas casadas y solteras son aquellas que obtuvieron niveles altos de </a:t>
            </a:r>
            <a:r>
              <a:rPr lang="es-AR" sz="2000" i="1" dirty="0" smtClean="0">
                <a:solidFill>
                  <a:srgbClr val="7030A0"/>
                </a:solidFill>
                <a:latin typeface="Book Antiqua" pitchFamily="18" charset="0"/>
              </a:rPr>
              <a:t>AE y DE. </a:t>
            </a:r>
            <a:r>
              <a:rPr lang="es-AR" sz="2000" i="1" dirty="0">
                <a:solidFill>
                  <a:srgbClr val="7030A0"/>
                </a:solidFill>
                <a:latin typeface="Book Antiqua" pitchFamily="18" charset="0"/>
              </a:rPr>
              <a:t>En cuanto a la </a:t>
            </a:r>
            <a:r>
              <a:rPr lang="es-AR" sz="2000" i="1" dirty="0" smtClean="0">
                <a:solidFill>
                  <a:srgbClr val="7030A0"/>
                </a:solidFill>
                <a:latin typeface="Book Antiqua" pitchFamily="18" charset="0"/>
              </a:rPr>
              <a:t>RP  </a:t>
            </a:r>
            <a:r>
              <a:rPr lang="es-AR" sz="2000" i="1" dirty="0">
                <a:solidFill>
                  <a:srgbClr val="7030A0"/>
                </a:solidFill>
                <a:latin typeface="Book Antiqua" pitchFamily="18" charset="0"/>
              </a:rPr>
              <a:t>mostraron puntajes más bajos por lo cual podríamos hablar de una tendencia al </a:t>
            </a:r>
            <a:r>
              <a:rPr lang="es-AR" sz="2000" i="1" dirty="0" smtClean="0">
                <a:solidFill>
                  <a:srgbClr val="7030A0"/>
                </a:solidFill>
                <a:latin typeface="Book Antiqua" pitchFamily="18" charset="0"/>
              </a:rPr>
              <a:t>burnout.</a:t>
            </a:r>
            <a:endParaRPr lang="es-AR" sz="2000" i="1" dirty="0">
              <a:solidFill>
                <a:srgbClr val="7030A0"/>
              </a:solidFill>
              <a:latin typeface="Book Antiqua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es-AR" sz="2000" i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18</a:t>
            </a:fld>
            <a:endParaRPr lang="es-AR"/>
          </a:p>
        </p:txBody>
      </p:sp>
      <p:graphicFrame>
        <p:nvGraphicFramePr>
          <p:cNvPr id="7" name="6 Marcador de posición de imagen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353425034"/>
              </p:ext>
            </p:extLst>
          </p:nvPr>
        </p:nvGraphicFramePr>
        <p:xfrm>
          <a:off x="1979712" y="260648"/>
          <a:ext cx="54864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4381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19672" y="4293096"/>
            <a:ext cx="5486400" cy="2016224"/>
          </a:xfr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s-AR" sz="2000" dirty="0" smtClean="0">
                <a:solidFill>
                  <a:srgbClr val="7030A0"/>
                </a:solidFill>
                <a:latin typeface="Book Antiqua" pitchFamily="18" charset="0"/>
              </a:rPr>
              <a:t>Aquellos con </a:t>
            </a:r>
            <a:r>
              <a:rPr lang="es-AR" sz="2000" dirty="0">
                <a:solidFill>
                  <a:srgbClr val="7030A0"/>
                </a:solidFill>
                <a:latin typeface="Book Antiqua" pitchFamily="18" charset="0"/>
              </a:rPr>
              <a:t>menos años de antigüedad </a:t>
            </a:r>
            <a:r>
              <a:rPr lang="es-AR" sz="2000" dirty="0" smtClean="0">
                <a:solidFill>
                  <a:srgbClr val="7030A0"/>
                </a:solidFill>
                <a:latin typeface="Book Antiqua" pitchFamily="18" charset="0"/>
              </a:rPr>
              <a:t>son los  </a:t>
            </a:r>
            <a:r>
              <a:rPr lang="es-AR" sz="2000" dirty="0">
                <a:solidFill>
                  <a:srgbClr val="7030A0"/>
                </a:solidFill>
                <a:latin typeface="Book Antiqua" pitchFamily="18" charset="0"/>
              </a:rPr>
              <a:t>que presentan mayores niveles de AE y D y en cuanto a la dimensión de RP las personas con una antigüedad promedio de 6 años </a:t>
            </a:r>
            <a:r>
              <a:rPr lang="es-AR" sz="2000" dirty="0" smtClean="0">
                <a:solidFill>
                  <a:srgbClr val="7030A0"/>
                </a:solidFill>
                <a:latin typeface="Book Antiqua" pitchFamily="18" charset="0"/>
              </a:rPr>
              <a:t>demuestran </a:t>
            </a:r>
            <a:r>
              <a:rPr lang="es-AR" sz="2000" dirty="0">
                <a:solidFill>
                  <a:srgbClr val="7030A0"/>
                </a:solidFill>
                <a:latin typeface="Book Antiqua" pitchFamily="18" charset="0"/>
              </a:rPr>
              <a:t>mayor realización personal. A</a:t>
            </a:r>
            <a:r>
              <a:rPr lang="es-AR" sz="2000" dirty="0" smtClean="0">
                <a:solidFill>
                  <a:srgbClr val="7030A0"/>
                </a:solidFill>
                <a:latin typeface="Book Antiqua" pitchFamily="18" charset="0"/>
              </a:rPr>
              <a:t> </a:t>
            </a:r>
            <a:r>
              <a:rPr lang="es-AR" sz="2000" dirty="0">
                <a:solidFill>
                  <a:srgbClr val="7030A0"/>
                </a:solidFill>
                <a:latin typeface="Book Antiqua" pitchFamily="18" charset="0"/>
              </a:rPr>
              <a:t>menor antigüedad en el  puesto </a:t>
            </a:r>
            <a:r>
              <a:rPr lang="es-AR" sz="2000" dirty="0" smtClean="0">
                <a:solidFill>
                  <a:srgbClr val="7030A0"/>
                </a:solidFill>
                <a:latin typeface="Book Antiqua" pitchFamily="18" charset="0"/>
              </a:rPr>
              <a:t>mayor </a:t>
            </a:r>
            <a:r>
              <a:rPr lang="es-AR" sz="2000" dirty="0">
                <a:solidFill>
                  <a:srgbClr val="7030A0"/>
                </a:solidFill>
                <a:latin typeface="Book Antiqua" pitchFamily="18" charset="0"/>
              </a:rPr>
              <a:t>tendencia a sufrir la presencia de Burnout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19</a:t>
            </a:fld>
            <a:endParaRPr lang="es-AR"/>
          </a:p>
        </p:txBody>
      </p:sp>
      <p:graphicFrame>
        <p:nvGraphicFramePr>
          <p:cNvPr id="7" name="6 Marcador de posición de imagen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938954516"/>
              </p:ext>
            </p:extLst>
          </p:nvPr>
        </p:nvGraphicFramePr>
        <p:xfrm>
          <a:off x="1691680" y="260648"/>
          <a:ext cx="54864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5505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r>
              <a:rPr lang="es-AR" sz="2800" i="1" dirty="0" smtClean="0">
                <a:solidFill>
                  <a:srgbClr val="7030A0"/>
                </a:solidFill>
              </a:rPr>
              <a:t>Síndrome de Burnout</a:t>
            </a:r>
            <a:endParaRPr lang="es-AR" sz="2800" i="1" dirty="0">
              <a:solidFill>
                <a:srgbClr val="7030A0"/>
              </a:solidFill>
            </a:endParaRPr>
          </a:p>
        </p:txBody>
      </p:sp>
      <p:sp>
        <p:nvSpPr>
          <p:cNvPr id="13" name="12 Subtítulo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400800" cy="3024336"/>
          </a:xfrm>
        </p:spPr>
        <p:txBody>
          <a:bodyPr>
            <a:noAutofit/>
          </a:bodyPr>
          <a:lstStyle/>
          <a:p>
            <a:r>
              <a:rPr lang="es-AR" sz="2000" b="1" dirty="0" smtClean="0">
                <a:solidFill>
                  <a:srgbClr val="7030A0"/>
                </a:solidFill>
                <a:latin typeface="Book Antiqua" pitchFamily="18" charset="0"/>
              </a:rPr>
              <a:t>.</a:t>
            </a:r>
            <a:endParaRPr lang="es-AR" sz="2000" b="1" dirty="0">
              <a:solidFill>
                <a:srgbClr val="7030A0"/>
              </a:solidFill>
              <a:latin typeface="Book Antiqua" pitchFamily="18" charset="0"/>
            </a:endParaRPr>
          </a:p>
          <a:p>
            <a:r>
              <a:rPr lang="es-AR" sz="2000" b="1" dirty="0">
                <a:solidFill>
                  <a:srgbClr val="7030A0"/>
                </a:solidFill>
                <a:latin typeface="Book Antiqua" pitchFamily="18" charset="0"/>
              </a:rPr>
              <a:t>El síndrome, refiere un estado de deterioro o agotamiento producido por una demanda excesiva de los recursos físicos y emocionales del sujeto por su tarea laboral, particularmente las que implican relaciones interpersonales intensas y continuas, determinando que el trabajador se sienta desbordado y sienta agotada su capacidad de reacción. A diferencia del estrés o a crisis, el burnout no siempre es reconocido por quien lo padece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2</a:t>
            </a:fld>
            <a:endParaRPr lang="es-AR"/>
          </a:p>
        </p:txBody>
      </p:sp>
      <p:pic>
        <p:nvPicPr>
          <p:cNvPr id="3074" name="Picture 2" descr="C:\Users\compaq\Documents\images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17430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566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506487"/>
          </a:xfrm>
        </p:spPr>
        <p:txBody>
          <a:bodyPr>
            <a:normAutofit fontScale="90000"/>
          </a:bodyPr>
          <a:lstStyle/>
          <a:p>
            <a:r>
              <a:rPr lang="es-AR" sz="3600" b="1" i="1" dirty="0" smtClean="0">
                <a:solidFill>
                  <a:srgbClr val="7030A0"/>
                </a:solidFill>
                <a:latin typeface="Book Antiqua" pitchFamily="18" charset="0"/>
              </a:rPr>
              <a:t>CONCLUSIONES</a:t>
            </a:r>
            <a:r>
              <a:rPr lang="es-AR" sz="3600" i="1" dirty="0" smtClean="0">
                <a:solidFill>
                  <a:srgbClr val="7030A0"/>
                </a:solidFill>
                <a:latin typeface="Book Antiqua" pitchFamily="18" charset="0"/>
              </a:rPr>
              <a:t/>
            </a:r>
            <a:br>
              <a:rPr lang="es-AR" sz="3600" i="1" dirty="0" smtClean="0">
                <a:solidFill>
                  <a:srgbClr val="7030A0"/>
                </a:solidFill>
                <a:latin typeface="Book Antiqua" pitchFamily="18" charset="0"/>
              </a:rPr>
            </a:br>
            <a:r>
              <a:rPr lang="es-AR" b="1" dirty="0" smtClean="0"/>
              <a:t> 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59632" y="2924944"/>
            <a:ext cx="6400800" cy="1752600"/>
          </a:xfr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s-AR" sz="2400" i="1" dirty="0" smtClean="0">
                <a:solidFill>
                  <a:srgbClr val="7030A0"/>
                </a:solidFill>
                <a:latin typeface="Book Antiqua" pitchFamily="18" charset="0"/>
              </a:rPr>
              <a:t>Partiendo de los objetivos programados arribamos a la siguiente conclusión  que existen puntuaciones altas en las dimensiones de agotamiento personal y despersonalización,  puntuaciones bajas en la dimensión de realización personal, lo cual significa que existe síndrome de burnout en el  personal examinado.</a:t>
            </a:r>
          </a:p>
          <a:p>
            <a:r>
              <a:rPr lang="es-AR" sz="2400" i="1" dirty="0" smtClean="0">
                <a:solidFill>
                  <a:srgbClr val="7030A0"/>
                </a:solidFill>
                <a:latin typeface="Book Antiqua" pitchFamily="18" charset="0"/>
              </a:rPr>
              <a:t> </a:t>
            </a:r>
          </a:p>
          <a:p>
            <a:endParaRPr lang="es-AR" sz="2400" dirty="0">
              <a:latin typeface="Book Antiqua" pitchFamily="18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20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928707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772400" cy="4248472"/>
          </a:xfrm>
        </p:spPr>
        <p:txBody>
          <a:bodyPr>
            <a:noAutofit/>
          </a:bodyPr>
          <a:lstStyle/>
          <a:p>
            <a:r>
              <a:rPr lang="es-AR" sz="2400" i="1" dirty="0" smtClean="0">
                <a:solidFill>
                  <a:srgbClr val="7030A0"/>
                </a:solidFill>
                <a:latin typeface="Book Antiqua" pitchFamily="18" charset="0"/>
              </a:rPr>
              <a:t>Continuando con la hipótesis planteada </a:t>
            </a:r>
            <a:r>
              <a:rPr lang="es-AR" sz="2400" b="1" i="1" dirty="0" smtClean="0">
                <a:solidFill>
                  <a:srgbClr val="7030A0"/>
                </a:solidFill>
                <a:latin typeface="Book Antiqua" pitchFamily="18" charset="0"/>
              </a:rPr>
              <a:t>«las mujeres que trabajan como operadores de Call centers, presentarían niveles mas altos de AE, DE y más bajos de RP respecto a los operadores de sexo masculino»</a:t>
            </a:r>
            <a:r>
              <a:rPr lang="es-AR" sz="2400" i="1" dirty="0" smtClean="0">
                <a:solidFill>
                  <a:srgbClr val="7030A0"/>
                </a:solidFill>
                <a:latin typeface="Book Antiqua" pitchFamily="18" charset="0"/>
              </a:rPr>
              <a:t>, la misma quedó confirmada a partir del universo estudiado conforme surge.</a:t>
            </a:r>
            <a:br>
              <a:rPr lang="es-AR" sz="2400" i="1" dirty="0" smtClean="0">
                <a:solidFill>
                  <a:srgbClr val="7030A0"/>
                </a:solidFill>
                <a:latin typeface="Book Antiqua" pitchFamily="18" charset="0"/>
              </a:rPr>
            </a:br>
            <a:r>
              <a:rPr lang="es-AR" sz="2400" dirty="0" smtClean="0"/>
              <a:t> </a:t>
            </a:r>
            <a:br>
              <a:rPr lang="es-AR" sz="2400" dirty="0" smtClean="0"/>
            </a:br>
            <a:endParaRPr lang="es-AR" sz="24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21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768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22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1412874"/>
            <a:ext cx="9144000" cy="3888334"/>
          </a:xfrm>
        </p:spPr>
        <p:txBody>
          <a:bodyPr>
            <a:noAutofit/>
          </a:bodyPr>
          <a:lstStyle/>
          <a:p>
            <a:r>
              <a:rPr lang="es-AR" sz="2400" b="1" i="1" dirty="0">
                <a:solidFill>
                  <a:srgbClr val="7030A0"/>
                </a:solidFill>
                <a:latin typeface="Book Antiqua" pitchFamily="18" charset="0"/>
              </a:rPr>
              <a:t>“El burnout se observa con mayor frecuencia en trabajos en los que hay un desajuste entre las demandas y los recursos y, especialmente, en personas con expectativas idealistas que encuentran una realidad frustrante</a:t>
            </a:r>
            <a:r>
              <a:rPr lang="es-AR" sz="2400" b="1" i="1" dirty="0" smtClean="0">
                <a:solidFill>
                  <a:srgbClr val="7030A0"/>
                </a:solidFill>
                <a:latin typeface="Book Antiqua" pitchFamily="18" charset="0"/>
              </a:rPr>
              <a:t>”</a:t>
            </a:r>
            <a:endParaRPr lang="es-AR" sz="2400" b="1" i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4764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23</a:t>
            </a:fld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s-AR" sz="3400" i="1" dirty="0">
                <a:solidFill>
                  <a:srgbClr val="7030A0"/>
                </a:solidFill>
                <a:latin typeface="Book Antiqua" pitchFamily="18" charset="0"/>
              </a:rPr>
              <a:t>A modo de conclusión podemos decir que las consecuencias del burnout se resumen en un malestar generalizado de la persona, expresado en el cambio de hábitos alimenticios, de descanso y de actividades recreativas (muchas personas abandonan incluso sus rutinas físicas, ya que el malestar laboral se traslada a otros ámbitos de la vida personal). Siendo el objetivo de este trabajo demostrar su presencia en trabajadores de call centers –actividad ampliamente extendida en nuestro país- y dentro de este sector, la manifestación del mismo, en mayor medida, en las </a:t>
            </a:r>
            <a:r>
              <a:rPr lang="es-AR" i="1" dirty="0">
                <a:solidFill>
                  <a:srgbClr val="7030A0"/>
                </a:solidFill>
                <a:latin typeface="Book Antiqua" pitchFamily="18" charset="0"/>
              </a:rPr>
              <a:t>mujeres</a:t>
            </a:r>
            <a:r>
              <a:rPr lang="es-AR" i="1" dirty="0" smtClean="0">
                <a:solidFill>
                  <a:srgbClr val="7030A0"/>
                </a:solidFill>
                <a:latin typeface="Book Antiqua" pitchFamily="18" charset="0"/>
              </a:rPr>
              <a:t>.</a:t>
            </a:r>
            <a:r>
              <a:rPr lang="es-AR" i="1" dirty="0">
                <a:solidFill>
                  <a:srgbClr val="7030A0"/>
                </a:solidFill>
                <a:latin typeface="Book Antiqua" pitchFamily="18" charset="0"/>
              </a:rPr>
              <a:t> </a:t>
            </a:r>
          </a:p>
          <a:p>
            <a:pPr marL="0" indent="0">
              <a:buNone/>
            </a:pPr>
            <a:r>
              <a:rPr lang="es-AR" i="1" dirty="0">
                <a:solidFill>
                  <a:srgbClr val="7030A0"/>
                </a:solidFill>
                <a:latin typeface="Book Antiqua" pitchFamily="18" charset="0"/>
              </a:rPr>
              <a:t> </a:t>
            </a:r>
          </a:p>
          <a:p>
            <a:endParaRPr lang="es-AR" i="1" dirty="0"/>
          </a:p>
        </p:txBody>
      </p:sp>
      <p:pic>
        <p:nvPicPr>
          <p:cNvPr id="5122" name="Picture 2" descr="C:\Users\compaq\Documents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8" y="188640"/>
            <a:ext cx="2143125" cy="1214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062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4400" b="1" i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Muchas gracias!!!!!!</a:t>
            </a:r>
            <a:endParaRPr lang="es-AR" sz="4400" b="1" i="1" dirty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24</a:t>
            </a:fld>
            <a:endParaRPr lang="es-AR"/>
          </a:p>
        </p:txBody>
      </p:sp>
      <p:pic>
        <p:nvPicPr>
          <p:cNvPr id="6152" name="Picture 8" descr="Resultado de imagen para imagenes de graduados con frases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6" r="5636"/>
          <a:stretch>
            <a:fillRect/>
          </a:stretch>
        </p:blipFill>
        <p:spPr bwMode="auto">
          <a:xfrm>
            <a:off x="3203848" y="548680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352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i="1" dirty="0" smtClean="0">
                <a:solidFill>
                  <a:srgbClr val="7030A0"/>
                </a:solidFill>
              </a:rPr>
              <a:t>El síndrome como proceso</a:t>
            </a:r>
            <a:br>
              <a:rPr lang="es-AR" i="1" dirty="0" smtClean="0">
                <a:solidFill>
                  <a:srgbClr val="7030A0"/>
                </a:solidFill>
              </a:rPr>
            </a:br>
            <a:endParaRPr lang="es-AR" i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AR" b="1" i="1" dirty="0" smtClean="0">
                <a:solidFill>
                  <a:srgbClr val="7030A0"/>
                </a:solidFill>
                <a:latin typeface="Book Antiqua" pitchFamily="18" charset="0"/>
              </a:rPr>
              <a:t>Según </a:t>
            </a:r>
            <a:r>
              <a:rPr lang="es-AR" b="1" i="1" dirty="0">
                <a:solidFill>
                  <a:srgbClr val="7030A0"/>
                </a:solidFill>
                <a:latin typeface="Book Antiqua" pitchFamily="18" charset="0"/>
              </a:rPr>
              <a:t>Maslach y Jackson (1981,1982), el Síndrome de Burnout se caracteriza por </a:t>
            </a:r>
            <a:endParaRPr lang="es-AR" b="1" i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r>
              <a:rPr lang="es-AR" sz="2800" b="1" i="1" dirty="0" smtClean="0">
                <a:solidFill>
                  <a:srgbClr val="7030A0"/>
                </a:solidFill>
                <a:latin typeface="Book Antiqua" pitchFamily="18" charset="0"/>
              </a:rPr>
              <a:t>El </a:t>
            </a:r>
            <a:r>
              <a:rPr lang="es-AR" sz="2800" b="1" i="1" dirty="0">
                <a:solidFill>
                  <a:srgbClr val="7030A0"/>
                </a:solidFill>
                <a:latin typeface="Book Antiqua" pitchFamily="18" charset="0"/>
              </a:rPr>
              <a:t>cansancio o agotamiento emocional: </a:t>
            </a:r>
            <a:r>
              <a:rPr lang="es-AR" sz="2800" i="1" dirty="0">
                <a:solidFill>
                  <a:srgbClr val="7030A0"/>
                </a:solidFill>
                <a:latin typeface="Book Antiqua" pitchFamily="18" charset="0"/>
              </a:rPr>
              <a:t>constituye la primera dimensión del proceso, caracterizado por una progresiva pérdida de las energías vitales y una desproporción </a:t>
            </a:r>
            <a:r>
              <a:rPr lang="es-AR" sz="2800" i="1" dirty="0" smtClean="0">
                <a:solidFill>
                  <a:srgbClr val="7030A0"/>
                </a:solidFill>
                <a:latin typeface="Book Antiqua" pitchFamily="18" charset="0"/>
              </a:rPr>
              <a:t>creciente entre </a:t>
            </a:r>
            <a:r>
              <a:rPr lang="es-AR" sz="2800" i="1" dirty="0">
                <a:solidFill>
                  <a:srgbClr val="7030A0"/>
                </a:solidFill>
                <a:latin typeface="Book Antiqua" pitchFamily="18" charset="0"/>
              </a:rPr>
              <a:t>el trabajo realizado y el cansancio experimentado</a:t>
            </a:r>
            <a:r>
              <a:rPr lang="es-AR" sz="2800" i="1" dirty="0" smtClean="0">
                <a:solidFill>
                  <a:srgbClr val="7030A0"/>
                </a:solidFill>
                <a:latin typeface="Book Antiqua" pitchFamily="18" charset="0"/>
              </a:rPr>
              <a:t>.</a:t>
            </a:r>
          </a:p>
          <a:p>
            <a:r>
              <a:rPr lang="es-AR" sz="2800" b="1" i="1" dirty="0">
                <a:solidFill>
                  <a:srgbClr val="7030A0"/>
                </a:solidFill>
                <a:latin typeface="Book Antiqua" pitchFamily="18" charset="0"/>
              </a:rPr>
              <a:t>La despersonalización </a:t>
            </a:r>
            <a:r>
              <a:rPr lang="es-AR" sz="2800" i="1" dirty="0">
                <a:solidFill>
                  <a:srgbClr val="7030A0"/>
                </a:solidFill>
                <a:latin typeface="Book Antiqua" pitchFamily="18" charset="0"/>
              </a:rPr>
              <a:t>es un modo de responder a los sentimientos de impotencia, indefensión y desesperanza personal. </a:t>
            </a:r>
          </a:p>
          <a:p>
            <a:r>
              <a:rPr lang="es-AR" sz="2800" b="1" i="1" dirty="0">
                <a:solidFill>
                  <a:srgbClr val="7030A0"/>
                </a:solidFill>
                <a:latin typeface="Book Antiqua" pitchFamily="18" charset="0"/>
              </a:rPr>
              <a:t>El abandono de la realización personal </a:t>
            </a:r>
            <a:r>
              <a:rPr lang="es-AR" sz="2800" i="1" dirty="0">
                <a:solidFill>
                  <a:srgbClr val="7030A0"/>
                </a:solidFill>
                <a:latin typeface="Book Antiqua" pitchFamily="18" charset="0"/>
              </a:rPr>
              <a:t>es la tercera dimensión del proceso y consiste en el progresivo retiro de todas las actividades que no sean laborales ,creando una especie de auto reclusión. </a:t>
            </a:r>
            <a:endParaRPr lang="es-AR" sz="2800" i="1" dirty="0">
              <a:solidFill>
                <a:srgbClr val="7030A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3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86624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i="1" dirty="0">
                <a:solidFill>
                  <a:srgbClr val="7030A0"/>
                </a:solidFill>
                <a:latin typeface="Book Antiqua" pitchFamily="18" charset="0"/>
              </a:rPr>
              <a:t>Factores que contribuyen a la aparición del </a:t>
            </a:r>
            <a:r>
              <a:rPr lang="es-AR" i="1" dirty="0" smtClean="0">
                <a:solidFill>
                  <a:srgbClr val="7030A0"/>
                </a:solidFill>
                <a:latin typeface="Book Antiqua" pitchFamily="18" charset="0"/>
              </a:rPr>
              <a:t>síndrome</a:t>
            </a:r>
            <a:endParaRPr lang="es-AR" dirty="0">
              <a:latin typeface="Book Antiqua" pitchFamily="18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4320480" cy="4669979"/>
          </a:xfrm>
        </p:spPr>
        <p:txBody>
          <a:bodyPr>
            <a:noAutofit/>
          </a:bodyPr>
          <a:lstStyle/>
          <a:p>
            <a:pPr lvl="0"/>
            <a:r>
              <a:rPr lang="es-AR" sz="2000" b="1" i="1" dirty="0">
                <a:solidFill>
                  <a:srgbClr val="7030A0"/>
                </a:solidFill>
                <a:latin typeface="Book Antiqua" pitchFamily="18" charset="0"/>
              </a:rPr>
              <a:t>Elementos de contexto: </a:t>
            </a:r>
            <a:r>
              <a:rPr lang="es-AR" sz="2000" i="1" dirty="0" smtClean="0">
                <a:solidFill>
                  <a:srgbClr val="7030A0"/>
                </a:solidFill>
                <a:latin typeface="Book Antiqua" pitchFamily="18" charset="0"/>
              </a:rPr>
              <a:t>Mientras </a:t>
            </a:r>
            <a:r>
              <a:rPr lang="es-AR" sz="2000" i="1" dirty="0">
                <a:solidFill>
                  <a:srgbClr val="7030A0"/>
                </a:solidFill>
                <a:latin typeface="Book Antiqua" pitchFamily="18" charset="0"/>
              </a:rPr>
              <a:t>más intensas sean las demandas de esas personas y más alto su grado de dependencia del trabajo del especialista, mayor probabilidad de que aparezca el Síndrome. </a:t>
            </a:r>
          </a:p>
          <a:p>
            <a:pPr lvl="0"/>
            <a:r>
              <a:rPr lang="es-AR" sz="2000" i="1" dirty="0">
                <a:solidFill>
                  <a:srgbClr val="7030A0"/>
                </a:solidFill>
                <a:latin typeface="Book Antiqua" pitchFamily="18" charset="0"/>
              </a:rPr>
              <a:t>L</a:t>
            </a:r>
            <a:r>
              <a:rPr lang="es-AR" sz="2000" i="1" dirty="0" smtClean="0">
                <a:solidFill>
                  <a:srgbClr val="7030A0"/>
                </a:solidFill>
                <a:latin typeface="Book Antiqua" pitchFamily="18" charset="0"/>
              </a:rPr>
              <a:t>as </a:t>
            </a:r>
            <a:r>
              <a:rPr lang="es-AR" sz="2000" i="1" dirty="0">
                <a:solidFill>
                  <a:srgbClr val="7030A0"/>
                </a:solidFill>
                <a:latin typeface="Book Antiqua" pitchFamily="18" charset="0"/>
              </a:rPr>
              <a:t>condiciones físicas y sociales del trabajo, generalmente poco jerarquizado, con escasos recursos y, adicionalmente, atacado por críticas externas.</a:t>
            </a:r>
          </a:p>
          <a:p>
            <a:endParaRPr lang="es-AR" sz="2400" i="1" dirty="0">
              <a:latin typeface="Book Antiqua" pitchFamily="18" charset="0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s-AR" sz="2000" b="1" i="1" dirty="0">
                <a:solidFill>
                  <a:srgbClr val="7030A0"/>
                </a:solidFill>
                <a:latin typeface="Book Antiqua" pitchFamily="18" charset="0"/>
              </a:rPr>
              <a:t>Condiciones personales: </a:t>
            </a:r>
            <a:endParaRPr lang="es-AR" sz="2000" b="1" i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lvl="0"/>
            <a:r>
              <a:rPr lang="es-AR" sz="2000" i="1" dirty="0" smtClean="0">
                <a:solidFill>
                  <a:srgbClr val="7030A0"/>
                </a:solidFill>
                <a:latin typeface="Book Antiqua" pitchFamily="18" charset="0"/>
              </a:rPr>
              <a:t>Deseo </a:t>
            </a:r>
            <a:r>
              <a:rPr lang="es-AR" sz="2000" i="1" dirty="0">
                <a:solidFill>
                  <a:srgbClr val="7030A0"/>
                </a:solidFill>
                <a:latin typeface="Book Antiqua" pitchFamily="18" charset="0"/>
              </a:rPr>
              <a:t>de marcar una diferencia con los demás y de obtener resultados brillantes.</a:t>
            </a:r>
          </a:p>
          <a:p>
            <a:pPr lvl="0"/>
            <a:r>
              <a:rPr lang="es-AR" sz="2000" i="1" dirty="0">
                <a:solidFill>
                  <a:srgbClr val="7030A0"/>
                </a:solidFill>
                <a:latin typeface="Book Antiqua" pitchFamily="18" charset="0"/>
              </a:rPr>
              <a:t>Trabajo muy comprometido </a:t>
            </a:r>
            <a:r>
              <a:rPr lang="es-AR" sz="2000" i="1" dirty="0" smtClean="0">
                <a:solidFill>
                  <a:srgbClr val="7030A0"/>
                </a:solidFill>
                <a:latin typeface="Book Antiqua" pitchFamily="18" charset="0"/>
              </a:rPr>
              <a:t>/Relaciones </a:t>
            </a:r>
            <a:r>
              <a:rPr lang="es-AR" sz="2000" i="1" dirty="0">
                <a:solidFill>
                  <a:srgbClr val="7030A0"/>
                </a:solidFill>
                <a:latin typeface="Book Antiqua" pitchFamily="18" charset="0"/>
              </a:rPr>
              <a:t>negativas y antagonismos con los colegas.</a:t>
            </a: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8088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7772400" cy="792088"/>
          </a:xfrm>
        </p:spPr>
        <p:txBody>
          <a:bodyPr>
            <a:noAutofit/>
          </a:bodyPr>
          <a:lstStyle/>
          <a:p>
            <a:r>
              <a:rPr lang="es-AR" sz="2400" b="1" i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Niveles </a:t>
            </a:r>
            <a:r>
              <a:rPr lang="es-AR" sz="2400" b="1" i="1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del síndrome</a:t>
            </a:r>
            <a:r>
              <a:rPr lang="es-AR" sz="2400" i="1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/>
            </a:r>
            <a:br>
              <a:rPr lang="es-AR" sz="2400" i="1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</a:br>
            <a:endParaRPr lang="es-AR" sz="2400" i="1" dirty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4802088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s-AR" sz="2600" b="1" i="1" dirty="0">
                <a:solidFill>
                  <a:srgbClr val="7030A0"/>
                </a:solidFill>
                <a:latin typeface="Book Antiqua" pitchFamily="18" charset="0"/>
              </a:rPr>
              <a:t>Leve:</a:t>
            </a:r>
            <a:r>
              <a:rPr lang="es-AR" sz="2600" i="1" dirty="0">
                <a:solidFill>
                  <a:srgbClr val="7030A0"/>
                </a:solidFill>
                <a:latin typeface="Book Antiqua" pitchFamily="18" charset="0"/>
              </a:rPr>
              <a:t> Presenta síntomas físicos como dolor de cabeza, dolor de espalda, contracciones, etc. Pueden observarse cambios en el carácter y disminución de operatividad laboral y eficacia.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AR" sz="2600" b="1" i="1" dirty="0">
                <a:solidFill>
                  <a:srgbClr val="7030A0"/>
                </a:solidFill>
                <a:latin typeface="Book Antiqua" pitchFamily="18" charset="0"/>
              </a:rPr>
              <a:t>Moderado: </a:t>
            </a:r>
            <a:r>
              <a:rPr lang="es-AR" sz="2600" i="1" dirty="0">
                <a:solidFill>
                  <a:srgbClr val="7030A0"/>
                </a:solidFill>
                <a:latin typeface="Book Antiqua" pitchFamily="18" charset="0"/>
              </a:rPr>
              <a:t>Generalmente presenta alteraciones del sueño, dificultad para concentrarse, problemas en las relaciones interpersonales, cambios en el peso, disminución del apetito sexual, pesimismo. Es común que recurran a la automedicación.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AR" sz="2600" b="1" i="1" dirty="0">
                <a:solidFill>
                  <a:srgbClr val="7030A0"/>
                </a:solidFill>
                <a:latin typeface="Book Antiqua" pitchFamily="18" charset="0"/>
              </a:rPr>
              <a:t>Grave: </a:t>
            </a:r>
            <a:r>
              <a:rPr lang="es-AR" sz="2600" i="1" dirty="0">
                <a:solidFill>
                  <a:srgbClr val="7030A0"/>
                </a:solidFill>
                <a:latin typeface="Book Antiqua" pitchFamily="18" charset="0"/>
              </a:rPr>
              <a:t>Disminuye marcadamente la productividad laboral, aumenta el ausentismo y la sensación de disgusto acompañado de la baja autoestima. Es frecuente el abuso de alcohol y/o psicofármacos.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AR" sz="2600" b="1" i="1" dirty="0">
                <a:solidFill>
                  <a:srgbClr val="7030A0"/>
                </a:solidFill>
                <a:latin typeface="Book Antiqua" pitchFamily="18" charset="0"/>
              </a:rPr>
              <a:t>Extremo:</a:t>
            </a:r>
            <a:r>
              <a:rPr lang="es-AR" sz="2600" i="1" dirty="0">
                <a:solidFill>
                  <a:srgbClr val="7030A0"/>
                </a:solidFill>
                <a:latin typeface="Book Antiqua" pitchFamily="18" charset="0"/>
              </a:rPr>
              <a:t> Presenta un cuadro de aislamiento y sentimiento de pena y tristeza. La sensación de fracaso se acompaña de falla del sentido del trabajo y de la profesión. Existe el riesgo de cometer suicidio.</a:t>
            </a:r>
          </a:p>
          <a:p>
            <a:r>
              <a:rPr lang="es-AR" sz="2600" i="1" dirty="0">
                <a:solidFill>
                  <a:srgbClr val="7030A0"/>
                </a:solidFill>
                <a:latin typeface="Book Antiqua" pitchFamily="18" charset="0"/>
              </a:rPr>
              <a:t> </a:t>
            </a:r>
          </a:p>
          <a:p>
            <a:endParaRPr lang="es-AR" sz="2000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1765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440159"/>
          </a:xfrm>
        </p:spPr>
        <p:txBody>
          <a:bodyPr>
            <a:normAutofit/>
          </a:bodyPr>
          <a:lstStyle/>
          <a:p>
            <a:r>
              <a:rPr lang="es-AR" sz="3200" dirty="0">
                <a:solidFill>
                  <a:srgbClr val="7030A0"/>
                </a:solidFill>
                <a:latin typeface="Book Antiqua" pitchFamily="18" charset="0"/>
              </a:rPr>
              <a:t>Características del individuo vulnerable</a:t>
            </a:r>
            <a:br>
              <a:rPr lang="es-AR" sz="3200" dirty="0">
                <a:solidFill>
                  <a:srgbClr val="7030A0"/>
                </a:solidFill>
                <a:latin typeface="Book Antiqua" pitchFamily="18" charset="0"/>
              </a:rPr>
            </a:br>
            <a:endParaRPr lang="es-AR" sz="3200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i="1" dirty="0">
                <a:solidFill>
                  <a:srgbClr val="7030A0"/>
                </a:solidFill>
                <a:latin typeface="Book Antiqua" pitchFamily="18" charset="0"/>
              </a:rPr>
              <a:t>Perfil de la persona vulnerable al burnout:</a:t>
            </a:r>
          </a:p>
          <a:p>
            <a:pPr lvl="0">
              <a:buFont typeface="Wingdings" pitchFamily="2" charset="2"/>
              <a:buChar char="ü"/>
            </a:pPr>
            <a:r>
              <a:rPr lang="es-AR" i="1" dirty="0">
                <a:solidFill>
                  <a:srgbClr val="7030A0"/>
                </a:solidFill>
                <a:latin typeface="Book Antiqua" pitchFamily="18" charset="0"/>
              </a:rPr>
              <a:t>Elevada autoexigencia.</a:t>
            </a:r>
          </a:p>
          <a:p>
            <a:pPr lvl="0">
              <a:buFont typeface="Wingdings" pitchFamily="2" charset="2"/>
              <a:buChar char="ü"/>
            </a:pPr>
            <a:r>
              <a:rPr lang="es-AR" i="1" dirty="0">
                <a:solidFill>
                  <a:srgbClr val="7030A0"/>
                </a:solidFill>
                <a:latin typeface="Book Antiqua" pitchFamily="18" charset="0"/>
              </a:rPr>
              <a:t>Baja tolerancia al fracaso.</a:t>
            </a:r>
          </a:p>
          <a:p>
            <a:pPr lvl="0">
              <a:buFont typeface="Wingdings" pitchFamily="2" charset="2"/>
              <a:buChar char="ü"/>
            </a:pPr>
            <a:r>
              <a:rPr lang="es-AR" i="1" dirty="0">
                <a:solidFill>
                  <a:srgbClr val="7030A0"/>
                </a:solidFill>
                <a:latin typeface="Book Antiqua" pitchFamily="18" charset="0"/>
              </a:rPr>
              <a:t>Necesidad de excelencia y perfección.</a:t>
            </a:r>
          </a:p>
          <a:p>
            <a:pPr lvl="0">
              <a:buFont typeface="Wingdings" pitchFamily="2" charset="2"/>
              <a:buChar char="ü"/>
            </a:pPr>
            <a:r>
              <a:rPr lang="es-AR" i="1" dirty="0">
                <a:solidFill>
                  <a:srgbClr val="7030A0"/>
                </a:solidFill>
                <a:latin typeface="Book Antiqua" pitchFamily="18" charset="0"/>
              </a:rPr>
              <a:t>Necesidad de control.</a:t>
            </a:r>
          </a:p>
          <a:p>
            <a:pPr lvl="0">
              <a:buFont typeface="Wingdings" pitchFamily="2" charset="2"/>
              <a:buChar char="ü"/>
            </a:pPr>
            <a:r>
              <a:rPr lang="es-AR" i="1" dirty="0">
                <a:solidFill>
                  <a:srgbClr val="7030A0"/>
                </a:solidFill>
                <a:latin typeface="Book Antiqua" pitchFamily="18" charset="0"/>
              </a:rPr>
              <a:t>Sentimiento de omnipotencia frente a la tarea.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86836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600" i="1" dirty="0">
                <a:solidFill>
                  <a:srgbClr val="7030A0"/>
                </a:solidFill>
                <a:latin typeface="Book Antiqua" pitchFamily="18" charset="0"/>
              </a:rPr>
              <a:t>Posibles abordajes o intervenciones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Wingdings" pitchFamily="2" charset="2"/>
              <a:buChar char="§"/>
            </a:pPr>
            <a:r>
              <a:rPr lang="es-AR" sz="2000" b="1" i="1" dirty="0" smtClean="0">
                <a:solidFill>
                  <a:srgbClr val="7030A0"/>
                </a:solidFill>
                <a:latin typeface="Book Antiqua" pitchFamily="18" charset="0"/>
              </a:rPr>
              <a:t>Individual</a:t>
            </a:r>
            <a:r>
              <a:rPr lang="es-AR" sz="2000" i="1" dirty="0">
                <a:solidFill>
                  <a:srgbClr val="7030A0"/>
                </a:solidFill>
                <a:latin typeface="Book Antiqua" pitchFamily="18" charset="0"/>
              </a:rPr>
              <a:t>, al lograr incrementar estrategias personales de afrontamiento al estrés, a través de técnicas para modificación de pensamientos y conductas nocivas y al practicar ejercicios de relajación y de imaginación dirigida para disminuir la tensión. Resalta el papel del entrenamiento y la capacitación para desempeñar adecuadamente el puesto.</a:t>
            </a:r>
          </a:p>
          <a:p>
            <a:pPr lvl="0">
              <a:buFont typeface="Wingdings" pitchFamily="2" charset="2"/>
              <a:buChar char="§"/>
            </a:pPr>
            <a:r>
              <a:rPr lang="es-AR" sz="2000" b="1" i="1" dirty="0">
                <a:solidFill>
                  <a:srgbClr val="7030A0"/>
                </a:solidFill>
                <a:latin typeface="Book Antiqua" pitchFamily="18" charset="0"/>
              </a:rPr>
              <a:t>Grupal</a:t>
            </a:r>
            <a:r>
              <a:rPr lang="es-AR" sz="2000" i="1" dirty="0">
                <a:solidFill>
                  <a:srgbClr val="7030A0"/>
                </a:solidFill>
                <a:latin typeface="Book Antiqua" pitchFamily="18" charset="0"/>
              </a:rPr>
              <a:t>, creando redes de apoyo entre los trabajadores, para fortalecer los vínculos sociales y facilitar la solución a los problemas laborales.</a:t>
            </a:r>
          </a:p>
          <a:p>
            <a:pPr lvl="0">
              <a:buFont typeface="Wingdings" pitchFamily="2" charset="2"/>
              <a:buChar char="§"/>
            </a:pPr>
            <a:r>
              <a:rPr lang="es-AR" sz="2000" b="1" i="1" dirty="0">
                <a:solidFill>
                  <a:srgbClr val="7030A0"/>
                </a:solidFill>
                <a:latin typeface="Book Antiqua" pitchFamily="18" charset="0"/>
              </a:rPr>
              <a:t>Institucional</a:t>
            </a:r>
            <a:r>
              <a:rPr lang="es-AR" sz="2000" i="1" dirty="0">
                <a:solidFill>
                  <a:srgbClr val="7030A0"/>
                </a:solidFill>
                <a:latin typeface="Book Antiqua" pitchFamily="18" charset="0"/>
              </a:rPr>
              <a:t>, al impartir programas para el control del burnout, por personal altamente capacitado, que ofrezca ayuda confidencial y eficaz, en horarios y lugares accesibles a los trabajadores.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04034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b="1" i="1" dirty="0" smtClean="0">
                <a:solidFill>
                  <a:srgbClr val="7030A0"/>
                </a:solidFill>
                <a:latin typeface="Book Antiqua" pitchFamily="18" charset="0"/>
              </a:rPr>
              <a:t>Tratamiento </a:t>
            </a:r>
            <a:r>
              <a:rPr lang="es-AR" sz="2400" b="1" i="1" dirty="0">
                <a:solidFill>
                  <a:srgbClr val="7030A0"/>
                </a:solidFill>
                <a:latin typeface="Book Antiqua" pitchFamily="18" charset="0"/>
              </a:rPr>
              <a:t>y </a:t>
            </a:r>
            <a:r>
              <a:rPr lang="es-AR" sz="2400" b="1" i="1" dirty="0" smtClean="0">
                <a:solidFill>
                  <a:srgbClr val="7030A0"/>
                </a:solidFill>
                <a:latin typeface="Book Antiqua" pitchFamily="18" charset="0"/>
              </a:rPr>
              <a:t>Prevención </a:t>
            </a:r>
            <a:r>
              <a:rPr lang="es-AR" sz="2400" b="1" i="1" dirty="0">
                <a:solidFill>
                  <a:srgbClr val="7030A0"/>
                </a:solidFill>
                <a:latin typeface="Book Antiqua" pitchFamily="18" charset="0"/>
              </a:rPr>
              <a:t>del síndrome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s-AR" i="1" dirty="0">
                <a:solidFill>
                  <a:srgbClr val="7030A0"/>
                </a:solidFill>
                <a:latin typeface="Book Antiqua" pitchFamily="18" charset="0"/>
              </a:rPr>
              <a:t>No existe ningún tratamiento específico para el síndrome de burnout</a:t>
            </a:r>
          </a:p>
          <a:p>
            <a:pPr>
              <a:buFont typeface="Wingdings" pitchFamily="2" charset="2"/>
              <a:buChar char="ü"/>
            </a:pPr>
            <a:r>
              <a:rPr lang="es-AR" i="1" dirty="0" smtClean="0">
                <a:solidFill>
                  <a:srgbClr val="7030A0"/>
                </a:solidFill>
                <a:latin typeface="Book Antiqua" pitchFamily="18" charset="0"/>
              </a:rPr>
              <a:t> </a:t>
            </a:r>
            <a:r>
              <a:rPr lang="es-AR" i="1" dirty="0">
                <a:solidFill>
                  <a:srgbClr val="7030A0"/>
                </a:solidFill>
                <a:latin typeface="Book Antiqua" pitchFamily="18" charset="0"/>
              </a:rPr>
              <a:t>Las terapias que se utilizan van encaminadas a restablecer la salud psicológica del afectado y recuperar el rendimiento laboral y se basan en el control del estrés, el ensayo conductual y la potenciación del autocontrol</a:t>
            </a:r>
            <a:r>
              <a:rPr lang="es-AR" i="1" dirty="0" smtClean="0">
                <a:solidFill>
                  <a:srgbClr val="7030A0"/>
                </a:solidFill>
                <a:latin typeface="Book Antiqua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s-AR" i="1" dirty="0">
                <a:solidFill>
                  <a:srgbClr val="7030A0"/>
                </a:solidFill>
                <a:latin typeface="Book Antiqua" pitchFamily="18" charset="0"/>
              </a:rPr>
              <a:t>La solución más eficaz para prevenir este síndrome pasaría por el establecimiento de cursos de formación destinados a aumentar la competencia psicosocial, los recursos emocionales del profesional y el fortalecimiento de la salud psicológica de los empleados.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49530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3600" b="1" i="1" dirty="0">
                <a:solidFill>
                  <a:srgbClr val="7030A0"/>
                </a:solidFill>
                <a:latin typeface="Book Antiqua" pitchFamily="18" charset="0"/>
              </a:rPr>
              <a:t>METODOLOGIA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s-AR" b="1" i="1" dirty="0">
                <a:solidFill>
                  <a:srgbClr val="7030A0"/>
                </a:solidFill>
                <a:latin typeface="Book Antiqua" pitchFamily="18" charset="0"/>
              </a:rPr>
              <a:t>Objetivo </a:t>
            </a:r>
            <a:r>
              <a:rPr lang="es-AR" b="1" i="1" dirty="0" smtClean="0">
                <a:solidFill>
                  <a:srgbClr val="7030A0"/>
                </a:solidFill>
                <a:latin typeface="Book Antiqua" pitchFamily="18" charset="0"/>
              </a:rPr>
              <a:t>General</a:t>
            </a:r>
            <a:endParaRPr lang="es-AR" i="1" dirty="0">
              <a:solidFill>
                <a:srgbClr val="7030A0"/>
              </a:solidFill>
              <a:latin typeface="Book Antiqua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s-AR" i="1" dirty="0">
                <a:solidFill>
                  <a:srgbClr val="7030A0"/>
                </a:solidFill>
                <a:latin typeface="Book Antiqua" pitchFamily="18" charset="0"/>
              </a:rPr>
              <a:t>Analizar comparativamente la exposición al Síndrome de Burnout, en varones y mujeres que trabajan como operadores telefónicos en un Call Center de la ciudad de Mar del Plata.</a:t>
            </a:r>
          </a:p>
          <a:p>
            <a:endParaRPr lang="es-AR" dirty="0"/>
          </a:p>
        </p:txBody>
      </p:sp>
      <p:sp>
        <p:nvSpPr>
          <p:cNvPr id="8" name="7 Marcador de contenido"/>
          <p:cNvSpPr>
            <a:spLocks noGrp="1"/>
          </p:cNvSpPr>
          <p:nvPr>
            <p:ph sz="half" idx="2"/>
          </p:nvPr>
        </p:nvSpPr>
        <p:spPr>
          <a:xfrm>
            <a:off x="4499992" y="1268760"/>
            <a:ext cx="4038600" cy="488600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s-AR" b="1" i="1" dirty="0">
                <a:solidFill>
                  <a:srgbClr val="7030A0"/>
                </a:solidFill>
                <a:latin typeface="Book Antiqua" pitchFamily="18" charset="0"/>
              </a:rPr>
              <a:t>Objetivos específicos</a:t>
            </a:r>
          </a:p>
          <a:p>
            <a:pPr lvl="0">
              <a:buFont typeface="Wingdings" pitchFamily="2" charset="2"/>
              <a:buChar char="§"/>
            </a:pPr>
            <a:r>
              <a:rPr lang="es-AR" i="1" dirty="0">
                <a:solidFill>
                  <a:srgbClr val="7030A0"/>
                </a:solidFill>
                <a:latin typeface="Book Antiqua" pitchFamily="18" charset="0"/>
              </a:rPr>
              <a:t>Analizar y medir los niveles de AE, DE y RP del Síndrome de Burnout en operadores telefónicos que trabajan en un Call Center.</a:t>
            </a:r>
          </a:p>
          <a:p>
            <a:pPr lvl="0">
              <a:buFont typeface="Wingdings" pitchFamily="2" charset="2"/>
              <a:buChar char="§"/>
            </a:pPr>
            <a:r>
              <a:rPr lang="es-AR" i="1" dirty="0">
                <a:solidFill>
                  <a:srgbClr val="7030A0"/>
                </a:solidFill>
                <a:latin typeface="Book Antiqua" pitchFamily="18" charset="0"/>
              </a:rPr>
              <a:t>Comparar los niveles de AE, DE y RP del Síndrome de Burnout en varones y mujeres que desarrollan la misma tarea.</a:t>
            </a:r>
          </a:p>
          <a:p>
            <a:pPr>
              <a:buFont typeface="Wingdings" pitchFamily="2" charset="2"/>
              <a:buChar char="§"/>
            </a:pPr>
            <a:endParaRPr lang="es-AR" i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349-344D-4E9A-84E5-EFD770CBE43B}" type="slidenum">
              <a:rPr lang="es-AR" smtClean="0"/>
              <a:t>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2408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1622</Words>
  <Application>Microsoft Office PowerPoint</Application>
  <PresentationFormat>Presentación en pantalla (4:3)</PresentationFormat>
  <Paragraphs>109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       FACULTAD DE PSICOLOGÌA UNIVERSIDAD NACIONAL DE MAR DEL PLATA    “Exposición al Burnout en trabajadores de Call Center de la Ciudad de Mar del Plata”   </vt:lpstr>
      <vt:lpstr>Síndrome de Burnout</vt:lpstr>
      <vt:lpstr>El síndrome como proceso </vt:lpstr>
      <vt:lpstr>Factores que contribuyen a la aparición del síndrome</vt:lpstr>
      <vt:lpstr>Niveles del síndrome </vt:lpstr>
      <vt:lpstr>Características del individuo vulnerable </vt:lpstr>
      <vt:lpstr>Posibles abordajes o intervenciones</vt:lpstr>
      <vt:lpstr>Tratamiento y Prevención del síndrome</vt:lpstr>
      <vt:lpstr>METODOLOGIA </vt:lpstr>
      <vt:lpstr>Instrumento</vt:lpstr>
      <vt:lpstr>Procedimiento   </vt:lpstr>
      <vt:lpstr>Presentación de PowerPoint</vt:lpstr>
      <vt:lpstr>ANALISIS DE LOS DATOS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CONCLUSIONES   </vt:lpstr>
      <vt:lpstr>Continuando con la hipótesis planteada «las mujeres que trabajan como operadores de Call centers, presentarían niveles mas altos de AE, DE y más bajos de RP respecto a los operadores de sexo masculino», la misma quedó confirmada a partir del universo estudiado conforme surge.   </vt:lpstr>
      <vt:lpstr>“El burnout se observa con mayor frecuencia en trabajos en los que hay un desajuste entre las demandas y los recursos y, especialmente, en personas con expectativas idealistas que encuentran una realidad frustrante”</vt:lpstr>
      <vt:lpstr>Presentación de PowerPoint</vt:lpstr>
      <vt:lpstr>Muchas gracias!!!!!!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FACULTAD DE PSICOLOGÌA UNIVERSIDAD NACIONAL DE MAR DEL PLATA     “Exposición al Burnout en trabajadores de Call Center de la Ciudad de Mar del Plata”</dc:title>
  <dc:creator>Luffi</dc:creator>
  <cp:lastModifiedBy>Luffi</cp:lastModifiedBy>
  <cp:revision>27</cp:revision>
  <dcterms:created xsi:type="dcterms:W3CDTF">2015-10-04T09:55:26Z</dcterms:created>
  <dcterms:modified xsi:type="dcterms:W3CDTF">2015-10-08T09:59:02Z</dcterms:modified>
</cp:coreProperties>
</file>