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4" r:id="rId1"/>
  </p:sldMasterIdLst>
  <p:notesMasterIdLst>
    <p:notesMasterId r:id="rId28"/>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Lst>
  <p:sldSz cx="9144000" cy="6858000" type="screen4x3"/>
  <p:notesSz cx="6858000" cy="9144000"/>
  <p:defaultTextStyle>
    <a:defPPr>
      <a:defRPr lang="es-A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p:scale>
          <a:sx n="80" d="100"/>
          <a:sy n="80" d="100"/>
        </p:scale>
        <p:origin x="-1086" y="17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AR"/>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1C7A09B-64FD-4775-89C5-737EC2CFD9A8}" type="datetimeFigureOut">
              <a:rPr lang="es-AR" smtClean="0"/>
              <a:pPr/>
              <a:t>01/09/2015</a:t>
            </a:fld>
            <a:endParaRPr lang="es-AR"/>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AR"/>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AR"/>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F0226A1-846D-479D-9FE5-3C3C3C958426}" type="slidenum">
              <a:rPr lang="es-AR" smtClean="0"/>
              <a:pPr/>
              <a:t>‹Nº›</a:t>
            </a:fld>
            <a:endParaRPr lang="es-AR"/>
          </a:p>
        </p:txBody>
      </p:sp>
    </p:spTree>
    <p:extLst>
      <p:ext uri="{BB962C8B-B14F-4D97-AF65-F5344CB8AC3E}">
        <p14:creationId xmlns="" xmlns:p14="http://schemas.microsoft.com/office/powerpoint/2010/main" val="26959746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AR" dirty="0"/>
          </a:p>
        </p:txBody>
      </p:sp>
      <p:sp>
        <p:nvSpPr>
          <p:cNvPr id="4" name="3 Marcador de número de diapositiva"/>
          <p:cNvSpPr>
            <a:spLocks noGrp="1"/>
          </p:cNvSpPr>
          <p:nvPr>
            <p:ph type="sldNum" sz="quarter" idx="10"/>
          </p:nvPr>
        </p:nvSpPr>
        <p:spPr/>
        <p:txBody>
          <a:bodyPr/>
          <a:lstStyle/>
          <a:p>
            <a:fld id="{BF0226A1-846D-479D-9FE5-3C3C3C958426}" type="slidenum">
              <a:rPr lang="es-AR" smtClean="0"/>
              <a:pPr/>
              <a:t>1</a:t>
            </a:fld>
            <a:endParaRPr lang="es-AR"/>
          </a:p>
        </p:txBody>
      </p:sp>
    </p:spTree>
    <p:extLst>
      <p:ext uri="{BB962C8B-B14F-4D97-AF65-F5344CB8AC3E}">
        <p14:creationId xmlns="" xmlns:p14="http://schemas.microsoft.com/office/powerpoint/2010/main" val="732653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AR" dirty="0"/>
          </a:p>
        </p:txBody>
      </p:sp>
      <p:sp>
        <p:nvSpPr>
          <p:cNvPr id="4" name="3 Marcador de número de diapositiva"/>
          <p:cNvSpPr>
            <a:spLocks noGrp="1"/>
          </p:cNvSpPr>
          <p:nvPr>
            <p:ph type="sldNum" sz="quarter" idx="10"/>
          </p:nvPr>
        </p:nvSpPr>
        <p:spPr/>
        <p:txBody>
          <a:bodyPr/>
          <a:lstStyle/>
          <a:p>
            <a:fld id="{BF0226A1-846D-479D-9FE5-3C3C3C958426}" type="slidenum">
              <a:rPr lang="es-AR" smtClean="0"/>
              <a:pPr/>
              <a:t>14</a:t>
            </a:fld>
            <a:endParaRPr lang="es-A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10" name="9 Triángulo rectángulo"/>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8 Título"/>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s-ES" smtClean="0"/>
              <a:t>Haga clic para modificar el estilo de título del patrón</a:t>
            </a:r>
            <a:endParaRPr kumimoji="0" lang="en-US"/>
          </a:p>
        </p:txBody>
      </p:sp>
      <p:sp>
        <p:nvSpPr>
          <p:cNvPr id="17" name="16 Subtítulo"/>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s-ES" smtClean="0"/>
              <a:t>Haga clic para modificar el estilo de subtítulo del patrón</a:t>
            </a:r>
            <a:endParaRPr kumimoji="0" lang="en-US"/>
          </a:p>
        </p:txBody>
      </p:sp>
      <p:grpSp>
        <p:nvGrpSpPr>
          <p:cNvPr id="2" name="1 Grupo"/>
          <p:cNvGrpSpPr/>
          <p:nvPr/>
        </p:nvGrpSpPr>
        <p:grpSpPr>
          <a:xfrm>
            <a:off x="-3765" y="4953000"/>
            <a:ext cx="9147765" cy="1912088"/>
            <a:chOff x="-3765" y="4832896"/>
            <a:chExt cx="9147765" cy="2032192"/>
          </a:xfrm>
        </p:grpSpPr>
        <p:sp>
          <p:nvSpPr>
            <p:cNvPr id="7" name="6 Forma libre"/>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7 Forma libre"/>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10 Forma libre"/>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11 Conector recto"/>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29 Marcador de fecha"/>
          <p:cNvSpPr>
            <a:spLocks noGrp="1"/>
          </p:cNvSpPr>
          <p:nvPr>
            <p:ph type="dt" sz="half" idx="10"/>
          </p:nvPr>
        </p:nvSpPr>
        <p:spPr/>
        <p:txBody>
          <a:bodyPr/>
          <a:lstStyle>
            <a:lvl1pPr>
              <a:defRPr>
                <a:solidFill>
                  <a:srgbClr val="FFFFFF"/>
                </a:solidFill>
              </a:defRPr>
            </a:lvl1pPr>
            <a:extLst/>
          </a:lstStyle>
          <a:p>
            <a:fld id="{7C46F021-4CAF-40F1-8ECF-30EB22E51515}" type="datetimeFigureOut">
              <a:rPr lang="es-AR" smtClean="0"/>
              <a:pPr/>
              <a:t>01/09/2015</a:t>
            </a:fld>
            <a:endParaRPr lang="es-AR"/>
          </a:p>
        </p:txBody>
      </p:sp>
      <p:sp>
        <p:nvSpPr>
          <p:cNvPr id="19" name="18 Marcador de pie de página"/>
          <p:cNvSpPr>
            <a:spLocks noGrp="1"/>
          </p:cNvSpPr>
          <p:nvPr>
            <p:ph type="ftr" sz="quarter" idx="11"/>
          </p:nvPr>
        </p:nvSpPr>
        <p:spPr/>
        <p:txBody>
          <a:bodyPr/>
          <a:lstStyle>
            <a:lvl1pPr>
              <a:defRPr>
                <a:solidFill>
                  <a:schemeClr val="accent1">
                    <a:tint val="20000"/>
                  </a:schemeClr>
                </a:solidFill>
              </a:defRPr>
            </a:lvl1pPr>
            <a:extLst/>
          </a:lstStyle>
          <a:p>
            <a:endParaRPr lang="es-AR"/>
          </a:p>
        </p:txBody>
      </p:sp>
      <p:sp>
        <p:nvSpPr>
          <p:cNvPr id="27" name="26 Marcador de número de diapositiva"/>
          <p:cNvSpPr>
            <a:spLocks noGrp="1"/>
          </p:cNvSpPr>
          <p:nvPr>
            <p:ph type="sldNum" sz="quarter" idx="12"/>
          </p:nvPr>
        </p:nvSpPr>
        <p:spPr/>
        <p:txBody>
          <a:bodyPr/>
          <a:lstStyle>
            <a:lvl1pPr>
              <a:defRPr>
                <a:solidFill>
                  <a:srgbClr val="FFFFFF"/>
                </a:solidFill>
              </a:defRPr>
            </a:lvl1pPr>
            <a:extLst/>
          </a:lstStyle>
          <a:p>
            <a:fld id="{FE563CEC-FD81-4EEE-8CBF-A5FA9582C05E}" type="slidenum">
              <a:rPr lang="es-AR" smtClean="0"/>
              <a:pPr/>
              <a:t>‹Nº›</a:t>
            </a:fld>
            <a:endParaRPr lang="es-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1481329"/>
            <a:ext cx="8229600" cy="4386071"/>
          </a:xfrm>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7C46F021-4CAF-40F1-8ECF-30EB22E51515}" type="datetimeFigureOut">
              <a:rPr lang="es-AR" smtClean="0"/>
              <a:pPr/>
              <a:t>01/09/2015</a:t>
            </a:fld>
            <a:endParaRPr lang="es-AR"/>
          </a:p>
        </p:txBody>
      </p:sp>
      <p:sp>
        <p:nvSpPr>
          <p:cNvPr id="5" name="4 Marcador de pie de página"/>
          <p:cNvSpPr>
            <a:spLocks noGrp="1"/>
          </p:cNvSpPr>
          <p:nvPr>
            <p:ph type="ftr" sz="quarter" idx="11"/>
          </p:nvPr>
        </p:nvSpPr>
        <p:spPr/>
        <p:txBody>
          <a:bodyPr/>
          <a:lstStyle>
            <a:extLst/>
          </a:lstStyle>
          <a:p>
            <a:endParaRPr lang="es-AR"/>
          </a:p>
        </p:txBody>
      </p:sp>
      <p:sp>
        <p:nvSpPr>
          <p:cNvPr id="6" name="5 Marcador de número de diapositiva"/>
          <p:cNvSpPr>
            <a:spLocks noGrp="1"/>
          </p:cNvSpPr>
          <p:nvPr>
            <p:ph type="sldNum" sz="quarter" idx="12"/>
          </p:nvPr>
        </p:nvSpPr>
        <p:spPr/>
        <p:txBody>
          <a:bodyPr/>
          <a:lstStyle>
            <a:extLst/>
          </a:lstStyle>
          <a:p>
            <a:fld id="{FE563CEC-FD81-4EEE-8CBF-A5FA9582C05E}" type="slidenum">
              <a:rPr lang="es-AR" smtClean="0"/>
              <a:pPr/>
              <a:t>‹Nº›</a:t>
            </a:fld>
            <a:endParaRPr lang="es-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44013" y="274640"/>
            <a:ext cx="1777470" cy="5592761"/>
          </a:xfrm>
        </p:spPr>
        <p:txBody>
          <a:bodyPr vert="eaVert"/>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274641"/>
            <a:ext cx="6324600" cy="5592760"/>
          </a:xfrm>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7C46F021-4CAF-40F1-8ECF-30EB22E51515}" type="datetimeFigureOut">
              <a:rPr lang="es-AR" smtClean="0"/>
              <a:pPr/>
              <a:t>01/09/2015</a:t>
            </a:fld>
            <a:endParaRPr lang="es-AR"/>
          </a:p>
        </p:txBody>
      </p:sp>
      <p:sp>
        <p:nvSpPr>
          <p:cNvPr id="5" name="4 Marcador de pie de página"/>
          <p:cNvSpPr>
            <a:spLocks noGrp="1"/>
          </p:cNvSpPr>
          <p:nvPr>
            <p:ph type="ftr" sz="quarter" idx="11"/>
          </p:nvPr>
        </p:nvSpPr>
        <p:spPr/>
        <p:txBody>
          <a:bodyPr/>
          <a:lstStyle>
            <a:extLst/>
          </a:lstStyle>
          <a:p>
            <a:endParaRPr lang="es-AR"/>
          </a:p>
        </p:txBody>
      </p:sp>
      <p:sp>
        <p:nvSpPr>
          <p:cNvPr id="6" name="5 Marcador de número de diapositiva"/>
          <p:cNvSpPr>
            <a:spLocks noGrp="1"/>
          </p:cNvSpPr>
          <p:nvPr>
            <p:ph type="sldNum" sz="quarter" idx="12"/>
          </p:nvPr>
        </p:nvSpPr>
        <p:spPr/>
        <p:txBody>
          <a:bodyPr/>
          <a:lstStyle>
            <a:extLst/>
          </a:lstStyle>
          <a:p>
            <a:fld id="{FE563CEC-FD81-4EEE-8CBF-A5FA9582C05E}" type="slidenum">
              <a:rPr lang="es-AR" smtClean="0"/>
              <a:pPr/>
              <a:t>‹Nº›</a:t>
            </a:fld>
            <a:endParaRPr lang="es-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7C46F021-4CAF-40F1-8ECF-30EB22E51515}" type="datetimeFigureOut">
              <a:rPr lang="es-AR" smtClean="0"/>
              <a:pPr/>
              <a:t>01/09/2015</a:t>
            </a:fld>
            <a:endParaRPr lang="es-AR"/>
          </a:p>
        </p:txBody>
      </p:sp>
      <p:sp>
        <p:nvSpPr>
          <p:cNvPr id="5" name="4 Marcador de pie de página"/>
          <p:cNvSpPr>
            <a:spLocks noGrp="1"/>
          </p:cNvSpPr>
          <p:nvPr>
            <p:ph type="ftr" sz="quarter" idx="11"/>
          </p:nvPr>
        </p:nvSpPr>
        <p:spPr/>
        <p:txBody>
          <a:bodyPr/>
          <a:lstStyle>
            <a:extLst/>
          </a:lstStyle>
          <a:p>
            <a:endParaRPr lang="es-AR"/>
          </a:p>
        </p:txBody>
      </p:sp>
      <p:sp>
        <p:nvSpPr>
          <p:cNvPr id="6" name="5 Marcador de número de diapositiva"/>
          <p:cNvSpPr>
            <a:spLocks noGrp="1"/>
          </p:cNvSpPr>
          <p:nvPr>
            <p:ph type="sldNum" sz="quarter" idx="12"/>
          </p:nvPr>
        </p:nvSpPr>
        <p:spPr/>
        <p:txBody>
          <a:bodyPr/>
          <a:lstStyle>
            <a:extLst/>
          </a:lstStyle>
          <a:p>
            <a:fld id="{FE563CEC-FD81-4EEE-8CBF-A5FA9582C05E}" type="slidenum">
              <a:rPr lang="es-AR" smtClean="0"/>
              <a:pPr/>
              <a:t>‹Nº›</a:t>
            </a:fld>
            <a:endParaRPr lang="es-AR"/>
          </a:p>
        </p:txBody>
      </p:sp>
      <p:sp>
        <p:nvSpPr>
          <p:cNvPr id="7" name="6 Título"/>
          <p:cNvSpPr>
            <a:spLocks noGrp="1"/>
          </p:cNvSpPr>
          <p:nvPr>
            <p:ph type="title"/>
          </p:nvPr>
        </p:nvSpPr>
        <p:spPr/>
        <p:txBody>
          <a:bodyPr rtlCol="0"/>
          <a:lstStyle>
            <a:extLst/>
          </a:lstStyle>
          <a:p>
            <a:r>
              <a:rPr kumimoji="0" lang="es-ES" smtClean="0"/>
              <a:t>Haga clic para modificar el estilo de título del patrón</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bg>
      <p:bgRef idx="1002">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extLst/>
          </a:lstStyle>
          <a:p>
            <a:fld id="{7C46F021-4CAF-40F1-8ECF-30EB22E51515}" type="datetimeFigureOut">
              <a:rPr lang="es-AR" smtClean="0"/>
              <a:pPr/>
              <a:t>01/09/2015</a:t>
            </a:fld>
            <a:endParaRPr lang="es-AR"/>
          </a:p>
        </p:txBody>
      </p:sp>
      <p:sp>
        <p:nvSpPr>
          <p:cNvPr id="5" name="4 Marcador de pie de página"/>
          <p:cNvSpPr>
            <a:spLocks noGrp="1"/>
          </p:cNvSpPr>
          <p:nvPr>
            <p:ph type="ftr" sz="quarter" idx="11"/>
          </p:nvPr>
        </p:nvSpPr>
        <p:spPr/>
        <p:txBody>
          <a:bodyPr/>
          <a:lstStyle>
            <a:extLst/>
          </a:lstStyle>
          <a:p>
            <a:endParaRPr lang="es-AR"/>
          </a:p>
        </p:txBody>
      </p:sp>
      <p:sp>
        <p:nvSpPr>
          <p:cNvPr id="6" name="5 Marcador de número de diapositiva"/>
          <p:cNvSpPr>
            <a:spLocks noGrp="1"/>
          </p:cNvSpPr>
          <p:nvPr>
            <p:ph type="sldNum" sz="quarter" idx="12"/>
          </p:nvPr>
        </p:nvSpPr>
        <p:spPr/>
        <p:txBody>
          <a:bodyPr/>
          <a:lstStyle>
            <a:extLst/>
          </a:lstStyle>
          <a:p>
            <a:fld id="{FE563CEC-FD81-4EEE-8CBF-A5FA9582C05E}" type="slidenum">
              <a:rPr lang="es-AR" smtClean="0"/>
              <a:pPr/>
              <a:t>‹Nº›</a:t>
            </a:fld>
            <a:endParaRPr lang="es-AR"/>
          </a:p>
        </p:txBody>
      </p:sp>
      <p:sp>
        <p:nvSpPr>
          <p:cNvPr id="7" name="6 Cheurón"/>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7 Cheurón"/>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bg>
      <p:bgRef idx="1002">
        <a:schemeClr val="bg1"/>
      </p:bgRef>
    </p:bg>
    <p:spTree>
      <p:nvGrpSpPr>
        <p:cNvPr id="1" name=""/>
        <p:cNvGrpSpPr/>
        <p:nvPr/>
      </p:nvGrpSpPr>
      <p:grpSpPr>
        <a:xfrm>
          <a:off x="0" y="0"/>
          <a:ext cx="0" cy="0"/>
          <a:chOff x="0" y="0"/>
          <a:chExt cx="0" cy="0"/>
        </a:xfrm>
      </p:grpSpPr>
      <p:sp>
        <p:nvSpPr>
          <p:cNvPr id="3" name="2 Marcador de contenido"/>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extLst/>
          </a:lstStyle>
          <a:p>
            <a:fld id="{7C46F021-4CAF-40F1-8ECF-30EB22E51515}" type="datetimeFigureOut">
              <a:rPr lang="es-AR" smtClean="0"/>
              <a:pPr/>
              <a:t>01/09/2015</a:t>
            </a:fld>
            <a:endParaRPr lang="es-AR"/>
          </a:p>
        </p:txBody>
      </p:sp>
      <p:sp>
        <p:nvSpPr>
          <p:cNvPr id="6" name="5 Marcador de pie de página"/>
          <p:cNvSpPr>
            <a:spLocks noGrp="1"/>
          </p:cNvSpPr>
          <p:nvPr>
            <p:ph type="ftr" sz="quarter" idx="11"/>
          </p:nvPr>
        </p:nvSpPr>
        <p:spPr/>
        <p:txBody>
          <a:bodyPr/>
          <a:lstStyle>
            <a:extLst/>
          </a:lstStyle>
          <a:p>
            <a:endParaRPr lang="es-AR"/>
          </a:p>
        </p:txBody>
      </p:sp>
      <p:sp>
        <p:nvSpPr>
          <p:cNvPr id="7" name="6 Marcador de número de diapositiva"/>
          <p:cNvSpPr>
            <a:spLocks noGrp="1"/>
          </p:cNvSpPr>
          <p:nvPr>
            <p:ph type="sldNum" sz="quarter" idx="12"/>
          </p:nvPr>
        </p:nvSpPr>
        <p:spPr/>
        <p:txBody>
          <a:bodyPr/>
          <a:lstStyle>
            <a:extLst/>
          </a:lstStyle>
          <a:p>
            <a:fld id="{FE563CEC-FD81-4EEE-8CBF-A5FA9582C05E}" type="slidenum">
              <a:rPr lang="es-AR" smtClean="0"/>
              <a:pPr/>
              <a:t>‹Nº›</a:t>
            </a:fld>
            <a:endParaRPr lang="es-AR"/>
          </a:p>
        </p:txBody>
      </p:sp>
      <p:sp>
        <p:nvSpPr>
          <p:cNvPr id="8" name="7 Título"/>
          <p:cNvSpPr>
            <a:spLocks noGrp="1"/>
          </p:cNvSpPr>
          <p:nvPr>
            <p:ph type="title"/>
          </p:nvPr>
        </p:nvSpPr>
        <p:spPr/>
        <p:txBody>
          <a:bodyPr rtlCol="0"/>
          <a:lstStyle>
            <a:extLst/>
          </a:lstStyle>
          <a:p>
            <a:r>
              <a:rPr kumimoji="0" lang="es-ES" smtClean="0"/>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bg>
      <p:bgRef idx="1003">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8229600" cy="1143000"/>
          </a:xfrm>
        </p:spPr>
        <p:txBody>
          <a:bodyPr anchor="ctr"/>
          <a:lstStyle>
            <a:lvl1pPr>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extLst/>
          </a:lstStyle>
          <a:p>
            <a:fld id="{7C46F021-4CAF-40F1-8ECF-30EB22E51515}" type="datetimeFigureOut">
              <a:rPr lang="es-AR" smtClean="0"/>
              <a:pPr/>
              <a:t>01/09/2015</a:t>
            </a:fld>
            <a:endParaRPr lang="es-AR"/>
          </a:p>
        </p:txBody>
      </p:sp>
      <p:sp>
        <p:nvSpPr>
          <p:cNvPr id="8" name="7 Marcador de pie de página"/>
          <p:cNvSpPr>
            <a:spLocks noGrp="1"/>
          </p:cNvSpPr>
          <p:nvPr>
            <p:ph type="ftr" sz="quarter" idx="11"/>
          </p:nvPr>
        </p:nvSpPr>
        <p:spPr/>
        <p:txBody>
          <a:bodyPr/>
          <a:lstStyle>
            <a:extLst/>
          </a:lstStyle>
          <a:p>
            <a:endParaRPr lang="es-AR"/>
          </a:p>
        </p:txBody>
      </p:sp>
      <p:sp>
        <p:nvSpPr>
          <p:cNvPr id="9" name="8 Marcador de número de diapositiva"/>
          <p:cNvSpPr>
            <a:spLocks noGrp="1"/>
          </p:cNvSpPr>
          <p:nvPr>
            <p:ph type="sldNum" sz="quarter" idx="12"/>
          </p:nvPr>
        </p:nvSpPr>
        <p:spPr/>
        <p:txBody>
          <a:bodyPr/>
          <a:lstStyle>
            <a:extLst/>
          </a:lstStyle>
          <a:p>
            <a:fld id="{FE563CEC-FD81-4EEE-8CBF-A5FA9582C05E}" type="slidenum">
              <a:rPr lang="es-AR" smtClean="0"/>
              <a:pPr/>
              <a:t>‹Nº›</a:t>
            </a:fld>
            <a:endParaRPr lang="es-AR"/>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bg>
      <p:bgRef idx="1002">
        <a:schemeClr val="bg1"/>
      </p:bgRef>
    </p:bg>
    <p:spTree>
      <p:nvGrpSpPr>
        <p:cNvPr id="1" name=""/>
        <p:cNvGrpSpPr/>
        <p:nvPr/>
      </p:nvGrpSpPr>
      <p:grpSpPr>
        <a:xfrm>
          <a:off x="0" y="0"/>
          <a:ext cx="0" cy="0"/>
          <a:chOff x="0" y="0"/>
          <a:chExt cx="0" cy="0"/>
        </a:xfrm>
      </p:grpSpPr>
      <p:sp>
        <p:nvSpPr>
          <p:cNvPr id="3" name="2 Marcador de fecha"/>
          <p:cNvSpPr>
            <a:spLocks noGrp="1"/>
          </p:cNvSpPr>
          <p:nvPr>
            <p:ph type="dt" sz="half" idx="10"/>
          </p:nvPr>
        </p:nvSpPr>
        <p:spPr/>
        <p:txBody>
          <a:bodyPr/>
          <a:lstStyle>
            <a:extLst/>
          </a:lstStyle>
          <a:p>
            <a:fld id="{7C46F021-4CAF-40F1-8ECF-30EB22E51515}" type="datetimeFigureOut">
              <a:rPr lang="es-AR" smtClean="0"/>
              <a:pPr/>
              <a:t>01/09/2015</a:t>
            </a:fld>
            <a:endParaRPr lang="es-AR"/>
          </a:p>
        </p:txBody>
      </p:sp>
      <p:sp>
        <p:nvSpPr>
          <p:cNvPr id="4" name="3 Marcador de pie de página"/>
          <p:cNvSpPr>
            <a:spLocks noGrp="1"/>
          </p:cNvSpPr>
          <p:nvPr>
            <p:ph type="ftr" sz="quarter" idx="11"/>
          </p:nvPr>
        </p:nvSpPr>
        <p:spPr/>
        <p:txBody>
          <a:bodyPr/>
          <a:lstStyle>
            <a:extLst/>
          </a:lstStyle>
          <a:p>
            <a:endParaRPr lang="es-AR"/>
          </a:p>
        </p:txBody>
      </p:sp>
      <p:sp>
        <p:nvSpPr>
          <p:cNvPr id="5" name="4 Marcador de número de diapositiva"/>
          <p:cNvSpPr>
            <a:spLocks noGrp="1"/>
          </p:cNvSpPr>
          <p:nvPr>
            <p:ph type="sldNum" sz="quarter" idx="12"/>
          </p:nvPr>
        </p:nvSpPr>
        <p:spPr/>
        <p:txBody>
          <a:bodyPr/>
          <a:lstStyle>
            <a:extLst/>
          </a:lstStyle>
          <a:p>
            <a:fld id="{FE563CEC-FD81-4EEE-8CBF-A5FA9582C05E}" type="slidenum">
              <a:rPr lang="es-AR" smtClean="0"/>
              <a:pPr/>
              <a:t>‹Nº›</a:t>
            </a:fld>
            <a:endParaRPr lang="es-AR"/>
          </a:p>
        </p:txBody>
      </p:sp>
      <p:sp>
        <p:nvSpPr>
          <p:cNvPr id="6" name="5 Título"/>
          <p:cNvSpPr>
            <a:spLocks noGrp="1"/>
          </p:cNvSpPr>
          <p:nvPr>
            <p:ph type="title"/>
          </p:nvPr>
        </p:nvSpPr>
        <p:spPr/>
        <p:txBody>
          <a:bodyPr rtlCol="0"/>
          <a:lstStyle>
            <a:extLst/>
          </a:lstStyle>
          <a:p>
            <a:r>
              <a:rPr kumimoji="0" lang="es-ES" smtClean="0"/>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extLst/>
          </a:lstStyle>
          <a:p>
            <a:fld id="{7C46F021-4CAF-40F1-8ECF-30EB22E51515}" type="datetimeFigureOut">
              <a:rPr lang="es-AR" smtClean="0"/>
              <a:pPr/>
              <a:t>01/09/2015</a:t>
            </a:fld>
            <a:endParaRPr lang="es-AR"/>
          </a:p>
        </p:txBody>
      </p:sp>
      <p:sp>
        <p:nvSpPr>
          <p:cNvPr id="3" name="2 Marcador de pie de página"/>
          <p:cNvSpPr>
            <a:spLocks noGrp="1"/>
          </p:cNvSpPr>
          <p:nvPr>
            <p:ph type="ftr" sz="quarter" idx="11"/>
          </p:nvPr>
        </p:nvSpPr>
        <p:spPr/>
        <p:txBody>
          <a:bodyPr/>
          <a:lstStyle>
            <a:extLst/>
          </a:lstStyle>
          <a:p>
            <a:endParaRPr lang="es-AR"/>
          </a:p>
        </p:txBody>
      </p:sp>
      <p:sp>
        <p:nvSpPr>
          <p:cNvPr id="4" name="3 Marcador de número de diapositiva"/>
          <p:cNvSpPr>
            <a:spLocks noGrp="1"/>
          </p:cNvSpPr>
          <p:nvPr>
            <p:ph type="sldNum" sz="quarter" idx="12"/>
          </p:nvPr>
        </p:nvSpPr>
        <p:spPr/>
        <p:txBody>
          <a:bodyPr/>
          <a:lstStyle>
            <a:extLst/>
          </a:lstStyle>
          <a:p>
            <a:fld id="{FE563CEC-FD81-4EEE-8CBF-A5FA9582C05E}" type="slidenum">
              <a:rPr lang="es-AR" smtClean="0"/>
              <a:pPr/>
              <a:t>‹Nº›</a:t>
            </a:fld>
            <a:endParaRPr lang="es-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bg>
      <p:bgRef idx="1003">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a:xfrm>
            <a:off x="6727032" y="6407944"/>
            <a:ext cx="1920240" cy="365760"/>
          </a:xfrm>
        </p:spPr>
        <p:txBody>
          <a:bodyPr/>
          <a:lstStyle>
            <a:extLst/>
          </a:lstStyle>
          <a:p>
            <a:fld id="{7C46F021-4CAF-40F1-8ECF-30EB22E51515}" type="datetimeFigureOut">
              <a:rPr lang="es-AR" smtClean="0"/>
              <a:pPr/>
              <a:t>01/09/2015</a:t>
            </a:fld>
            <a:endParaRPr lang="es-AR"/>
          </a:p>
        </p:txBody>
      </p:sp>
      <p:sp>
        <p:nvSpPr>
          <p:cNvPr id="6" name="5 Marcador de pie de página"/>
          <p:cNvSpPr>
            <a:spLocks noGrp="1"/>
          </p:cNvSpPr>
          <p:nvPr>
            <p:ph type="ftr" sz="quarter" idx="11"/>
          </p:nvPr>
        </p:nvSpPr>
        <p:spPr/>
        <p:txBody>
          <a:bodyPr/>
          <a:lstStyle>
            <a:extLst/>
          </a:lstStyle>
          <a:p>
            <a:endParaRPr lang="es-AR"/>
          </a:p>
        </p:txBody>
      </p:sp>
      <p:sp>
        <p:nvSpPr>
          <p:cNvPr id="7" name="6 Marcador de número de diapositiva"/>
          <p:cNvSpPr>
            <a:spLocks noGrp="1"/>
          </p:cNvSpPr>
          <p:nvPr>
            <p:ph type="sldNum" sz="quarter" idx="12"/>
          </p:nvPr>
        </p:nvSpPr>
        <p:spPr/>
        <p:txBody>
          <a:bodyPr/>
          <a:lstStyle>
            <a:extLst/>
          </a:lstStyle>
          <a:p>
            <a:fld id="{FE563CEC-FD81-4EEE-8CBF-A5FA9582C05E}" type="slidenum">
              <a:rPr lang="es-AR" smtClean="0"/>
              <a:pPr/>
              <a:t>‹Nº›</a:t>
            </a:fld>
            <a:endParaRPr lang="es-A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bg>
      <p:bgRef idx="1002">
        <a:schemeClr val="bg1"/>
      </p:bgRef>
    </p:bg>
    <p:spTree>
      <p:nvGrpSpPr>
        <p:cNvPr id="1" name=""/>
        <p:cNvGrpSpPr/>
        <p:nvPr/>
      </p:nvGrpSpPr>
      <p:grpSpPr>
        <a:xfrm>
          <a:off x="0" y="0"/>
          <a:ext cx="0" cy="0"/>
          <a:chOff x="0" y="0"/>
          <a:chExt cx="0" cy="0"/>
        </a:xfrm>
      </p:grpSpPr>
      <p:sp>
        <p:nvSpPr>
          <p:cNvPr id="4" name="3 Marcador de texto"/>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s-ES" smtClean="0"/>
              <a:t>Haga clic para modificar el estilo de texto del patrón</a:t>
            </a:r>
          </a:p>
        </p:txBody>
      </p:sp>
      <p:sp>
        <p:nvSpPr>
          <p:cNvPr id="3" name="2 Marcador de posición de imagen"/>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s-ES" smtClean="0"/>
              <a:t>Haga clic en el icono para agregar una imagen</a:t>
            </a:r>
            <a:endParaRPr kumimoji="0" lang="en-US" dirty="0"/>
          </a:p>
        </p:txBody>
      </p:sp>
      <p:sp>
        <p:nvSpPr>
          <p:cNvPr id="5" name="4 Marcador de fecha"/>
          <p:cNvSpPr>
            <a:spLocks noGrp="1"/>
          </p:cNvSpPr>
          <p:nvPr>
            <p:ph type="dt" sz="half" idx="10"/>
          </p:nvPr>
        </p:nvSpPr>
        <p:spPr/>
        <p:txBody>
          <a:bodyPr/>
          <a:lstStyle>
            <a:lvl1pPr>
              <a:defRPr>
                <a:solidFill>
                  <a:schemeClr val="tx1"/>
                </a:solidFill>
              </a:defRPr>
            </a:lvl1pPr>
            <a:extLst/>
          </a:lstStyle>
          <a:p>
            <a:fld id="{7C46F021-4CAF-40F1-8ECF-30EB22E51515}" type="datetimeFigureOut">
              <a:rPr lang="es-AR" smtClean="0"/>
              <a:pPr/>
              <a:t>01/09/2015</a:t>
            </a:fld>
            <a:endParaRPr lang="es-AR"/>
          </a:p>
        </p:txBody>
      </p:sp>
      <p:sp>
        <p:nvSpPr>
          <p:cNvPr id="6" name="5 Marcador de pie de página"/>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s-AR"/>
          </a:p>
        </p:txBody>
      </p:sp>
      <p:sp>
        <p:nvSpPr>
          <p:cNvPr id="7" name="6 Marcador de número de diapositiva"/>
          <p:cNvSpPr>
            <a:spLocks noGrp="1"/>
          </p:cNvSpPr>
          <p:nvPr>
            <p:ph type="sldNum" sz="quarter" idx="12"/>
          </p:nvPr>
        </p:nvSpPr>
        <p:spPr/>
        <p:txBody>
          <a:bodyPr/>
          <a:lstStyle>
            <a:lvl1pPr>
              <a:defRPr>
                <a:solidFill>
                  <a:schemeClr val="tx1"/>
                </a:solidFill>
              </a:defRPr>
            </a:lvl1pPr>
            <a:extLst/>
          </a:lstStyle>
          <a:p>
            <a:fld id="{FE563CEC-FD81-4EEE-8CBF-A5FA9582C05E}" type="slidenum">
              <a:rPr lang="es-AR" smtClean="0"/>
              <a:pPr/>
              <a:t>‹Nº›</a:t>
            </a:fld>
            <a:endParaRPr lang="es-AR"/>
          </a:p>
        </p:txBody>
      </p:sp>
      <p:sp>
        <p:nvSpPr>
          <p:cNvPr id="2" name="1 Título"/>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s-ES" smtClean="0"/>
              <a:t>Haga clic para modificar el estilo de título del patrón</a:t>
            </a:r>
            <a:endParaRPr kumimoji="0" lang="en-US"/>
          </a:p>
        </p:txBody>
      </p:sp>
      <p:sp>
        <p:nvSpPr>
          <p:cNvPr id="8" name="7 Forma libre"/>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8 Forma libre"/>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9 Triángulo rectángulo"/>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10 Conector recto"/>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11 Cheurón"/>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12 Cheurón"/>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12 Forma libre"/>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11 Forma libre"/>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13 Triángulo rectángulo"/>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14 Conector recto"/>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8 Marcador de título"/>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s-ES" smtClean="0"/>
              <a:t>Haga clic para modificar el estilo de título del patrón</a:t>
            </a:r>
            <a:endParaRPr kumimoji="0" lang="en-US"/>
          </a:p>
        </p:txBody>
      </p:sp>
      <p:sp>
        <p:nvSpPr>
          <p:cNvPr id="30" name="29 Marcador de texto"/>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0" name="9 Marcador de fecha"/>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7C46F021-4CAF-40F1-8ECF-30EB22E51515}" type="datetimeFigureOut">
              <a:rPr lang="es-AR" smtClean="0"/>
              <a:pPr/>
              <a:t>01/09/2015</a:t>
            </a:fld>
            <a:endParaRPr lang="es-AR"/>
          </a:p>
        </p:txBody>
      </p:sp>
      <p:sp>
        <p:nvSpPr>
          <p:cNvPr id="22" name="21 Marcador de pie de página"/>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s-AR"/>
          </a:p>
        </p:txBody>
      </p:sp>
      <p:sp>
        <p:nvSpPr>
          <p:cNvPr id="18" name="17 Marcador de número de diapositiva"/>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FE563CEC-FD81-4EEE-8CBF-A5FA9582C05E}" type="slidenum">
              <a:rPr lang="es-AR" smtClean="0"/>
              <a:pPr/>
              <a:t>‹Nº›</a:t>
            </a:fld>
            <a:endParaRPr lang="es-AR"/>
          </a:p>
        </p:txBody>
      </p:sp>
    </p:spTree>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3214678" y="3786190"/>
            <a:ext cx="3500462" cy="1000132"/>
          </a:xfrm>
          <a:solidFill>
            <a:schemeClr val="bg1"/>
          </a:solidFill>
          <a:ln>
            <a:solidFill>
              <a:schemeClr val="bg1"/>
            </a:solidFill>
          </a:ln>
        </p:spPr>
        <p:txBody>
          <a:bodyPr>
            <a:noAutofit/>
          </a:bodyPr>
          <a:lstStyle/>
          <a:p>
            <a:pPr algn="ctr"/>
            <a:r>
              <a:rPr lang="es-AR" sz="2000" u="sng" dirty="0" smtClean="0">
                <a:solidFill>
                  <a:schemeClr val="tx1"/>
                </a:solidFill>
                <a:latin typeface="Calibri" pitchFamily="34" charset="0"/>
              </a:rPr>
              <a:t>Integrantes</a:t>
            </a:r>
          </a:p>
          <a:p>
            <a:pPr algn="ctr">
              <a:buFont typeface="Arial" pitchFamily="34" charset="0"/>
              <a:buChar char="•"/>
            </a:pPr>
            <a:r>
              <a:rPr lang="es-AR" sz="1600" b="0" dirty="0" smtClean="0">
                <a:solidFill>
                  <a:schemeClr val="tx1"/>
                </a:solidFill>
                <a:latin typeface="Calibri" pitchFamily="34" charset="0"/>
              </a:rPr>
              <a:t> Casal Patricio, </a:t>
            </a:r>
          </a:p>
          <a:p>
            <a:pPr algn="ctr">
              <a:buFont typeface="Arial" pitchFamily="34" charset="0"/>
              <a:buChar char="•"/>
            </a:pPr>
            <a:r>
              <a:rPr lang="es-AR" sz="1600" b="0" dirty="0" smtClean="0">
                <a:solidFill>
                  <a:schemeClr val="tx1"/>
                </a:solidFill>
                <a:latin typeface="Calibri" pitchFamily="34" charset="0"/>
              </a:rPr>
              <a:t> Goiburu Angelilio Liliana  </a:t>
            </a:r>
          </a:p>
          <a:p>
            <a:pPr algn="ctr">
              <a:buFont typeface="Arial" pitchFamily="34" charset="0"/>
              <a:buChar char="•"/>
            </a:pPr>
            <a:r>
              <a:rPr lang="es-AR" sz="1600" b="0" dirty="0" smtClean="0">
                <a:solidFill>
                  <a:schemeClr val="tx1"/>
                </a:solidFill>
              </a:rPr>
              <a:t> </a:t>
            </a:r>
            <a:r>
              <a:rPr lang="es-AR" sz="1600" b="0" dirty="0" smtClean="0">
                <a:solidFill>
                  <a:schemeClr val="tx1"/>
                </a:solidFill>
                <a:latin typeface="Calibri" pitchFamily="34" charset="0"/>
              </a:rPr>
              <a:t>Navarro Nehuen </a:t>
            </a:r>
            <a:endParaRPr lang="es-AR" sz="1600" b="0" dirty="0">
              <a:solidFill>
                <a:schemeClr val="tx1"/>
              </a:solidFill>
              <a:latin typeface="Calibri" pitchFamily="34" charset="0"/>
            </a:endParaRPr>
          </a:p>
        </p:txBody>
      </p:sp>
      <p:pic>
        <p:nvPicPr>
          <p:cNvPr id="4" name="Picture 2" descr="http://www.perio.unlp.edu.ar/observatoriocomunicacionysalud/sites/perio.unlp.edu.ar.observatoriocomunicacionysalud/files/logo-unmdp2.JPG"/>
          <p:cNvPicPr>
            <a:picLocks noChangeAspect="1" noChangeArrowheads="1"/>
          </p:cNvPicPr>
          <p:nvPr/>
        </p:nvPicPr>
        <p:blipFill>
          <a:blip r:embed="rId3"/>
          <a:srcRect/>
          <a:stretch>
            <a:fillRect/>
          </a:stretch>
        </p:blipFill>
        <p:spPr bwMode="auto">
          <a:xfrm>
            <a:off x="3214678" y="571480"/>
            <a:ext cx="3390900" cy="1285875"/>
          </a:xfrm>
          <a:prstGeom prst="rect">
            <a:avLst/>
          </a:prstGeom>
          <a:noFill/>
          <a:ln w="9525">
            <a:noFill/>
            <a:miter lim="800000"/>
            <a:headEnd/>
            <a:tailEnd/>
          </a:ln>
        </p:spPr>
      </p:pic>
      <p:pic>
        <p:nvPicPr>
          <p:cNvPr id="5" name="Picture 2" descr="http://www.perio.unlp.edu.ar/observatoriocomunicacionysalud/sites/perio.unlp.edu.ar.observatoriocomunicacionysalud/files/logo-unmdp2.JPG"/>
          <p:cNvPicPr>
            <a:picLocks noChangeAspect="1" noChangeArrowheads="1"/>
          </p:cNvPicPr>
          <p:nvPr/>
        </p:nvPicPr>
        <p:blipFill>
          <a:blip r:embed="rId3"/>
          <a:srcRect/>
          <a:stretch>
            <a:fillRect/>
          </a:stretch>
        </p:blipFill>
        <p:spPr bwMode="auto">
          <a:xfrm>
            <a:off x="3143240" y="571480"/>
            <a:ext cx="3390900" cy="1285875"/>
          </a:xfrm>
          <a:prstGeom prst="rect">
            <a:avLst/>
          </a:prstGeom>
          <a:noFill/>
          <a:ln w="9525">
            <a:noFill/>
            <a:miter lim="800000"/>
            <a:headEnd/>
            <a:tailEnd/>
          </a:ln>
        </p:spPr>
      </p:pic>
      <p:sp>
        <p:nvSpPr>
          <p:cNvPr id="6" name="Rectangle 4"/>
          <p:cNvSpPr>
            <a:spLocks noChangeArrowheads="1"/>
          </p:cNvSpPr>
          <p:nvPr/>
        </p:nvSpPr>
        <p:spPr bwMode="auto">
          <a:xfrm>
            <a:off x="2143108" y="1857364"/>
            <a:ext cx="5521325" cy="2215991"/>
          </a:xfrm>
          <a:prstGeom prst="rect">
            <a:avLst/>
          </a:prstGeom>
          <a:noFill/>
          <a:ln w="9525">
            <a:noFill/>
            <a:miter lim="800000"/>
            <a:headEnd/>
            <a:tailEnd/>
          </a:ln>
        </p:spPr>
        <p:txBody>
          <a:bodyPr anchor="ctr">
            <a:spAutoFit/>
          </a:bodyPr>
          <a:lstStyle/>
          <a:p>
            <a:pPr algn="ctr"/>
            <a:r>
              <a:rPr lang="es-ES" sz="2400" b="1" u="sng" dirty="0">
                <a:solidFill>
                  <a:srgbClr val="000000"/>
                </a:solidFill>
                <a:latin typeface="Calibri" pitchFamily="34" charset="0"/>
              </a:rPr>
              <a:t>Facultad de Psicología</a:t>
            </a:r>
          </a:p>
          <a:p>
            <a:pPr algn="ctr"/>
            <a:endParaRPr lang="es-AR" sz="1600" dirty="0">
              <a:latin typeface="Calibri" pitchFamily="34" charset="0"/>
            </a:endParaRPr>
          </a:p>
          <a:p>
            <a:pPr algn="ctr" eaLnBrk="0" hangingPunct="0"/>
            <a:r>
              <a:rPr lang="es-ES" sz="2000" i="1" dirty="0" smtClean="0">
                <a:latin typeface="Calibri" pitchFamily="34" charset="0"/>
                <a:cs typeface="Arial" pitchFamily="34" charset="0"/>
              </a:rPr>
              <a:t>“</a:t>
            </a:r>
            <a:r>
              <a:rPr lang="es-ES" sz="2000" b="1" i="1" dirty="0">
                <a:latin typeface="Calibri" pitchFamily="34" charset="0"/>
                <a:cs typeface="Arial" pitchFamily="34" charset="0"/>
              </a:rPr>
              <a:t>Caracterización de las  creencias de jóvenes jugadores de padel, (federados y recreativos), sobre la relación entre la autoconfianza y el rendimiento deportivo.</a:t>
            </a:r>
            <a:r>
              <a:rPr lang="es-ES" sz="2000" b="1" i="1" dirty="0" smtClean="0">
                <a:latin typeface="Calibri" pitchFamily="34" charset="0"/>
                <a:cs typeface="Arial" pitchFamily="34" charset="0"/>
              </a:rPr>
              <a:t>”</a:t>
            </a:r>
            <a:endParaRPr lang="es-AR" sz="2000" i="1" dirty="0">
              <a:latin typeface="Calibri" pitchFamily="34" charset="0"/>
              <a:cs typeface="Arial" pitchFamily="34" charset="0"/>
            </a:endParaRPr>
          </a:p>
          <a:p>
            <a:pPr eaLnBrk="0" hangingPunct="0"/>
            <a:endParaRPr lang="es-AR" dirty="0"/>
          </a:p>
        </p:txBody>
      </p:sp>
      <p:sp>
        <p:nvSpPr>
          <p:cNvPr id="8" name="7 CuadroTexto"/>
          <p:cNvSpPr txBox="1"/>
          <p:nvPr/>
        </p:nvSpPr>
        <p:spPr>
          <a:xfrm>
            <a:off x="3071802" y="5500702"/>
            <a:ext cx="3500462" cy="1200329"/>
          </a:xfrm>
          <a:prstGeom prst="rect">
            <a:avLst/>
          </a:prstGeom>
          <a:noFill/>
        </p:spPr>
        <p:txBody>
          <a:bodyPr wrap="square" rtlCol="0">
            <a:spAutoFit/>
          </a:bodyPr>
          <a:lstStyle/>
          <a:p>
            <a:pPr algn="ctr"/>
            <a:r>
              <a:rPr lang="es-AR" dirty="0" smtClean="0">
                <a:latin typeface="Calibri" pitchFamily="34" charset="0"/>
              </a:rPr>
              <a:t>Supervisor :</a:t>
            </a:r>
          </a:p>
          <a:p>
            <a:pPr algn="ctr"/>
            <a:r>
              <a:rPr lang="es-AR" dirty="0" smtClean="0">
                <a:latin typeface="Calibri" pitchFamily="34" charset="0"/>
              </a:rPr>
              <a:t>Ojea Guillermo</a:t>
            </a:r>
          </a:p>
          <a:p>
            <a:pPr algn="ctr"/>
            <a:r>
              <a:rPr lang="es-AR" b="1" dirty="0" smtClean="0">
                <a:latin typeface="Calibri" pitchFamily="34" charset="0"/>
              </a:rPr>
              <a:t>Julio 2015</a:t>
            </a:r>
          </a:p>
          <a:p>
            <a:endParaRPr lang="es-AR"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rmAutofit fontScale="85000" lnSpcReduction="10000"/>
          </a:bodyPr>
          <a:lstStyle/>
          <a:p>
            <a:pPr algn="ctr">
              <a:buNone/>
            </a:pPr>
            <a:r>
              <a:rPr lang="es-ES" sz="3300" b="1" u="sng" dirty="0" smtClean="0">
                <a:latin typeface="Calibri" pitchFamily="34" charset="0"/>
              </a:rPr>
              <a:t>Muestra</a:t>
            </a:r>
            <a:endParaRPr lang="es-AR" sz="3300" b="1" dirty="0" smtClean="0">
              <a:latin typeface="Calibri" pitchFamily="34" charset="0"/>
            </a:endParaRPr>
          </a:p>
          <a:p>
            <a:pPr algn="just">
              <a:buNone/>
            </a:pPr>
            <a:r>
              <a:rPr lang="es-AR" dirty="0" smtClean="0">
                <a:latin typeface="Calibri" pitchFamily="34" charset="0"/>
              </a:rPr>
              <a:t>La muestra estuvo compuesta por 42 jugadores (32 hombres y 10 mujeres),  pertenecientes a dos clubes de padel de la ciudad de Mar del Plata. Sus edades oscilaban entre los 16 años y los 25 años y todos practicaban como deporte el padel, algunos en forma federada (20) y otros en forma recreativa (22). La edad media para federados fue de 19 y en recreativos 22.</a:t>
            </a:r>
          </a:p>
          <a:p>
            <a:pPr>
              <a:buNone/>
            </a:pPr>
            <a:endParaRPr lang="es-AR" dirty="0" smtClean="0">
              <a:latin typeface="Calibri" pitchFamily="34" charset="0"/>
            </a:endParaRPr>
          </a:p>
          <a:p>
            <a:pPr algn="just">
              <a:buNone/>
            </a:pPr>
            <a:r>
              <a:rPr lang="es-AR" dirty="0" smtClean="0">
                <a:latin typeface="Calibri" pitchFamily="34" charset="0"/>
              </a:rPr>
              <a:t>El criterio de selección fue intencional y no aleatorio, de conveniencia ya que se escogieron jóvenes jugadores que respondían al criterio de edad de entre 16 años y 25 años. Los clubes a los que recurrimos son de la ciudad de Mar del Plata. </a:t>
            </a:r>
          </a:p>
          <a:p>
            <a:pPr>
              <a:buFont typeface="Wingdings" pitchFamily="2" charset="2"/>
              <a:buChar char="§"/>
            </a:pPr>
            <a:endParaRPr lang="es-AR" dirty="0"/>
          </a:p>
        </p:txBody>
      </p:sp>
      <p:sp>
        <p:nvSpPr>
          <p:cNvPr id="2" name="1 Título"/>
          <p:cNvSpPr>
            <a:spLocks noGrp="1"/>
          </p:cNvSpPr>
          <p:nvPr>
            <p:ph type="title"/>
          </p:nvPr>
        </p:nvSpPr>
        <p:spPr/>
        <p:txBody>
          <a:bodyPr/>
          <a:lstStyle/>
          <a:p>
            <a:pPr algn="ctr"/>
            <a:r>
              <a:rPr lang="es-AR" dirty="0" smtClean="0">
                <a:latin typeface="Calibri" pitchFamily="34" charset="0"/>
              </a:rPr>
              <a:t>Metodología</a:t>
            </a:r>
            <a:endParaRPr lang="es-AR" dirty="0">
              <a:latin typeface="Calibri"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28596" y="1214422"/>
            <a:ext cx="8229600" cy="4525963"/>
          </a:xfrm>
        </p:spPr>
        <p:txBody>
          <a:bodyPr>
            <a:normAutofit fontScale="47500" lnSpcReduction="20000"/>
          </a:bodyPr>
          <a:lstStyle/>
          <a:p>
            <a:pPr>
              <a:buNone/>
            </a:pPr>
            <a:endParaRPr lang="es-AR" dirty="0" smtClean="0"/>
          </a:p>
          <a:p>
            <a:pPr>
              <a:buNone/>
            </a:pPr>
            <a:r>
              <a:rPr lang="es-AR" sz="4500" dirty="0" smtClean="0">
                <a:latin typeface="Calibri" pitchFamily="34" charset="0"/>
              </a:rPr>
              <a:t>En base a la literatura especializada en el tema (Weinberg &amp; Gould, 1996) se construyó un cuestionario semiestructurado, autoadministrable, elaborado por nosotros que recoge información acerca de las creencias de los deportistas sobre la variable psicológica autoconfianza y su relación con el rendimiento deportivo.</a:t>
            </a:r>
          </a:p>
          <a:p>
            <a:pPr>
              <a:buNone/>
            </a:pPr>
            <a:endParaRPr lang="es-AR" sz="4500" dirty="0" smtClean="0">
              <a:latin typeface="Calibri" pitchFamily="34" charset="0"/>
            </a:endParaRPr>
          </a:p>
          <a:p>
            <a:pPr>
              <a:buNone/>
            </a:pPr>
            <a:r>
              <a:rPr lang="es-AR" sz="4500" dirty="0" smtClean="0">
                <a:latin typeface="Calibri" pitchFamily="34" charset="0"/>
              </a:rPr>
              <a:t>El cuestionario elaborado comprendió 16 ítems. Se utilizaron opciones de respuestas cerradas, respuestas de alternativa simple dicotómicas, respuestas de alternativa múltiple y preguntas mixtas.</a:t>
            </a:r>
          </a:p>
          <a:p>
            <a:pPr>
              <a:buNone/>
            </a:pPr>
            <a:endParaRPr lang="es-AR" sz="4500" dirty="0" smtClean="0">
              <a:latin typeface="Calibri" pitchFamily="34" charset="0"/>
            </a:endParaRPr>
          </a:p>
          <a:p>
            <a:pPr>
              <a:buNone/>
            </a:pPr>
            <a:r>
              <a:rPr lang="es-AR" sz="4500" dirty="0" smtClean="0">
                <a:latin typeface="Calibri" pitchFamily="34" charset="0"/>
              </a:rPr>
              <a:t>Las opciones de las respuestas mixtas, permitían a los encuestados la posibilidad de razonar, matizar y ampliar su respuesta.</a:t>
            </a:r>
          </a:p>
          <a:p>
            <a:pPr>
              <a:buNone/>
            </a:pPr>
            <a:endParaRPr lang="es-AR" sz="4500" dirty="0" smtClean="0">
              <a:latin typeface="Calibri" pitchFamily="34" charset="0"/>
            </a:endParaRPr>
          </a:p>
          <a:p>
            <a:pPr>
              <a:buFont typeface="Wingdings" pitchFamily="2" charset="2"/>
              <a:buChar char="§"/>
            </a:pPr>
            <a:endParaRPr lang="es-AR" dirty="0"/>
          </a:p>
        </p:txBody>
      </p:sp>
      <p:sp>
        <p:nvSpPr>
          <p:cNvPr id="2" name="1 Título"/>
          <p:cNvSpPr>
            <a:spLocks noGrp="1"/>
          </p:cNvSpPr>
          <p:nvPr>
            <p:ph type="title"/>
          </p:nvPr>
        </p:nvSpPr>
        <p:spPr/>
        <p:txBody>
          <a:bodyPr/>
          <a:lstStyle/>
          <a:p>
            <a:pPr algn="ctr"/>
            <a:r>
              <a:rPr lang="es-AR" dirty="0" smtClean="0">
                <a:latin typeface="Calibri" pitchFamily="34" charset="0"/>
              </a:rPr>
              <a:t>Instrumento</a:t>
            </a:r>
            <a:endParaRPr lang="es-AR" dirty="0">
              <a:latin typeface="Calibri" pitchFamily="3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rmAutofit fontScale="70000" lnSpcReduction="20000"/>
          </a:bodyPr>
          <a:lstStyle/>
          <a:p>
            <a:r>
              <a:rPr lang="es-AR" dirty="0" smtClean="0">
                <a:latin typeface="Calibri" pitchFamily="34" charset="0"/>
              </a:rPr>
              <a:t>A los responsables y jugadores, se les explicó el objetivo del estudio, las características generales del instrumento de evaluación y las condiciones temporales de su aplicación. Se informó que la participación era voluntaria y anónima. A los menores de edad previamente se les informó de la necesidad de la autorización de sus padres para que puedan participar en la administración del cuestionario. La administración de los cuestionarios fue llevada a cabo por los autores de este trabajo, bajo dos modalidades individual y grupal. Se les explicó a los deportistas el interés del objeto del presente estudio, acerca del conocimiento de aspectos relacionados con la creencia de la autoconfianza en el deporte y su relación con el rendimiento deportivo, así como informando de cómo rellenar los cuestionarios, insistiendo en el anonimato de las respuestas y en que se contestara con sinceridad y leyendo todos los ítems. Se aclararon  todas las dudas que pudieran surgir durante el proceso de cumplimentación. Una vez rellenados los cuestionarios, se procedió a la recogida individual de los mismos, repasándolos para evitar que ningún ítem quedara en blanco. </a:t>
            </a:r>
            <a:endParaRPr lang="es-AR" dirty="0">
              <a:latin typeface="Calibri" pitchFamily="34" charset="0"/>
            </a:endParaRPr>
          </a:p>
        </p:txBody>
      </p:sp>
      <p:sp>
        <p:nvSpPr>
          <p:cNvPr id="2" name="1 Título"/>
          <p:cNvSpPr>
            <a:spLocks noGrp="1"/>
          </p:cNvSpPr>
          <p:nvPr>
            <p:ph type="title"/>
          </p:nvPr>
        </p:nvSpPr>
        <p:spPr/>
        <p:txBody>
          <a:bodyPr/>
          <a:lstStyle/>
          <a:p>
            <a:pPr algn="ctr"/>
            <a:r>
              <a:rPr lang="es-AR" dirty="0" smtClean="0">
                <a:latin typeface="Calibri" pitchFamily="34" charset="0"/>
              </a:rPr>
              <a:t>Procedimiento</a:t>
            </a:r>
            <a:endParaRPr lang="es-AR" dirty="0">
              <a:latin typeface="Calibri" pitchFamily="34"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642910" y="928670"/>
            <a:ext cx="7467600" cy="4873752"/>
          </a:xfrm>
        </p:spPr>
        <p:txBody>
          <a:bodyPr/>
          <a:lstStyle/>
          <a:p>
            <a:pPr algn="ctr">
              <a:buNone/>
            </a:pPr>
            <a:r>
              <a:rPr lang="es-AR" sz="2000" dirty="0" smtClean="0">
                <a:latin typeface="Calibri" pitchFamily="34" charset="0"/>
              </a:rPr>
              <a:t> </a:t>
            </a:r>
            <a:r>
              <a:rPr lang="es-AR" sz="2800" b="1" dirty="0" smtClean="0">
                <a:latin typeface="Calibri" pitchFamily="34" charset="0"/>
              </a:rPr>
              <a:t>Para contactar a los jugadores de padel recurrimos a dos caminos:</a:t>
            </a:r>
          </a:p>
          <a:p>
            <a:pPr algn="just">
              <a:buFont typeface="Wingdings" pitchFamily="2" charset="2"/>
              <a:buChar char="§"/>
            </a:pPr>
            <a:r>
              <a:rPr lang="es-AR" sz="2000" dirty="0" smtClean="0">
                <a:latin typeface="Calibri" pitchFamily="34" charset="0"/>
              </a:rPr>
              <a:t> Uno de ellos fue entrevistarnos con la presidenta de la Asociación Marplatense de Padel. La misma se encargó de convocar a los jugadores federados, facilitándonos también el espacio físico para llevar a cabo las entrevistas.  </a:t>
            </a:r>
          </a:p>
          <a:p>
            <a:pPr algn="just">
              <a:buFont typeface="Wingdings" pitchFamily="2" charset="2"/>
              <a:buChar char="§"/>
            </a:pPr>
            <a:endParaRPr lang="es-AR" sz="2000" dirty="0" smtClean="0">
              <a:latin typeface="Calibri" pitchFamily="34" charset="0"/>
            </a:endParaRPr>
          </a:p>
          <a:p>
            <a:pPr algn="just">
              <a:buFont typeface="Wingdings" pitchFamily="2" charset="2"/>
              <a:buChar char="§"/>
            </a:pPr>
            <a:r>
              <a:rPr lang="es-AR" sz="2000" dirty="0" smtClean="0">
                <a:latin typeface="Calibri" pitchFamily="34" charset="0"/>
              </a:rPr>
              <a:t>El otro camino tomado fue contactar  personalmente a </a:t>
            </a:r>
          </a:p>
          <a:p>
            <a:pPr algn="just">
              <a:buNone/>
            </a:pPr>
            <a:r>
              <a:rPr lang="es-AR" sz="2000" dirty="0" smtClean="0">
                <a:latin typeface="Calibri" pitchFamily="34" charset="0"/>
              </a:rPr>
              <a:t>     jugadores de padel conocidos por nosotros. </a:t>
            </a:r>
          </a:p>
          <a:p>
            <a:pPr algn="just">
              <a:buFont typeface="Wingdings" pitchFamily="2" charset="2"/>
              <a:buChar char="§"/>
            </a:pPr>
            <a:endParaRPr lang="es-AR" sz="2000" dirty="0" smtClean="0">
              <a:latin typeface="Calibri" pitchFamily="34" charset="0"/>
            </a:endParaRPr>
          </a:p>
          <a:p>
            <a:pPr algn="just">
              <a:buFont typeface="Wingdings" pitchFamily="2" charset="2"/>
              <a:buChar char="§"/>
            </a:pPr>
            <a:r>
              <a:rPr lang="es-AR" sz="2000" dirty="0" smtClean="0">
                <a:latin typeface="Calibri" pitchFamily="34" charset="0"/>
              </a:rPr>
              <a:t>El tiempo que demoraban en responder al cuestionario era entre diez y veinte minutos.</a:t>
            </a:r>
          </a:p>
          <a:p>
            <a:pPr>
              <a:buNone/>
            </a:pPr>
            <a:endParaRPr lang="es-A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28596" y="1500174"/>
            <a:ext cx="8229600" cy="4525963"/>
          </a:xfrm>
        </p:spPr>
        <p:txBody>
          <a:bodyPr>
            <a:normAutofit fontScale="77500" lnSpcReduction="20000"/>
          </a:bodyPr>
          <a:lstStyle/>
          <a:p>
            <a:pPr>
              <a:buFont typeface="Wingdings" pitchFamily="2" charset="2"/>
              <a:buChar char="§"/>
            </a:pPr>
            <a:r>
              <a:rPr lang="es-AR" sz="2900" dirty="0" smtClean="0">
                <a:latin typeface="Calibri" pitchFamily="34" charset="0"/>
              </a:rPr>
              <a:t>El análisis de los resultados  determina respecto del total de la muestra compuesta por jugadores federados y recreativos, la creencia unánime que tener un nivel de autoconfianza optimo contribuye a mejorar el rendimiento deportivo. </a:t>
            </a:r>
          </a:p>
          <a:p>
            <a:pPr>
              <a:buFont typeface="Wingdings" pitchFamily="2" charset="2"/>
              <a:buChar char="§"/>
            </a:pPr>
            <a:r>
              <a:rPr lang="es-AR" sz="2900" b="1" dirty="0" smtClean="0">
                <a:latin typeface="Calibri" pitchFamily="34" charset="0"/>
              </a:rPr>
              <a:t>Beneficios de la autoconfianza respecto a los jugadores federados: </a:t>
            </a:r>
            <a:r>
              <a:rPr lang="es-AR" sz="2900" dirty="0" smtClean="0">
                <a:latin typeface="Calibri" pitchFamily="34" charset="0"/>
              </a:rPr>
              <a:t>Un 30 % de los mismos cree que un nivel de autoconfianza óptimo impacta positivamente en el rendimiento deportivo ya que favorece la generación de </a:t>
            </a:r>
            <a:r>
              <a:rPr lang="es-AR" sz="2900" dirty="0" smtClean="0">
                <a:solidFill>
                  <a:srgbClr val="00B050"/>
                </a:solidFill>
                <a:latin typeface="Calibri" pitchFamily="34" charset="0"/>
              </a:rPr>
              <a:t>emociones positivas</a:t>
            </a:r>
            <a:r>
              <a:rPr lang="es-AR" sz="2900" dirty="0" smtClean="0">
                <a:latin typeface="Calibri" pitchFamily="34" charset="0"/>
              </a:rPr>
              <a:t>, favoreciéndoles la posibilidad de estar más relajados en condiciones de presión. En segundo lugar estos jugadores, creen  que tiene un impacto positivo en las </a:t>
            </a:r>
            <a:r>
              <a:rPr lang="es-AR" sz="2900" dirty="0" smtClean="0">
                <a:solidFill>
                  <a:srgbClr val="0070C0"/>
                </a:solidFill>
                <a:latin typeface="Calibri" pitchFamily="34" charset="0"/>
              </a:rPr>
              <a:t>estrategias de juego</a:t>
            </a:r>
            <a:r>
              <a:rPr lang="es-AR" sz="2900" dirty="0" smtClean="0">
                <a:latin typeface="Calibri" pitchFamily="34" charset="0"/>
              </a:rPr>
              <a:t>, con la consiguiente ventaja de permitirles correr riesgos y asumir el control de la competencia. </a:t>
            </a:r>
          </a:p>
          <a:p>
            <a:pPr>
              <a:buNone/>
            </a:pPr>
            <a:endParaRPr lang="es-AR" dirty="0"/>
          </a:p>
        </p:txBody>
      </p:sp>
      <p:sp>
        <p:nvSpPr>
          <p:cNvPr id="2" name="1 Título"/>
          <p:cNvSpPr>
            <a:spLocks noGrp="1"/>
          </p:cNvSpPr>
          <p:nvPr>
            <p:ph type="title"/>
          </p:nvPr>
        </p:nvSpPr>
        <p:spPr/>
        <p:txBody>
          <a:bodyPr/>
          <a:lstStyle/>
          <a:p>
            <a:pPr algn="ctr"/>
            <a:r>
              <a:rPr lang="es-AR" dirty="0" smtClean="0">
                <a:latin typeface="Calibri" pitchFamily="34" charset="0"/>
              </a:rPr>
              <a:t>Conclusiones</a:t>
            </a:r>
            <a:endParaRPr lang="es-AR" dirty="0">
              <a:latin typeface="Calibri" pitchFamily="34"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714348" y="785794"/>
            <a:ext cx="7467600" cy="4873752"/>
          </a:xfrm>
        </p:spPr>
        <p:txBody>
          <a:bodyPr>
            <a:normAutofit fontScale="92500"/>
          </a:bodyPr>
          <a:lstStyle/>
          <a:p>
            <a:pPr algn="ctr">
              <a:buNone/>
            </a:pPr>
            <a:r>
              <a:rPr lang="es-AR" b="1" dirty="0" smtClean="0">
                <a:latin typeface="Calibri" pitchFamily="34" charset="0"/>
              </a:rPr>
              <a:t>Beneficios de la autoconfianza respecto a los jugadores recreativos: </a:t>
            </a:r>
          </a:p>
          <a:p>
            <a:pPr>
              <a:buFont typeface="Wingdings" pitchFamily="2" charset="2"/>
              <a:buChar char="§"/>
            </a:pPr>
            <a:r>
              <a:rPr lang="es-AR" dirty="0" smtClean="0">
                <a:latin typeface="Calibri" pitchFamily="34" charset="0"/>
              </a:rPr>
              <a:t>En los jugadores recreativos en cambio, se destaca la creencia acerca que un  nivel de autoconfianza optimo potencia sus </a:t>
            </a:r>
            <a:r>
              <a:rPr lang="es-AR" dirty="0" smtClean="0">
                <a:solidFill>
                  <a:srgbClr val="00B050"/>
                </a:solidFill>
                <a:latin typeface="Calibri" pitchFamily="34" charset="0"/>
              </a:rPr>
              <a:t>estrategias de juego</a:t>
            </a:r>
            <a:r>
              <a:rPr lang="es-AR" dirty="0" smtClean="0">
                <a:latin typeface="Calibri" pitchFamily="34" charset="0"/>
              </a:rPr>
              <a:t>. Del  mismo modo que los federados, solo que en segundo lugar, los jugadores recreativos también creen tener un buen nivel de autoconfianza como generadora de </a:t>
            </a:r>
            <a:r>
              <a:rPr lang="es-AR" dirty="0" smtClean="0">
                <a:solidFill>
                  <a:srgbClr val="0070C0"/>
                </a:solidFill>
                <a:latin typeface="Calibri" pitchFamily="34" charset="0"/>
              </a:rPr>
              <a:t>emociones positivas</a:t>
            </a:r>
            <a:r>
              <a:rPr lang="es-AR" dirty="0" smtClean="0">
                <a:latin typeface="Calibri" pitchFamily="34" charset="0"/>
              </a:rPr>
              <a:t>. </a:t>
            </a:r>
          </a:p>
          <a:p>
            <a:pPr>
              <a:buFont typeface="Wingdings" pitchFamily="2" charset="2"/>
              <a:buChar char="§"/>
            </a:pPr>
            <a:r>
              <a:rPr lang="es-AR" dirty="0" smtClean="0">
                <a:latin typeface="Calibri" pitchFamily="34" charset="0"/>
              </a:rPr>
              <a:t>Ambos grupos consideraron la creencia de la autoconfianza y su impacto en el esfuerzo para llevar adelante la actividad deportiva. </a:t>
            </a:r>
          </a:p>
          <a:p>
            <a:endParaRPr lang="es-A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71472" y="3000372"/>
            <a:ext cx="7467600" cy="1143000"/>
          </a:xfrm>
        </p:spPr>
        <p:txBody>
          <a:bodyPr>
            <a:normAutofit fontScale="90000"/>
          </a:bodyPr>
          <a:lstStyle/>
          <a:p>
            <a:pPr algn="ctr"/>
            <a:r>
              <a:rPr lang="es-AR" b="1" dirty="0" smtClean="0">
                <a:latin typeface="Calibri" pitchFamily="34" charset="0"/>
              </a:rPr>
              <a:t>En todos los casos los jugadores entrevistados (federados y recreativos) creen que la autoconfianza puede mejorarse.</a:t>
            </a:r>
            <a:endParaRPr lang="es-AR" b="1" dirty="0">
              <a:latin typeface="Calibri" pitchFamily="34"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p>
            <a:pPr>
              <a:buFont typeface="Wingdings" pitchFamily="2" charset="2"/>
              <a:buChar char="§"/>
            </a:pPr>
            <a:endParaRPr lang="es-AR" dirty="0" smtClean="0"/>
          </a:p>
          <a:p>
            <a:pPr>
              <a:buFont typeface="Wingdings" pitchFamily="2" charset="2"/>
              <a:buChar char="§"/>
            </a:pPr>
            <a:endParaRPr lang="es-AR" dirty="0" smtClean="0"/>
          </a:p>
          <a:p>
            <a:pPr>
              <a:buFont typeface="Wingdings" pitchFamily="2" charset="2"/>
              <a:buChar char="§"/>
            </a:pPr>
            <a:r>
              <a:rPr lang="es-AR" dirty="0" smtClean="0">
                <a:latin typeface="Calibri" pitchFamily="34" charset="0"/>
              </a:rPr>
              <a:t>Para los federados las estrategias más utilizadas fueron: Logros de ejecución, pensando con confianza y preparación.</a:t>
            </a:r>
          </a:p>
          <a:p>
            <a:pPr>
              <a:buFont typeface="Wingdings" pitchFamily="2" charset="2"/>
              <a:buChar char="§"/>
            </a:pPr>
            <a:endParaRPr lang="es-AR" dirty="0" smtClean="0">
              <a:latin typeface="Calibri" pitchFamily="34" charset="0"/>
            </a:endParaRPr>
          </a:p>
          <a:p>
            <a:pPr>
              <a:buNone/>
            </a:pPr>
            <a:endParaRPr lang="es-AR" dirty="0" smtClean="0">
              <a:latin typeface="Calibri" pitchFamily="34" charset="0"/>
            </a:endParaRPr>
          </a:p>
          <a:p>
            <a:pPr>
              <a:buFont typeface="Wingdings" pitchFamily="2" charset="2"/>
              <a:buChar char="§"/>
            </a:pPr>
            <a:r>
              <a:rPr lang="es-AR" dirty="0" smtClean="0">
                <a:latin typeface="Calibri" pitchFamily="34" charset="0"/>
              </a:rPr>
              <a:t>Para los jugadores recreativos la estrategia más destacada fue la preparación y logros de ejecución en segundo lugar. </a:t>
            </a:r>
          </a:p>
          <a:p>
            <a:pPr>
              <a:buFont typeface="Wingdings" pitchFamily="2" charset="2"/>
              <a:buChar char="§"/>
            </a:pPr>
            <a:endParaRPr lang="es-AR" dirty="0"/>
          </a:p>
        </p:txBody>
      </p:sp>
      <p:sp>
        <p:nvSpPr>
          <p:cNvPr id="2" name="1 Título"/>
          <p:cNvSpPr>
            <a:spLocks noGrp="1"/>
          </p:cNvSpPr>
          <p:nvPr>
            <p:ph type="title"/>
          </p:nvPr>
        </p:nvSpPr>
        <p:spPr/>
        <p:txBody>
          <a:bodyPr/>
          <a:lstStyle/>
          <a:p>
            <a:pPr algn="ctr"/>
            <a:r>
              <a:rPr lang="es-AR" dirty="0" smtClean="0">
                <a:latin typeface="Calibri" pitchFamily="34" charset="0"/>
              </a:rPr>
              <a:t>Federados  y recreativos</a:t>
            </a:r>
            <a:endParaRPr lang="es-AR" dirty="0">
              <a:latin typeface="Calibri" pitchFamily="34"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714348" y="1000108"/>
            <a:ext cx="7467600" cy="4873752"/>
          </a:xfrm>
        </p:spPr>
        <p:txBody>
          <a:bodyPr>
            <a:normAutofit fontScale="92500" lnSpcReduction="20000"/>
          </a:bodyPr>
          <a:lstStyle/>
          <a:p>
            <a:pPr fontAlgn="base">
              <a:buNone/>
            </a:pPr>
            <a:r>
              <a:rPr lang="es-ES_tradnl" dirty="0" smtClean="0">
                <a:latin typeface="Calibri" pitchFamily="34" charset="0"/>
              </a:rPr>
              <a:t>En relación a la influencia de la </a:t>
            </a:r>
            <a:r>
              <a:rPr lang="es-ES_tradnl" dirty="0" smtClean="0">
                <a:solidFill>
                  <a:srgbClr val="FF0000"/>
                </a:solidFill>
                <a:latin typeface="Calibri" pitchFamily="34" charset="0"/>
              </a:rPr>
              <a:t>ansiedad </a:t>
            </a:r>
            <a:r>
              <a:rPr lang="es-ES_tradnl" dirty="0" smtClean="0">
                <a:latin typeface="Calibri" pitchFamily="34" charset="0"/>
              </a:rPr>
              <a:t>sobre la </a:t>
            </a:r>
            <a:r>
              <a:rPr lang="es-ES_tradnl" dirty="0" smtClean="0">
                <a:solidFill>
                  <a:srgbClr val="00B050"/>
                </a:solidFill>
                <a:latin typeface="Calibri" pitchFamily="34" charset="0"/>
              </a:rPr>
              <a:t>autoconfianza</a:t>
            </a:r>
            <a:r>
              <a:rPr lang="es-ES_tradnl" dirty="0" smtClean="0">
                <a:latin typeface="Calibri" pitchFamily="34" charset="0"/>
              </a:rPr>
              <a:t>, en su mayoría ambos tipos de jugadores cree que la misma influye negativamente sobre la autoconfianza, teniendo como correlato un impacto negativo sobre el rendimiento deportivo. </a:t>
            </a:r>
            <a:endParaRPr lang="es-AR" dirty="0" smtClean="0">
              <a:latin typeface="Calibri" pitchFamily="34" charset="0"/>
            </a:endParaRPr>
          </a:p>
          <a:p>
            <a:pPr fontAlgn="base">
              <a:buNone/>
            </a:pPr>
            <a:r>
              <a:rPr lang="es-ES_tradnl" dirty="0" smtClean="0">
                <a:latin typeface="Calibri" pitchFamily="34" charset="0"/>
              </a:rPr>
              <a:t>Ambos tipos de jugadores destacan el impacto de la </a:t>
            </a:r>
            <a:r>
              <a:rPr lang="es-ES_tradnl" dirty="0" smtClean="0">
                <a:solidFill>
                  <a:srgbClr val="FF0000"/>
                </a:solidFill>
                <a:latin typeface="Calibri" pitchFamily="34" charset="0"/>
              </a:rPr>
              <a:t>ansiedad y el nerviosismo </a:t>
            </a:r>
            <a:r>
              <a:rPr lang="es-ES_tradnl" dirty="0" smtClean="0">
                <a:latin typeface="Calibri" pitchFamily="34" charset="0"/>
              </a:rPr>
              <a:t>sobre la </a:t>
            </a:r>
            <a:r>
              <a:rPr lang="es-ES_tradnl" dirty="0" smtClean="0">
                <a:solidFill>
                  <a:srgbClr val="00B050"/>
                </a:solidFill>
                <a:latin typeface="Calibri" pitchFamily="34" charset="0"/>
              </a:rPr>
              <a:t>autoconfianza</a:t>
            </a:r>
            <a:r>
              <a:rPr lang="es-ES_tradnl" dirty="0" smtClean="0">
                <a:latin typeface="Calibri" pitchFamily="34" charset="0"/>
              </a:rPr>
              <a:t>, influyendo en el proceso de toma de decisiones.  </a:t>
            </a:r>
            <a:endParaRPr lang="es-AR" dirty="0" smtClean="0">
              <a:latin typeface="Calibri" pitchFamily="34" charset="0"/>
            </a:endParaRPr>
          </a:p>
          <a:p>
            <a:pPr fontAlgn="base">
              <a:buNone/>
            </a:pPr>
            <a:r>
              <a:rPr lang="es-ES_tradnl" dirty="0" smtClean="0">
                <a:latin typeface="Calibri" pitchFamily="34" charset="0"/>
              </a:rPr>
              <a:t>Es también preciso señalar que la </a:t>
            </a:r>
            <a:r>
              <a:rPr lang="es-ES_tradnl" dirty="0" smtClean="0">
                <a:solidFill>
                  <a:srgbClr val="FF0000"/>
                </a:solidFill>
                <a:latin typeface="Calibri" pitchFamily="34" charset="0"/>
              </a:rPr>
              <a:t>incertidumbre</a:t>
            </a:r>
            <a:r>
              <a:rPr lang="es-ES_tradnl" dirty="0" smtClean="0">
                <a:latin typeface="Calibri" pitchFamily="34" charset="0"/>
              </a:rPr>
              <a:t> se encuentra asociada a factores como </a:t>
            </a:r>
            <a:r>
              <a:rPr lang="es-ES_tradnl" dirty="0" smtClean="0">
                <a:solidFill>
                  <a:srgbClr val="FF0000"/>
                </a:solidFill>
                <a:latin typeface="Calibri" pitchFamily="34" charset="0"/>
              </a:rPr>
              <a:t>ansiedad y nerviosismo</a:t>
            </a:r>
            <a:r>
              <a:rPr lang="es-ES_tradnl" dirty="0" smtClean="0">
                <a:latin typeface="Calibri" pitchFamily="34" charset="0"/>
              </a:rPr>
              <a:t>.  Del análisis se desprende que un 50% de los jugadores federados y un 36,4% de los recreativos manifiestan tener un nivel de incertidumbre alto respecto a la competencia que se van a enfrentar. </a:t>
            </a:r>
            <a:endParaRPr lang="es-AR" dirty="0" smtClean="0">
              <a:latin typeface="Calibri" pitchFamily="34" charset="0"/>
            </a:endParaRPr>
          </a:p>
          <a:p>
            <a:endParaRPr lang="es-AR"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p>
            <a:pPr>
              <a:buFont typeface="Wingdings" pitchFamily="2" charset="2"/>
              <a:buChar char="§"/>
            </a:pPr>
            <a:r>
              <a:rPr lang="es-AR" dirty="0" smtClean="0">
                <a:latin typeface="Calibri" pitchFamily="34" charset="0"/>
              </a:rPr>
              <a:t>Motivación </a:t>
            </a:r>
          </a:p>
          <a:p>
            <a:pPr>
              <a:buFont typeface="Wingdings" pitchFamily="2" charset="2"/>
              <a:buChar char="§"/>
            </a:pPr>
            <a:endParaRPr lang="es-AR" dirty="0" smtClean="0">
              <a:latin typeface="Calibri" pitchFamily="34" charset="0"/>
            </a:endParaRPr>
          </a:p>
          <a:p>
            <a:pPr>
              <a:buFont typeface="Wingdings" pitchFamily="2" charset="2"/>
              <a:buChar char="§"/>
            </a:pPr>
            <a:r>
              <a:rPr lang="es-AR" dirty="0" smtClean="0">
                <a:latin typeface="Calibri" pitchFamily="34" charset="0"/>
              </a:rPr>
              <a:t>Activación </a:t>
            </a:r>
          </a:p>
          <a:p>
            <a:pPr>
              <a:buFont typeface="Wingdings" pitchFamily="2" charset="2"/>
              <a:buChar char="§"/>
            </a:pPr>
            <a:endParaRPr lang="es-AR" dirty="0" smtClean="0">
              <a:latin typeface="Calibri" pitchFamily="34" charset="0"/>
            </a:endParaRPr>
          </a:p>
          <a:p>
            <a:pPr>
              <a:buFont typeface="Wingdings" pitchFamily="2" charset="2"/>
              <a:buChar char="§"/>
            </a:pPr>
            <a:r>
              <a:rPr lang="es-AR" dirty="0" smtClean="0">
                <a:latin typeface="Calibri" pitchFamily="34" charset="0"/>
              </a:rPr>
              <a:t>Concentración</a:t>
            </a:r>
          </a:p>
          <a:p>
            <a:pPr>
              <a:buFont typeface="Wingdings" pitchFamily="2" charset="2"/>
              <a:buChar char="§"/>
            </a:pPr>
            <a:endParaRPr lang="es-AR" dirty="0" smtClean="0">
              <a:latin typeface="Calibri" pitchFamily="34" charset="0"/>
            </a:endParaRPr>
          </a:p>
          <a:p>
            <a:pPr>
              <a:buFont typeface="Wingdings" pitchFamily="2" charset="2"/>
              <a:buChar char="§"/>
            </a:pPr>
            <a:r>
              <a:rPr lang="es-AR" dirty="0" smtClean="0">
                <a:latin typeface="Calibri" pitchFamily="34" charset="0"/>
              </a:rPr>
              <a:t>Autoconfianza</a:t>
            </a:r>
          </a:p>
          <a:p>
            <a:pPr>
              <a:buFont typeface="Wingdings" pitchFamily="2" charset="2"/>
              <a:buChar char="§"/>
            </a:pPr>
            <a:endParaRPr lang="es-AR" dirty="0" smtClean="0">
              <a:latin typeface="Calibri" pitchFamily="34" charset="0"/>
            </a:endParaRPr>
          </a:p>
          <a:p>
            <a:pPr>
              <a:buFont typeface="Wingdings" pitchFamily="2" charset="2"/>
              <a:buChar char="§"/>
            </a:pPr>
            <a:r>
              <a:rPr lang="es-AR" dirty="0" smtClean="0">
                <a:latin typeface="Calibri" pitchFamily="34" charset="0"/>
              </a:rPr>
              <a:t>Control de Estrés</a:t>
            </a:r>
            <a:endParaRPr lang="es-AR" dirty="0">
              <a:latin typeface="Calibri" pitchFamily="34" charset="0"/>
            </a:endParaRPr>
          </a:p>
        </p:txBody>
      </p:sp>
      <p:sp>
        <p:nvSpPr>
          <p:cNvPr id="4" name="3 CuadroTexto"/>
          <p:cNvSpPr txBox="1"/>
          <p:nvPr/>
        </p:nvSpPr>
        <p:spPr>
          <a:xfrm>
            <a:off x="1714480" y="571480"/>
            <a:ext cx="5286412" cy="707886"/>
          </a:xfrm>
          <a:prstGeom prst="rect">
            <a:avLst/>
          </a:prstGeom>
          <a:noFill/>
        </p:spPr>
        <p:txBody>
          <a:bodyPr wrap="square" rtlCol="0">
            <a:spAutoFit/>
          </a:bodyPr>
          <a:lstStyle/>
          <a:p>
            <a:pPr algn="ctr"/>
            <a:r>
              <a:rPr lang="es-AR" sz="4000" dirty="0" smtClean="0">
                <a:latin typeface="Calibri" pitchFamily="34" charset="0"/>
              </a:rPr>
              <a:t>Variables psicológicas</a:t>
            </a:r>
            <a:endParaRPr lang="es-AR" sz="4000" dirty="0">
              <a:latin typeface="Calibri"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p>
            <a:pPr>
              <a:buFont typeface="Wingdings" pitchFamily="2" charset="2"/>
              <a:buChar char="§"/>
            </a:pPr>
            <a:r>
              <a:rPr lang="es-AR" dirty="0" smtClean="0">
                <a:latin typeface="Calibri" pitchFamily="34" charset="0"/>
              </a:rPr>
              <a:t>Relevar  las creencias de los jóvenes deportistas que practican  padel acerca de la relación entre la autoconfianza y el rendimiento deportivo.</a:t>
            </a:r>
          </a:p>
          <a:p>
            <a:pPr>
              <a:buNone/>
            </a:pPr>
            <a:endParaRPr lang="es-AR" dirty="0" smtClean="0"/>
          </a:p>
          <a:p>
            <a:pPr>
              <a:buFont typeface="Wingdings" pitchFamily="2" charset="2"/>
              <a:buChar char="§"/>
            </a:pPr>
            <a:r>
              <a:rPr lang="es-AR" dirty="0" smtClean="0">
                <a:latin typeface="Calibri" pitchFamily="34" charset="0"/>
              </a:rPr>
              <a:t>Caracterizar y diferenciar las creencias de jóvenes jugadores de padel, federados y recreativos, sobre la relación entre la autoconfianza y el rendimiento deportivo.</a:t>
            </a:r>
          </a:p>
          <a:p>
            <a:pPr>
              <a:buFont typeface="Wingdings" pitchFamily="2" charset="2"/>
              <a:buChar char="§"/>
            </a:pPr>
            <a:endParaRPr lang="es-AR" dirty="0" smtClean="0">
              <a:latin typeface="Calibri" pitchFamily="34" charset="0"/>
            </a:endParaRPr>
          </a:p>
          <a:p>
            <a:pPr>
              <a:buNone/>
            </a:pPr>
            <a:endParaRPr lang="es-AR" dirty="0"/>
          </a:p>
        </p:txBody>
      </p:sp>
      <p:sp>
        <p:nvSpPr>
          <p:cNvPr id="2" name="1 Título"/>
          <p:cNvSpPr>
            <a:spLocks noGrp="1"/>
          </p:cNvSpPr>
          <p:nvPr>
            <p:ph type="title"/>
          </p:nvPr>
        </p:nvSpPr>
        <p:spPr/>
        <p:txBody>
          <a:bodyPr/>
          <a:lstStyle/>
          <a:p>
            <a:pPr algn="ctr"/>
            <a:r>
              <a:rPr lang="es-AR" i="1" u="sng" dirty="0" smtClean="0">
                <a:latin typeface="Calibri" pitchFamily="34" charset="0"/>
              </a:rPr>
              <a:t>Objetivos del trabajo</a:t>
            </a:r>
            <a:endParaRPr lang="es-AR" i="1" u="sng" dirty="0">
              <a:latin typeface="Calibri" pitchFamily="34"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785786" y="1214422"/>
            <a:ext cx="7467600" cy="4114816"/>
          </a:xfrm>
        </p:spPr>
        <p:txBody>
          <a:bodyPr>
            <a:normAutofit/>
          </a:bodyPr>
          <a:lstStyle/>
          <a:p>
            <a:r>
              <a:rPr lang="es-ES_tradnl" sz="3200" dirty="0" smtClean="0">
                <a:latin typeface="Calibri" pitchFamily="34" charset="0"/>
              </a:rPr>
              <a:t>Los resultados revelan la creencia de la </a:t>
            </a:r>
            <a:r>
              <a:rPr lang="es-ES_tradnl" sz="3200" dirty="0" smtClean="0">
                <a:solidFill>
                  <a:srgbClr val="0070C0"/>
                </a:solidFill>
                <a:latin typeface="Calibri" pitchFamily="34" charset="0"/>
              </a:rPr>
              <a:t>motivación</a:t>
            </a:r>
            <a:r>
              <a:rPr lang="es-ES_tradnl" sz="3200" dirty="0" smtClean="0">
                <a:latin typeface="Calibri" pitchFamily="34" charset="0"/>
              </a:rPr>
              <a:t> como la variable más destacada respecto a su influencia en el rendimiento deportivo, ocupando el segundo lugar la variable </a:t>
            </a:r>
            <a:r>
              <a:rPr lang="es-ES_tradnl" sz="3200" dirty="0" smtClean="0">
                <a:solidFill>
                  <a:srgbClr val="00B050"/>
                </a:solidFill>
                <a:latin typeface="Calibri" pitchFamily="34" charset="0"/>
              </a:rPr>
              <a:t>autoconfianza</a:t>
            </a:r>
            <a:r>
              <a:rPr lang="es-ES_tradnl" sz="3200" dirty="0" smtClean="0">
                <a:latin typeface="Calibri" pitchFamily="34" charset="0"/>
              </a:rPr>
              <a:t>, siendo esta ultima objeto del presente estudio.</a:t>
            </a:r>
            <a:endParaRPr lang="es-AR" sz="3200" dirty="0" smtClean="0">
              <a:latin typeface="Calibri" pitchFamily="34" charset="0"/>
            </a:endParaRPr>
          </a:p>
          <a:p>
            <a:endParaRPr lang="es-AR"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642910" y="2357430"/>
            <a:ext cx="7467600" cy="1857388"/>
          </a:xfrm>
        </p:spPr>
        <p:txBody>
          <a:bodyPr>
            <a:normAutofit/>
          </a:bodyPr>
          <a:lstStyle/>
          <a:p>
            <a:r>
              <a:rPr lang="es-AR" sz="3200" dirty="0" smtClean="0">
                <a:latin typeface="Calibri" pitchFamily="34" charset="0"/>
              </a:rPr>
              <a:t>Un 50 % de los jugadores federados cree que el exceso de confianza contribuye a la mejora del rendimiento deportivo.</a:t>
            </a:r>
            <a:endParaRPr lang="es-AR" sz="3200" dirty="0">
              <a:latin typeface="Calibri" pitchFamily="34" charset="0"/>
            </a:endParaRPr>
          </a:p>
        </p:txBody>
      </p:sp>
      <p:sp>
        <p:nvSpPr>
          <p:cNvPr id="2" name="1 Título"/>
          <p:cNvSpPr>
            <a:spLocks noGrp="1"/>
          </p:cNvSpPr>
          <p:nvPr>
            <p:ph type="title"/>
          </p:nvPr>
        </p:nvSpPr>
        <p:spPr/>
        <p:txBody>
          <a:bodyPr/>
          <a:lstStyle/>
          <a:p>
            <a:pPr algn="ctr"/>
            <a:r>
              <a:rPr lang="es-AR" u="sng" dirty="0" smtClean="0">
                <a:latin typeface="Calibri" pitchFamily="34" charset="0"/>
              </a:rPr>
              <a:t>Exceso de confianza</a:t>
            </a:r>
            <a:endParaRPr lang="es-AR" u="sng" dirty="0">
              <a:latin typeface="Calibri" pitchFamily="34"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1600200"/>
            <a:ext cx="7467600" cy="3614750"/>
          </a:xfrm>
        </p:spPr>
        <p:txBody>
          <a:bodyPr>
            <a:normAutofit/>
          </a:bodyPr>
          <a:lstStyle/>
          <a:p>
            <a:r>
              <a:rPr lang="es-AR" sz="3200" dirty="0" smtClean="0">
                <a:latin typeface="Calibri" pitchFamily="34" charset="0"/>
              </a:rPr>
              <a:t>En relación a solicitar una consulta con un psicólogo deportivo a efectos de mejorar el rendimiento deportivo, un 25 % de los jugadores federados y un 31,8% de los jugadores recreativos barajaron la posibilidad de solicitar una consulta con un psicólogo deportivo.</a:t>
            </a:r>
            <a:endParaRPr lang="es-AR" sz="3200" dirty="0">
              <a:latin typeface="Calibri" pitchFamily="34"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rmAutofit fontScale="92500" lnSpcReduction="20000"/>
          </a:bodyPr>
          <a:lstStyle/>
          <a:p>
            <a:pPr lvl="0">
              <a:buFont typeface="Wingdings" pitchFamily="2" charset="2"/>
              <a:buChar char="§"/>
            </a:pPr>
            <a:r>
              <a:rPr lang="es-AR" dirty="0" smtClean="0">
                <a:latin typeface="Calibri" pitchFamily="34" charset="0"/>
              </a:rPr>
              <a:t>Es importante señalar que un mayor conocimiento de las estrategias para mejorar la autoconfianza  permitiría a los deportistas verse beneficiados en su rendimiento. </a:t>
            </a:r>
          </a:p>
          <a:p>
            <a:pPr lvl="0">
              <a:buFont typeface="Wingdings" pitchFamily="2" charset="2"/>
              <a:buChar char="§"/>
            </a:pPr>
            <a:r>
              <a:rPr lang="es-ES_tradnl" dirty="0" smtClean="0">
                <a:latin typeface="Calibri" pitchFamily="34" charset="0"/>
              </a:rPr>
              <a:t> Nos parece relevante destacar que la variable psicológica “activación” es poco conocida por  los deportistas de la muestra, ya que durante la administración del cuestionario fue el concepto que más interrogantes despertó respecto a su significado. </a:t>
            </a:r>
          </a:p>
          <a:p>
            <a:pPr lvl="0">
              <a:buFont typeface="Wingdings" pitchFamily="2" charset="2"/>
              <a:buChar char="§"/>
            </a:pPr>
            <a:r>
              <a:rPr lang="es-ES_tradnl" dirty="0" smtClean="0">
                <a:latin typeface="Calibri" pitchFamily="34" charset="0"/>
              </a:rPr>
              <a:t>En relación al exceso de confianza </a:t>
            </a:r>
            <a:r>
              <a:rPr lang="es-AR" dirty="0" smtClean="0">
                <a:latin typeface="Calibri" pitchFamily="34" charset="0"/>
              </a:rPr>
              <a:t>nos paree importante destacar que se trata de  una creencia errónea ya que el exceso de confianza implica una subestimación del rival y de la situación de juego en general, estando esto vinculado a bajos rendimientos en el deporte. </a:t>
            </a:r>
            <a:endParaRPr lang="es-ES_tradnl" dirty="0" smtClean="0">
              <a:latin typeface="Calibri" pitchFamily="34" charset="0"/>
            </a:endParaRPr>
          </a:p>
          <a:p>
            <a:pPr lvl="0">
              <a:buFont typeface="Wingdings" pitchFamily="2" charset="2"/>
              <a:buChar char="§"/>
            </a:pPr>
            <a:endParaRPr lang="es-AR" dirty="0" smtClean="0"/>
          </a:p>
          <a:p>
            <a:pPr>
              <a:buFont typeface="Wingdings" pitchFamily="2" charset="2"/>
              <a:buChar char="§"/>
            </a:pPr>
            <a:endParaRPr lang="es-AR" dirty="0"/>
          </a:p>
        </p:txBody>
      </p:sp>
      <p:sp>
        <p:nvSpPr>
          <p:cNvPr id="2" name="1 Título"/>
          <p:cNvSpPr>
            <a:spLocks noGrp="1"/>
          </p:cNvSpPr>
          <p:nvPr>
            <p:ph type="title"/>
          </p:nvPr>
        </p:nvSpPr>
        <p:spPr/>
        <p:txBody>
          <a:bodyPr/>
          <a:lstStyle/>
          <a:p>
            <a:pPr algn="ctr"/>
            <a:r>
              <a:rPr lang="es-AR" u="sng" dirty="0" smtClean="0">
                <a:latin typeface="Calibri" pitchFamily="34" charset="0"/>
              </a:rPr>
              <a:t>Consideraciones Finales </a:t>
            </a:r>
            <a:endParaRPr lang="es-AR" u="sng" dirty="0">
              <a:latin typeface="Calibri" pitchFamily="34"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785786" y="1214422"/>
            <a:ext cx="7467600" cy="4614882"/>
          </a:xfrm>
        </p:spPr>
        <p:txBody>
          <a:bodyPr>
            <a:normAutofit/>
          </a:bodyPr>
          <a:lstStyle/>
          <a:p>
            <a:pPr>
              <a:buFont typeface="Wingdings" pitchFamily="2" charset="2"/>
              <a:buChar char="§"/>
            </a:pPr>
            <a:r>
              <a:rPr lang="es-AR" sz="2400" dirty="0" smtClean="0">
                <a:latin typeface="Calibri" pitchFamily="34" charset="0"/>
              </a:rPr>
              <a:t>Asimismo es preciso señalar que un 70% de los jugadores federados y un 77,30% de los jugadores recreativos creen  que la preparación mental reviste la misma importancia que la preparación física y la técnica, sin embargo se observa que  de los federados un 45 %  y de los recreativos un 50% no  dedican  tiempo a  prepararse mentalmente. Creemos que esto refleja la importancia que los deportistas le dan a la preparación mental y a su vez revela la falta de estrategias personales para trabajar sobre la misma. </a:t>
            </a:r>
            <a:endParaRPr lang="es-AR" sz="2400" dirty="0">
              <a:latin typeface="Calibri" pitchFamily="34" charset="0"/>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642910" y="1214422"/>
            <a:ext cx="7467600" cy="4614882"/>
          </a:xfrm>
        </p:spPr>
        <p:txBody>
          <a:bodyPr>
            <a:normAutofit lnSpcReduction="10000"/>
          </a:bodyPr>
          <a:lstStyle/>
          <a:p>
            <a:pPr>
              <a:buFont typeface="Wingdings" pitchFamily="2" charset="2"/>
              <a:buChar char="§"/>
            </a:pPr>
            <a:r>
              <a:rPr lang="es-ES_tradnl" sz="2200" dirty="0" smtClean="0">
                <a:latin typeface="Calibri" pitchFamily="34" charset="0"/>
              </a:rPr>
              <a:t>Finalmente, como se  puede observar en los resultados de este trabajo los deportistas creen que la variable autoconfianza se encuentra relacionada con el rendimiento deportivo. En la mayoría de los casos ambos tipos de jugadores, utilizan diversas estrategias para mejorar su confianza, pero lo realizan desde una perspectiva intuitiva. Consideramos que si ellos accedieran a la posibilidad de trabajar sobre esta y otras  variables psicológicas  de manera sistemática, se verían más beneficiados a la hora de mejorar su rendimiento deportivo. Es por este motivo que creemos que desde la disciplina </a:t>
            </a:r>
            <a:r>
              <a:rPr lang="es-ES_tradnl" sz="2200" dirty="0" smtClean="0">
                <a:solidFill>
                  <a:srgbClr val="00B050"/>
                </a:solidFill>
                <a:latin typeface="Calibri" pitchFamily="34" charset="0"/>
              </a:rPr>
              <a:t>“</a:t>
            </a:r>
            <a:r>
              <a:rPr lang="es-ES_tradnl" sz="2200" dirty="0" smtClean="0">
                <a:solidFill>
                  <a:srgbClr val="00B050"/>
                </a:solidFill>
                <a:latin typeface="Calibri" pitchFamily="34" charset="0"/>
              </a:rPr>
              <a:t>P</a:t>
            </a:r>
            <a:r>
              <a:rPr lang="es-ES_tradnl" sz="2200" dirty="0" smtClean="0">
                <a:solidFill>
                  <a:srgbClr val="00B050"/>
                </a:solidFill>
                <a:latin typeface="Calibri" pitchFamily="34" charset="0"/>
              </a:rPr>
              <a:t>sicología </a:t>
            </a:r>
            <a:r>
              <a:rPr lang="es-ES_tradnl" sz="2200" dirty="0" smtClean="0">
                <a:solidFill>
                  <a:srgbClr val="00B050"/>
                </a:solidFill>
                <a:latin typeface="Calibri" pitchFamily="34" charset="0"/>
              </a:rPr>
              <a:t>del </a:t>
            </a:r>
            <a:r>
              <a:rPr lang="es-ES_tradnl" sz="2200" dirty="0" smtClean="0">
                <a:solidFill>
                  <a:srgbClr val="00B050"/>
                </a:solidFill>
                <a:latin typeface="Calibri" pitchFamily="34" charset="0"/>
              </a:rPr>
              <a:t>deporte” </a:t>
            </a:r>
            <a:r>
              <a:rPr lang="es-ES_tradnl" sz="2200" dirty="0" smtClean="0">
                <a:latin typeface="Calibri" pitchFamily="34" charset="0"/>
              </a:rPr>
              <a:t>se pueden realizar aportes significativos para los deportistas, no solo para la mejora de su rendimiento deportivo, sino también para la promoción de su bienestar.</a:t>
            </a:r>
            <a:endParaRPr lang="es-AR" sz="2200" dirty="0" smtClean="0">
              <a:latin typeface="Calibri" pitchFamily="34" charset="0"/>
            </a:endParaRPr>
          </a:p>
          <a:p>
            <a:endParaRPr lang="es-AR"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642910" y="2643182"/>
            <a:ext cx="7467600" cy="1143000"/>
          </a:xfrm>
        </p:spPr>
        <p:txBody>
          <a:bodyPr/>
          <a:lstStyle/>
          <a:p>
            <a:pPr algn="ctr"/>
            <a:r>
              <a:rPr lang="es-AR" dirty="0" smtClean="0"/>
              <a:t>¡¡ Muchas Gracias !!</a:t>
            </a:r>
            <a:endParaRPr lang="es-A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rmAutofit fontScale="85000" lnSpcReduction="10000"/>
          </a:bodyPr>
          <a:lstStyle/>
          <a:p>
            <a:pPr algn="ctr">
              <a:buFont typeface="Wingdings" pitchFamily="2" charset="2"/>
              <a:buChar char="§"/>
            </a:pPr>
            <a:r>
              <a:rPr lang="es-AR" dirty="0" smtClean="0">
                <a:latin typeface="Calibri" pitchFamily="34" charset="0"/>
              </a:rPr>
              <a:t>Según Garrido Miranda (2009), la creencia puede ser definida como aquel pensamiento profundo, muchas veces de carácter implícito, que permite a una persona dar coherencia, a su justificación y razonamiento ético y moral, respecto a una situación frente a la cual debe actuar o decidir.</a:t>
            </a:r>
          </a:p>
          <a:p>
            <a:pPr algn="ctr">
              <a:buFont typeface="Wingdings" pitchFamily="2" charset="2"/>
              <a:buChar char="§"/>
            </a:pPr>
            <a:endParaRPr lang="es-AR" dirty="0" smtClean="0">
              <a:latin typeface="Calibri" pitchFamily="34" charset="0"/>
            </a:endParaRPr>
          </a:p>
          <a:p>
            <a:pPr algn="ctr">
              <a:buFont typeface="Wingdings" pitchFamily="2" charset="2"/>
              <a:buChar char="§"/>
            </a:pPr>
            <a:r>
              <a:rPr lang="es-AR" dirty="0" smtClean="0">
                <a:latin typeface="Calibri" pitchFamily="34" charset="0"/>
              </a:rPr>
              <a:t>Garrido Miranda (2009) afirma “concebir las creencias como un pensamiento, que las personas transforman en convicciones que luego actúan como representaciones de las maneras de observar, apreciar y juzgar la realidad que cada persona utiliza y que subyace y conforma eso que llamamos conocimiento” </a:t>
            </a:r>
          </a:p>
          <a:p>
            <a:pPr algn="ctr">
              <a:buFont typeface="Wingdings" pitchFamily="2" charset="2"/>
              <a:buChar char="§"/>
            </a:pPr>
            <a:r>
              <a:rPr lang="es-AR" dirty="0" smtClean="0">
                <a:latin typeface="Calibri" pitchFamily="34" charset="0"/>
              </a:rPr>
              <a:t>Es una tendencia o búsqueda de coherencia de lo que se cree y lo que se hace”</a:t>
            </a:r>
          </a:p>
        </p:txBody>
      </p:sp>
      <p:sp>
        <p:nvSpPr>
          <p:cNvPr id="2" name="1 Título"/>
          <p:cNvSpPr>
            <a:spLocks noGrp="1"/>
          </p:cNvSpPr>
          <p:nvPr>
            <p:ph type="title"/>
          </p:nvPr>
        </p:nvSpPr>
        <p:spPr/>
        <p:txBody>
          <a:bodyPr/>
          <a:lstStyle/>
          <a:p>
            <a:pPr algn="ctr"/>
            <a:r>
              <a:rPr lang="es-AR" i="1" u="sng" dirty="0" smtClean="0">
                <a:latin typeface="Calibri" pitchFamily="34" charset="0"/>
              </a:rPr>
              <a:t>¿Qué es una creencia?</a:t>
            </a:r>
            <a:endParaRPr lang="es-AR" i="1" u="sng" dirty="0">
              <a:latin typeface="Calibri"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rmAutofit fontScale="77500" lnSpcReduction="20000"/>
          </a:bodyPr>
          <a:lstStyle/>
          <a:p>
            <a:pPr algn="just">
              <a:buFont typeface="Wingdings" pitchFamily="2" charset="2"/>
              <a:buChar char="§"/>
            </a:pPr>
            <a:r>
              <a:rPr lang="es-AR" sz="2600" dirty="0" smtClean="0">
                <a:latin typeface="Calibri" pitchFamily="34" charset="0"/>
              </a:rPr>
              <a:t>Según Buceta (1998) la autoconfianza es la confianza que un deportista tiene en sus propios recursos para alcanzar el éxito. Este término se puede emplear como sinónimo del concepto autoeficacia definido por Bandura para denominar la convicción que una persona tiene de que puede ejecutar, exitosamente, la conducta requerida para producir un determinado resultado (Bandura 1977, citado por Buceta 1998). Según Bandura, las expectativas de eficacia o autoeficacia, son el resultado de un proceso complejo de autopersuasión que se basa en el procesamiento cognitivo de diversas fuentes de información de la eficacia</a:t>
            </a:r>
          </a:p>
          <a:p>
            <a:pPr algn="just">
              <a:buFont typeface="Wingdings" pitchFamily="2" charset="2"/>
              <a:buChar char="§"/>
            </a:pPr>
            <a:endParaRPr lang="es-AR" sz="2600" dirty="0" smtClean="0">
              <a:latin typeface="Calibri" pitchFamily="34" charset="0"/>
            </a:endParaRPr>
          </a:p>
          <a:p>
            <a:pPr algn="just">
              <a:buFont typeface="Wingdings" pitchFamily="2" charset="2"/>
              <a:buChar char="§"/>
            </a:pPr>
            <a:r>
              <a:rPr lang="es-AR" sz="2600" dirty="0" smtClean="0">
                <a:latin typeface="Calibri" pitchFamily="34" charset="0"/>
              </a:rPr>
              <a:t>El aspecto más importante de la autoconfianza no es creer ciegamente,  sin ninguna duda que se alcanzará un determinado objetivo, que todo saldrá bien o que no se cometerán errores, sino estar convencido a partir de un planteamiento realista, de que uno posee los recursos suficientes para tener opciones de superar las dificultades que se presenten, hacer bien la tarea y  aspirar  a conseguir el objetivo que se propone (Buceta, 1998). </a:t>
            </a:r>
          </a:p>
          <a:p>
            <a:pPr algn="just"/>
            <a:endParaRPr lang="es-AR" sz="2200" dirty="0">
              <a:latin typeface="Calibri" pitchFamily="34" charset="0"/>
            </a:endParaRPr>
          </a:p>
        </p:txBody>
      </p:sp>
      <p:sp>
        <p:nvSpPr>
          <p:cNvPr id="2" name="1 Título"/>
          <p:cNvSpPr>
            <a:spLocks noGrp="1"/>
          </p:cNvSpPr>
          <p:nvPr>
            <p:ph type="title"/>
          </p:nvPr>
        </p:nvSpPr>
        <p:spPr/>
        <p:txBody>
          <a:bodyPr/>
          <a:lstStyle/>
          <a:p>
            <a:pPr algn="ctr"/>
            <a:r>
              <a:rPr lang="es-AR" i="1" u="sng" dirty="0" smtClean="0">
                <a:latin typeface="Calibri" pitchFamily="34" charset="0"/>
              </a:rPr>
              <a:t>¿Qué es la autoconfianza?</a:t>
            </a:r>
            <a:endParaRPr lang="es-AR" i="1" u="sng" dirty="0">
              <a:latin typeface="Calibri"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rmAutofit fontScale="92500" lnSpcReduction="10000"/>
          </a:bodyPr>
          <a:lstStyle/>
          <a:p>
            <a:pPr algn="just">
              <a:buFont typeface="Wingdings" pitchFamily="2" charset="2"/>
              <a:buChar char="§"/>
            </a:pPr>
            <a:r>
              <a:rPr lang="es-AR" sz="2000" b="1" u="sng" dirty="0" smtClean="0">
                <a:latin typeface="Calibri" pitchFamily="34" charset="0"/>
              </a:rPr>
              <a:t>Falta de confianza</a:t>
            </a:r>
            <a:r>
              <a:rPr lang="es-AR" sz="2000" b="1" dirty="0" smtClean="0">
                <a:latin typeface="Calibri" pitchFamily="34" charset="0"/>
              </a:rPr>
              <a:t>: </a:t>
            </a:r>
            <a:r>
              <a:rPr lang="es-AR" sz="2000" dirty="0" smtClean="0">
                <a:latin typeface="Calibri" pitchFamily="34" charset="0"/>
              </a:rPr>
              <a:t>Weinberg y Gould (1996) consideran que las dudas sobre uno mismo ( falta de confianza) debilitan el rendimiento: crean ansiedad, rompen la concentración y provocan indecisiones. </a:t>
            </a:r>
          </a:p>
          <a:p>
            <a:pPr algn="just">
              <a:buFont typeface="Wingdings" pitchFamily="2" charset="2"/>
              <a:buChar char="§"/>
            </a:pPr>
            <a:r>
              <a:rPr lang="es-AR" sz="2000" b="1" u="sng" dirty="0" smtClean="0">
                <a:latin typeface="Calibri" pitchFamily="34" charset="0"/>
              </a:rPr>
              <a:t>Falsa confianza</a:t>
            </a:r>
            <a:r>
              <a:rPr lang="es-AR" sz="2000" dirty="0" smtClean="0">
                <a:latin typeface="Calibri" pitchFamily="34" charset="0"/>
              </a:rPr>
              <a:t>: Buceta  (1998) afirma que la  falsa confianza es un estado de confianza aparente que sin embargo enmascara una autoconfianza débil. Consciente o inconscientemente el deportista quiere demostrar ante los demás y sobretodo mostrarse así mismo, que posee una gran confianza, cuando en realidad si fuese objetivo y sincero, se daría cuenta de que tiene muchas dudas o está bastante convencido de lo contrario.  </a:t>
            </a:r>
          </a:p>
          <a:p>
            <a:pPr algn="just">
              <a:buFont typeface="Wingdings" pitchFamily="2" charset="2"/>
              <a:buChar char="§"/>
            </a:pPr>
            <a:r>
              <a:rPr lang="es-AR" sz="2000" b="1" u="sng" dirty="0" smtClean="0">
                <a:latin typeface="Calibri" pitchFamily="34" charset="0"/>
              </a:rPr>
              <a:t>Exceso de confianza</a:t>
            </a:r>
            <a:r>
              <a:rPr lang="es-AR" dirty="0" smtClean="0"/>
              <a:t>: </a:t>
            </a:r>
            <a:r>
              <a:rPr lang="es-AR" sz="2000" dirty="0" smtClean="0">
                <a:latin typeface="Calibri" pitchFamily="34" charset="0"/>
              </a:rPr>
              <a:t>Las personas excesivamente confiadas tienen una seguridad falsa de sí mismas. Su rendimiento disminuye, ya que creen que no tienen porque prepararse o  realizar el esfuerzo preciso para llevar a cabo su tarea. A veces se observa un falso exceso de confianza cuando los deportistas tratan de disimular sus propias dudas. El exceso de confianza es mucho menos problemático que la falta de la misma, aunque cuando existe, los resultados pueden ser negativos (Weinberg y Gould, 1996). </a:t>
            </a:r>
          </a:p>
          <a:p>
            <a:pPr>
              <a:buFont typeface="Wingdings" pitchFamily="2" charset="2"/>
              <a:buChar char="§"/>
            </a:pPr>
            <a:endParaRPr lang="es-AR" sz="2000" dirty="0"/>
          </a:p>
        </p:txBody>
      </p:sp>
      <p:sp>
        <p:nvSpPr>
          <p:cNvPr id="2" name="1 Título"/>
          <p:cNvSpPr>
            <a:spLocks noGrp="1"/>
          </p:cNvSpPr>
          <p:nvPr>
            <p:ph type="title"/>
          </p:nvPr>
        </p:nvSpPr>
        <p:spPr/>
        <p:txBody>
          <a:bodyPr>
            <a:normAutofit/>
          </a:bodyPr>
          <a:lstStyle/>
          <a:p>
            <a:pPr algn="ctr"/>
            <a:r>
              <a:rPr lang="es-AR" sz="2800" u="sng" dirty="0" smtClean="0">
                <a:latin typeface="Calibri" pitchFamily="34" charset="0"/>
              </a:rPr>
              <a:t>En relación a la confianza podemos encontrar : </a:t>
            </a:r>
            <a:endParaRPr lang="es-AR" sz="2800" u="sng" dirty="0">
              <a:latin typeface="Calibri"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857224" y="1000108"/>
            <a:ext cx="7467600" cy="4873752"/>
          </a:xfrm>
        </p:spPr>
        <p:txBody>
          <a:bodyPr>
            <a:normAutofit/>
          </a:bodyPr>
          <a:lstStyle/>
          <a:p>
            <a:pPr algn="just">
              <a:buFont typeface="Wingdings" pitchFamily="2" charset="2"/>
              <a:buChar char="§"/>
            </a:pPr>
            <a:r>
              <a:rPr lang="es-AR" sz="3200" u="sng" dirty="0" smtClean="0">
                <a:latin typeface="Calibri" pitchFamily="34" charset="0"/>
              </a:rPr>
              <a:t>Confianza Optima</a:t>
            </a:r>
            <a:r>
              <a:rPr lang="es-AR" sz="3200" dirty="0" smtClean="0">
                <a:latin typeface="Calibri" pitchFamily="34" charset="0"/>
              </a:rPr>
              <a:t> </a:t>
            </a:r>
            <a:r>
              <a:rPr lang="es-AR" sz="2800" dirty="0" smtClean="0">
                <a:latin typeface="Calibri" pitchFamily="34" charset="0"/>
              </a:rPr>
              <a:t>: </a:t>
            </a:r>
          </a:p>
          <a:p>
            <a:pPr algn="just">
              <a:buNone/>
            </a:pPr>
            <a:r>
              <a:rPr lang="es-AR" sz="2800" dirty="0" smtClean="0">
                <a:latin typeface="Calibri" pitchFamily="34" charset="0"/>
              </a:rPr>
              <a:t>   La autoconfianza óptima equivale a estar tan convencido de que se pueden alcanzar los objetivos marcados que se invierte un gran esfuerzo en ello, lo cual no significa necesariamente que el deportista siempre vaya a tener una buena ejecución, pero es esencial si quiere desplegar su potencial máximo.  </a:t>
            </a:r>
            <a:endParaRPr lang="es-AR" sz="2800" dirty="0">
              <a:latin typeface="Calibri"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p>
            <a:pPr>
              <a:buNone/>
            </a:pPr>
            <a:endParaRPr lang="es-AR" dirty="0" smtClean="0"/>
          </a:p>
          <a:p>
            <a:pPr>
              <a:buNone/>
            </a:pPr>
            <a:endParaRPr lang="es-AR" dirty="0"/>
          </a:p>
        </p:txBody>
      </p:sp>
      <p:sp>
        <p:nvSpPr>
          <p:cNvPr id="2" name="1 Título"/>
          <p:cNvSpPr>
            <a:spLocks noGrp="1"/>
          </p:cNvSpPr>
          <p:nvPr>
            <p:ph type="title"/>
          </p:nvPr>
        </p:nvSpPr>
        <p:spPr/>
        <p:txBody>
          <a:bodyPr>
            <a:normAutofit/>
          </a:bodyPr>
          <a:lstStyle/>
          <a:p>
            <a:pPr algn="ctr"/>
            <a:r>
              <a:rPr lang="es-AR" sz="2800" i="1" dirty="0" smtClean="0">
                <a:latin typeface="Calibri" pitchFamily="34" charset="0"/>
              </a:rPr>
              <a:t>Relación entre confianza y rendimiento</a:t>
            </a:r>
            <a:endParaRPr lang="es-AR" sz="2800" dirty="0">
              <a:latin typeface="Calibri" pitchFamily="34" charset="0"/>
            </a:endParaRPr>
          </a:p>
        </p:txBody>
      </p:sp>
      <p:pic>
        <p:nvPicPr>
          <p:cNvPr id="4" name="3 Imagen" descr="http://1.bp.blogspot.com/-aFyl46ZFN0g/UWl_9gv8x1I/AAAAAAAAAf0/SeJ9sEFX1YQ/s1600/Sin+t%C3%ADtulo.png"/>
          <p:cNvPicPr/>
          <p:nvPr/>
        </p:nvPicPr>
        <p:blipFill>
          <a:blip r:embed="rId2"/>
          <a:srcRect/>
          <a:stretch>
            <a:fillRect/>
          </a:stretch>
        </p:blipFill>
        <p:spPr bwMode="auto">
          <a:xfrm>
            <a:off x="1643042" y="1928802"/>
            <a:ext cx="4714908" cy="3286148"/>
          </a:xfrm>
          <a:prstGeom prst="rect">
            <a:avLst/>
          </a:prstGeom>
          <a:noFill/>
          <a:ln w="9525">
            <a:noFill/>
            <a:miter lim="800000"/>
            <a:headEnd/>
            <a:tailEnd/>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rmAutofit fontScale="92500" lnSpcReduction="10000"/>
          </a:bodyPr>
          <a:lstStyle/>
          <a:p>
            <a:pPr lvl="0" algn="ctr" fontAlgn="base">
              <a:buFont typeface="Wingdings" pitchFamily="2" charset="2"/>
              <a:buChar char="§"/>
            </a:pPr>
            <a:r>
              <a:rPr lang="es-AR" b="1" u="sng" dirty="0" smtClean="0">
                <a:latin typeface="Calibri" pitchFamily="34" charset="0"/>
              </a:rPr>
              <a:t>Mediante  logros de ejecución</a:t>
            </a:r>
          </a:p>
          <a:p>
            <a:pPr lvl="0" algn="ctr" fontAlgn="base">
              <a:buFont typeface="Wingdings" pitchFamily="2" charset="2"/>
              <a:buChar char="§"/>
            </a:pPr>
            <a:endParaRPr lang="es-AR" b="1" u="sng" dirty="0" smtClean="0">
              <a:latin typeface="Calibri" pitchFamily="34" charset="0"/>
            </a:endParaRPr>
          </a:p>
          <a:p>
            <a:pPr lvl="0" algn="ctr" fontAlgn="base">
              <a:buFont typeface="Wingdings" pitchFamily="2" charset="2"/>
              <a:buChar char="§"/>
            </a:pPr>
            <a:r>
              <a:rPr lang="es-AR" b="1" u="sng" dirty="0" smtClean="0">
                <a:latin typeface="Calibri" pitchFamily="34" charset="0"/>
              </a:rPr>
              <a:t>Actuando con confianza</a:t>
            </a:r>
          </a:p>
          <a:p>
            <a:pPr lvl="0" algn="ctr" fontAlgn="base">
              <a:buFont typeface="Wingdings" pitchFamily="2" charset="2"/>
              <a:buChar char="§"/>
            </a:pPr>
            <a:endParaRPr lang="es-AR" b="1" u="sng" dirty="0" smtClean="0">
              <a:latin typeface="Calibri" pitchFamily="34" charset="0"/>
            </a:endParaRPr>
          </a:p>
          <a:p>
            <a:pPr lvl="0" algn="ctr" fontAlgn="base">
              <a:buFont typeface="Wingdings" pitchFamily="2" charset="2"/>
              <a:buChar char="§"/>
            </a:pPr>
            <a:r>
              <a:rPr lang="es-AR" b="1" u="sng" dirty="0" smtClean="0">
                <a:latin typeface="Calibri" pitchFamily="34" charset="0"/>
              </a:rPr>
              <a:t>Pensando con confianza</a:t>
            </a:r>
          </a:p>
          <a:p>
            <a:pPr lvl="0" algn="ctr" fontAlgn="base">
              <a:buFont typeface="Wingdings" pitchFamily="2" charset="2"/>
              <a:buChar char="§"/>
            </a:pPr>
            <a:endParaRPr lang="es-AR" b="1" u="sng" dirty="0" smtClean="0">
              <a:latin typeface="Calibri" pitchFamily="34" charset="0"/>
            </a:endParaRPr>
          </a:p>
          <a:p>
            <a:pPr lvl="0" algn="ctr" fontAlgn="base">
              <a:buFont typeface="Wingdings" pitchFamily="2" charset="2"/>
              <a:buChar char="§"/>
            </a:pPr>
            <a:r>
              <a:rPr lang="es-AR" b="1" u="sng" dirty="0" smtClean="0">
                <a:latin typeface="Calibri" pitchFamily="34" charset="0"/>
              </a:rPr>
              <a:t>Por medio de la visualización</a:t>
            </a:r>
          </a:p>
          <a:p>
            <a:pPr lvl="0" algn="ctr" fontAlgn="base">
              <a:buFont typeface="Wingdings" pitchFamily="2" charset="2"/>
              <a:buChar char="§"/>
            </a:pPr>
            <a:endParaRPr lang="es-AR" b="1" u="sng" dirty="0" smtClean="0">
              <a:latin typeface="Calibri" pitchFamily="34" charset="0"/>
            </a:endParaRPr>
          </a:p>
          <a:p>
            <a:pPr lvl="0" algn="ctr" fontAlgn="base">
              <a:buFont typeface="Wingdings" pitchFamily="2" charset="2"/>
              <a:buChar char="§"/>
            </a:pPr>
            <a:r>
              <a:rPr lang="es-AR" b="1" u="sng" dirty="0" smtClean="0">
                <a:latin typeface="Calibri" pitchFamily="34" charset="0"/>
              </a:rPr>
              <a:t>Con entrenamiento físico</a:t>
            </a:r>
          </a:p>
          <a:p>
            <a:pPr algn="ctr">
              <a:buFont typeface="Wingdings" pitchFamily="2" charset="2"/>
              <a:buChar char="§"/>
            </a:pPr>
            <a:endParaRPr lang="es-AR" b="1" u="sng" dirty="0" smtClean="0">
              <a:latin typeface="Calibri" pitchFamily="34" charset="0"/>
            </a:endParaRPr>
          </a:p>
          <a:p>
            <a:pPr algn="ctr">
              <a:buFont typeface="Wingdings" pitchFamily="2" charset="2"/>
              <a:buChar char="§"/>
            </a:pPr>
            <a:r>
              <a:rPr lang="es-AR" b="1" u="sng" dirty="0" smtClean="0">
                <a:latin typeface="Calibri" pitchFamily="34" charset="0"/>
              </a:rPr>
              <a:t>A través de la preparación</a:t>
            </a:r>
            <a:endParaRPr lang="es-AR" b="1" u="sng" dirty="0">
              <a:latin typeface="Calibri" pitchFamily="34" charset="0"/>
            </a:endParaRPr>
          </a:p>
        </p:txBody>
      </p:sp>
      <p:sp>
        <p:nvSpPr>
          <p:cNvPr id="2" name="1 Título"/>
          <p:cNvSpPr>
            <a:spLocks noGrp="1"/>
          </p:cNvSpPr>
          <p:nvPr>
            <p:ph type="title"/>
          </p:nvPr>
        </p:nvSpPr>
        <p:spPr/>
        <p:txBody>
          <a:bodyPr/>
          <a:lstStyle/>
          <a:p>
            <a:pPr algn="ctr"/>
            <a:r>
              <a:rPr lang="es-AR" u="sng" dirty="0" smtClean="0">
                <a:latin typeface="Calibri" pitchFamily="34" charset="0"/>
              </a:rPr>
              <a:t>Desarrollo de la autoconfianza</a:t>
            </a:r>
            <a:endParaRPr lang="es-AR" u="sng" dirty="0">
              <a:latin typeface="Calibri"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p>
            <a:pPr>
              <a:buFont typeface="Wingdings" pitchFamily="2" charset="2"/>
              <a:buChar char="§"/>
            </a:pPr>
            <a:r>
              <a:rPr lang="es-AR" dirty="0" smtClean="0">
                <a:latin typeface="Calibri" pitchFamily="34" charset="0"/>
              </a:rPr>
              <a:t>Watzlawick (1984) afirma: </a:t>
            </a:r>
          </a:p>
          <a:p>
            <a:pPr>
              <a:buNone/>
            </a:pPr>
            <a:r>
              <a:rPr lang="es-AR" dirty="0" smtClean="0">
                <a:latin typeface="Calibri" pitchFamily="34" charset="0"/>
              </a:rPr>
              <a:t>    Una profecía autocumplida es la predicción de que, puramente como resultado de haberla hecho, causa el evento esperado o predicho y por tanto confirma su propia exactitud.</a:t>
            </a:r>
          </a:p>
          <a:p>
            <a:pPr>
              <a:buNone/>
            </a:pPr>
            <a:endParaRPr lang="es-AR" dirty="0" smtClean="0">
              <a:latin typeface="Calibri" pitchFamily="34" charset="0"/>
            </a:endParaRPr>
          </a:p>
          <a:p>
            <a:pPr>
              <a:buFont typeface="Wingdings" pitchFamily="2" charset="2"/>
              <a:buChar char="§"/>
            </a:pPr>
            <a:r>
              <a:rPr lang="es-AR" dirty="0" smtClean="0">
                <a:latin typeface="Calibri" pitchFamily="34" charset="0"/>
              </a:rPr>
              <a:t>Rosenthal y Jacobson / efecto Pigmalión</a:t>
            </a:r>
            <a:endParaRPr lang="es-AR" dirty="0">
              <a:latin typeface="Calibri" pitchFamily="34" charset="0"/>
            </a:endParaRPr>
          </a:p>
        </p:txBody>
      </p:sp>
      <p:sp>
        <p:nvSpPr>
          <p:cNvPr id="2" name="1 Título"/>
          <p:cNvSpPr>
            <a:spLocks noGrp="1"/>
          </p:cNvSpPr>
          <p:nvPr>
            <p:ph type="title"/>
          </p:nvPr>
        </p:nvSpPr>
        <p:spPr/>
        <p:txBody>
          <a:bodyPr/>
          <a:lstStyle/>
          <a:p>
            <a:pPr algn="ctr"/>
            <a:r>
              <a:rPr lang="es-AR" u="sng" dirty="0" smtClean="0">
                <a:latin typeface="Calibri" pitchFamily="34" charset="0"/>
              </a:rPr>
              <a:t>Profecía autocumplida</a:t>
            </a:r>
            <a:endParaRPr lang="es-AR" u="sng" dirty="0">
              <a:latin typeface="Calibri" pitchFamily="34" charset="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urrencia">
  <a:themeElements>
    <a:clrScheme name="Concurrencia">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urrencia">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urrencia">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241</TotalTime>
  <Words>2100</Words>
  <Application>Microsoft Office PowerPoint</Application>
  <PresentationFormat>Presentación en pantalla (4:3)</PresentationFormat>
  <Paragraphs>108</Paragraphs>
  <Slides>26</Slides>
  <Notes>2</Notes>
  <HiddenSlides>0</HiddenSlides>
  <MMClips>0</MMClips>
  <ScaleCrop>false</ScaleCrop>
  <HeadingPairs>
    <vt:vector size="4" baseType="variant">
      <vt:variant>
        <vt:lpstr>Tema</vt:lpstr>
      </vt:variant>
      <vt:variant>
        <vt:i4>1</vt:i4>
      </vt:variant>
      <vt:variant>
        <vt:lpstr>Títulos de diapositiva</vt:lpstr>
      </vt:variant>
      <vt:variant>
        <vt:i4>26</vt:i4>
      </vt:variant>
    </vt:vector>
  </HeadingPairs>
  <TitlesOfParts>
    <vt:vector size="27" baseType="lpstr">
      <vt:lpstr>Concurrencia</vt:lpstr>
      <vt:lpstr>Diapositiva 1</vt:lpstr>
      <vt:lpstr>Objetivos del trabajo</vt:lpstr>
      <vt:lpstr>¿Qué es una creencia?</vt:lpstr>
      <vt:lpstr>¿Qué es la autoconfianza?</vt:lpstr>
      <vt:lpstr>En relación a la confianza podemos encontrar : </vt:lpstr>
      <vt:lpstr>Diapositiva 6</vt:lpstr>
      <vt:lpstr>Relación entre confianza y rendimiento</vt:lpstr>
      <vt:lpstr>Desarrollo de la autoconfianza</vt:lpstr>
      <vt:lpstr>Profecía autocumplida</vt:lpstr>
      <vt:lpstr>Metodología</vt:lpstr>
      <vt:lpstr>Instrumento</vt:lpstr>
      <vt:lpstr>Procedimiento</vt:lpstr>
      <vt:lpstr>Diapositiva 13</vt:lpstr>
      <vt:lpstr>Conclusiones</vt:lpstr>
      <vt:lpstr>Diapositiva 15</vt:lpstr>
      <vt:lpstr>En todos los casos los jugadores entrevistados (federados y recreativos) creen que la autoconfianza puede mejorarse.</vt:lpstr>
      <vt:lpstr>Federados  y recreativos</vt:lpstr>
      <vt:lpstr>Diapositiva 18</vt:lpstr>
      <vt:lpstr>Diapositiva 19</vt:lpstr>
      <vt:lpstr>Diapositiva 20</vt:lpstr>
      <vt:lpstr>Exceso de confianza</vt:lpstr>
      <vt:lpstr>Diapositiva 22</vt:lpstr>
      <vt:lpstr>Consideraciones Finales </vt:lpstr>
      <vt:lpstr>Diapositiva 24</vt:lpstr>
      <vt:lpstr>Diapositiva 25</vt:lpstr>
      <vt:lpstr>¡¡ Muchas Gracias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usuario</dc:creator>
  <cp:lastModifiedBy>usuario</cp:lastModifiedBy>
  <cp:revision>26</cp:revision>
  <dcterms:created xsi:type="dcterms:W3CDTF">2015-07-06T19:48:39Z</dcterms:created>
  <dcterms:modified xsi:type="dcterms:W3CDTF">2015-09-01T13:29:25Z</dcterms:modified>
</cp:coreProperties>
</file>