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BE047B3-7A58-4B9C-AC80-1AA2C15FC94A}" type="datetimeFigureOut">
              <a:rPr lang="es-AR" smtClean="0"/>
              <a:t>13/03/2016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17424FE-0E6B-4547-A0BE-C072811A3F7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47B3-7A58-4B9C-AC80-1AA2C15FC94A}" type="datetimeFigureOut">
              <a:rPr lang="es-AR" smtClean="0"/>
              <a:t>13/03/2016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424FE-0E6B-4547-A0BE-C072811A3F7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47B3-7A58-4B9C-AC80-1AA2C15FC94A}" type="datetimeFigureOut">
              <a:rPr lang="es-AR" smtClean="0"/>
              <a:t>13/03/2016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424FE-0E6B-4547-A0BE-C072811A3F7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BE047B3-7A58-4B9C-AC80-1AA2C15FC94A}" type="datetimeFigureOut">
              <a:rPr lang="es-AR" smtClean="0"/>
              <a:t>13/03/2016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424FE-0E6B-4547-A0BE-C072811A3F7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BE047B3-7A58-4B9C-AC80-1AA2C15FC94A}" type="datetimeFigureOut">
              <a:rPr lang="es-AR" smtClean="0"/>
              <a:t>13/03/2016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17424FE-0E6B-4547-A0BE-C072811A3F7D}" type="slidenum">
              <a:rPr lang="es-AR" smtClean="0"/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BE047B3-7A58-4B9C-AC80-1AA2C15FC94A}" type="datetimeFigureOut">
              <a:rPr lang="es-AR" smtClean="0"/>
              <a:t>13/03/2016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17424FE-0E6B-4547-A0BE-C072811A3F7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BE047B3-7A58-4B9C-AC80-1AA2C15FC94A}" type="datetimeFigureOut">
              <a:rPr lang="es-AR" smtClean="0"/>
              <a:t>13/03/2016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17424FE-0E6B-4547-A0BE-C072811A3F7D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047B3-7A58-4B9C-AC80-1AA2C15FC94A}" type="datetimeFigureOut">
              <a:rPr lang="es-AR" smtClean="0"/>
              <a:t>13/03/2016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424FE-0E6B-4547-A0BE-C072811A3F7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BE047B3-7A58-4B9C-AC80-1AA2C15FC94A}" type="datetimeFigureOut">
              <a:rPr lang="es-AR" smtClean="0"/>
              <a:t>13/03/2016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17424FE-0E6B-4547-A0BE-C072811A3F7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BE047B3-7A58-4B9C-AC80-1AA2C15FC94A}" type="datetimeFigureOut">
              <a:rPr lang="es-AR" smtClean="0"/>
              <a:t>13/03/2016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17424FE-0E6B-4547-A0BE-C072811A3F7D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BE047B3-7A58-4B9C-AC80-1AA2C15FC94A}" type="datetimeFigureOut">
              <a:rPr lang="es-AR" smtClean="0"/>
              <a:t>13/03/2016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17424FE-0E6B-4547-A0BE-C072811A3F7D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BE047B3-7A58-4B9C-AC80-1AA2C15FC94A}" type="datetimeFigureOut">
              <a:rPr lang="es-AR" smtClean="0"/>
              <a:t>13/03/2016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7424FE-0E6B-4547-A0BE-C072811A3F7D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2736304"/>
          </a:xfrm>
        </p:spPr>
        <p:txBody>
          <a:bodyPr>
            <a:normAutofit fontScale="90000"/>
          </a:bodyPr>
          <a:lstStyle/>
          <a:p>
            <a:r>
              <a:rPr lang="es-AR" i="1" dirty="0" smtClean="0"/>
              <a:t>La </a:t>
            </a:r>
            <a:r>
              <a:rPr lang="es-AR" i="1" dirty="0"/>
              <a:t>incidencia del goce en el sujeto en el Seminario “Aun” de Jacques Lacan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/>
          <a:lstStyle/>
          <a:p>
            <a:pPr algn="l"/>
            <a:endParaRPr lang="es-AR" dirty="0" smtClean="0"/>
          </a:p>
          <a:p>
            <a:pPr algn="l"/>
            <a:endParaRPr lang="es-AR" dirty="0" smtClean="0"/>
          </a:p>
          <a:p>
            <a:pPr algn="l"/>
            <a:r>
              <a:rPr lang="es-AR" dirty="0" smtClean="0"/>
              <a:t>Supervisora: Mg</a:t>
            </a:r>
            <a:r>
              <a:rPr lang="es-AR" dirty="0"/>
              <a:t>. Vanesa </a:t>
            </a:r>
            <a:r>
              <a:rPr lang="es-AR" dirty="0" err="1"/>
              <a:t>Baur</a:t>
            </a:r>
            <a:endParaRPr lang="es-AR" dirty="0"/>
          </a:p>
          <a:p>
            <a:pPr algn="l"/>
            <a:endParaRPr lang="es-AR" dirty="0" smtClean="0"/>
          </a:p>
          <a:p>
            <a:pPr algn="l"/>
            <a:r>
              <a:rPr lang="es-AR" dirty="0" smtClean="0"/>
              <a:t>Alumno: Fernando </a:t>
            </a:r>
            <a:r>
              <a:rPr lang="es-AR" dirty="0"/>
              <a:t>Miguel </a:t>
            </a:r>
            <a:r>
              <a:rPr lang="es-AR" dirty="0" err="1"/>
              <a:t>Irasola</a:t>
            </a:r>
            <a:r>
              <a:rPr lang="es-AR" dirty="0"/>
              <a:t>.</a:t>
            </a:r>
          </a:p>
          <a:p>
            <a:pPr algn="l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94624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es-AR" b="1" dirty="0" smtClean="0"/>
              <a:t>Surgimiento </a:t>
            </a:r>
            <a:r>
              <a:rPr lang="es-AR" b="1" dirty="0"/>
              <a:t>del deseo. Grafo </a:t>
            </a:r>
            <a:r>
              <a:rPr lang="es-AR" b="1" dirty="0" smtClean="0"/>
              <a:t>3 </a:t>
            </a:r>
            <a:endParaRPr lang="es-AR" dirty="0"/>
          </a:p>
          <a:p>
            <a:pPr hangingPunct="0"/>
            <a:r>
              <a:rPr lang="es-AR" dirty="0"/>
              <a:t>El sujeto solo puede constituirse si el Otro está barrado, pero </a:t>
            </a:r>
            <a:r>
              <a:rPr lang="es-AR" dirty="0" smtClean="0"/>
              <a:t>aspira </a:t>
            </a:r>
            <a:r>
              <a:rPr lang="es-AR" dirty="0"/>
              <a:t>a tapar la falta proponiéndose como el falo del Otro.</a:t>
            </a:r>
          </a:p>
          <a:p>
            <a:pPr hangingPunct="0"/>
            <a:r>
              <a:rPr lang="es-AR" b="1" dirty="0"/>
              <a:t>Fantasma</a:t>
            </a:r>
            <a:r>
              <a:rPr lang="es-AR" dirty="0"/>
              <a:t>. </a:t>
            </a:r>
          </a:p>
          <a:p>
            <a:pPr hangingPunct="0"/>
            <a:r>
              <a:rPr lang="es-AR" dirty="0" smtClean="0"/>
              <a:t>Sustituir </a:t>
            </a:r>
            <a:r>
              <a:rPr lang="es-AR" dirty="0"/>
              <a:t>una satisfacción real imposible por una fantaseada.</a:t>
            </a:r>
          </a:p>
          <a:p>
            <a:pPr hangingPunct="0"/>
            <a:r>
              <a:rPr lang="es-AR" dirty="0"/>
              <a:t>Sustituye objeto causa por </a:t>
            </a:r>
            <a:r>
              <a:rPr lang="es-AR" dirty="0" smtClean="0"/>
              <a:t>presencia </a:t>
            </a:r>
            <a:r>
              <a:rPr lang="es-AR" dirty="0"/>
              <a:t>de objeto imaginario </a:t>
            </a:r>
            <a:r>
              <a:rPr lang="es-AR" dirty="0" smtClean="0"/>
              <a:t>semblante de </a:t>
            </a:r>
            <a:r>
              <a:rPr lang="es-AR" dirty="0"/>
              <a:t>goce.</a:t>
            </a:r>
          </a:p>
          <a:p>
            <a:pPr hangingPunct="0"/>
            <a:r>
              <a:rPr lang="es-AR" dirty="0"/>
              <a:t>Declinación del Otro deseante a la condición de objeto deseable (Nasio, </a:t>
            </a:r>
            <a:r>
              <a:rPr lang="es-AR" dirty="0" smtClean="0"/>
              <a:t>2007, 77)</a:t>
            </a:r>
            <a:endParaRPr lang="es-AR" dirty="0"/>
          </a:p>
          <a:p>
            <a:pPr hangingPunct="0"/>
            <a:r>
              <a:rPr lang="es-AR" dirty="0"/>
              <a:t>Identificación al objeto </a:t>
            </a:r>
            <a:r>
              <a:rPr lang="es-AR" dirty="0" smtClean="0"/>
              <a:t>de </a:t>
            </a:r>
            <a:r>
              <a:rPr lang="es-AR" dirty="0"/>
              <a:t>la escena fantasmática: el sujeto se hace objeto falo para negar la falta </a:t>
            </a:r>
            <a:r>
              <a:rPr lang="es-AR" dirty="0" smtClean="0"/>
              <a:t>y así protegerse </a:t>
            </a:r>
            <a:r>
              <a:rPr lang="es-AR" dirty="0"/>
              <a:t>del goce </a:t>
            </a:r>
            <a:r>
              <a:rPr lang="es-AR" dirty="0" smtClean="0"/>
              <a:t>desmesurado. </a:t>
            </a:r>
          </a:p>
          <a:p>
            <a:pPr hangingPunct="0"/>
            <a:r>
              <a:rPr lang="es-AR" dirty="0" smtClean="0"/>
              <a:t>Permite </a:t>
            </a:r>
            <a:r>
              <a:rPr lang="es-AR" dirty="0"/>
              <a:t>un retorno de goce en la palabra</a:t>
            </a:r>
            <a:r>
              <a:rPr lang="es-AR" dirty="0" smtClean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56357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El goce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2072"/>
          </a:xfrm>
        </p:spPr>
        <p:txBody>
          <a:bodyPr>
            <a:normAutofit fontScale="70000" lnSpcReduction="20000"/>
          </a:bodyPr>
          <a:lstStyle/>
          <a:p>
            <a:pPr hangingPunct="0"/>
            <a:r>
              <a:rPr lang="es-AR" dirty="0"/>
              <a:t>En S</a:t>
            </a:r>
            <a:r>
              <a:rPr lang="es-AR" i="1" dirty="0"/>
              <a:t>ubversión del </a:t>
            </a:r>
            <a:r>
              <a:rPr lang="es-AR" i="1" dirty="0" smtClean="0"/>
              <a:t>sujeto…</a:t>
            </a:r>
            <a:r>
              <a:rPr lang="es-AR" dirty="0" smtClean="0"/>
              <a:t> es </a:t>
            </a:r>
            <a:r>
              <a:rPr lang="es-AR" dirty="0"/>
              <a:t>considerado como lo </a:t>
            </a:r>
            <a:r>
              <a:rPr lang="es-AR" dirty="0" smtClean="0"/>
              <a:t>radicalmente extraño </a:t>
            </a:r>
            <a:r>
              <a:rPr lang="es-AR" dirty="0"/>
              <a:t>al </a:t>
            </a:r>
            <a:r>
              <a:rPr lang="es-AR" dirty="0" smtClean="0"/>
              <a:t>significante; lo que lo </a:t>
            </a:r>
            <a:r>
              <a:rPr lang="es-AR" dirty="0"/>
              <a:t>vuelve </a:t>
            </a:r>
            <a:r>
              <a:rPr lang="es-AR" dirty="0" smtClean="0"/>
              <a:t>incongruente. </a:t>
            </a:r>
            <a:r>
              <a:rPr lang="es-AR" dirty="0"/>
              <a:t>El significante tiene por función evacuar el goce del </a:t>
            </a:r>
            <a:r>
              <a:rPr lang="es-AR" dirty="0" smtClean="0"/>
              <a:t>cuerpo por eso concluye en castración. </a:t>
            </a:r>
            <a:endParaRPr lang="es-AR" dirty="0"/>
          </a:p>
          <a:p>
            <a:pPr hangingPunct="0"/>
            <a:r>
              <a:rPr lang="es-AR" sz="4100" b="1" dirty="0" smtClean="0"/>
              <a:t>Pulsión</a:t>
            </a:r>
            <a:endParaRPr lang="es-AR" sz="4100" dirty="0"/>
          </a:p>
          <a:p>
            <a:pPr hangingPunct="0"/>
            <a:r>
              <a:rPr lang="es-AR" dirty="0" smtClean="0"/>
              <a:t>El significante </a:t>
            </a:r>
            <a:r>
              <a:rPr lang="es-AR" dirty="0"/>
              <a:t>conforma un cuerpo </a:t>
            </a:r>
            <a:r>
              <a:rPr lang="es-AR" dirty="0" smtClean="0"/>
              <a:t>a partir de un recorte que produce </a:t>
            </a:r>
            <a:r>
              <a:rPr lang="es-AR" dirty="0"/>
              <a:t>restos. Objeto a propulsa </a:t>
            </a:r>
            <a:r>
              <a:rPr lang="es-AR" dirty="0" smtClean="0"/>
              <a:t>la </a:t>
            </a:r>
            <a:r>
              <a:rPr lang="es-AR" dirty="0"/>
              <a:t>pulsión de forma constante.</a:t>
            </a:r>
          </a:p>
          <a:p>
            <a:pPr hangingPunct="0"/>
            <a:r>
              <a:rPr lang="es-AR" dirty="0" smtClean="0"/>
              <a:t>Subjetivación </a:t>
            </a:r>
            <a:r>
              <a:rPr lang="es-AR" dirty="0"/>
              <a:t>acéfala: </a:t>
            </a:r>
            <a:r>
              <a:rPr lang="es-AR" dirty="0" smtClean="0"/>
              <a:t>Lo contrario del fantasma. Efecto de desaparición del sujeto </a:t>
            </a:r>
            <a:r>
              <a:rPr lang="es-AR" dirty="0"/>
              <a:t>en tanto la relación con el objeto es siempre de insatisfacción</a:t>
            </a:r>
            <a:r>
              <a:rPr lang="es-AR" dirty="0" smtClean="0"/>
              <a:t>. </a:t>
            </a:r>
          </a:p>
          <a:p>
            <a:pPr hangingPunct="0"/>
            <a:r>
              <a:rPr lang="es-AR" dirty="0"/>
              <a:t>La evacuación del goce no es </a:t>
            </a:r>
            <a:r>
              <a:rPr lang="es-AR" dirty="0" smtClean="0"/>
              <a:t>total: “</a:t>
            </a:r>
            <a:r>
              <a:rPr lang="es-AR" dirty="0"/>
              <a:t>No se goza sino corporeizándolo de manera significante” </a:t>
            </a:r>
            <a:r>
              <a:rPr lang="es-AR" dirty="0" smtClean="0"/>
              <a:t>(Lacan, 1972-73, 32) La </a:t>
            </a:r>
            <a:r>
              <a:rPr lang="es-AR" dirty="0"/>
              <a:t>Sustancia de goce no independiente del </a:t>
            </a:r>
            <a:r>
              <a:rPr lang="es-AR" dirty="0" smtClean="0"/>
              <a:t>lenguaje. </a:t>
            </a:r>
          </a:p>
          <a:p>
            <a:pPr hangingPunct="0"/>
            <a:r>
              <a:rPr lang="es-AR" dirty="0"/>
              <a:t>Recuperación parcial del goce perdido por el bordeamiento sobre lo que no puede inscribirse. El rasgo unario recorta un agujero y eso configura en goce del cifrado. La satisfacción se traslada del cuerpo a la marca.</a:t>
            </a:r>
          </a:p>
          <a:p>
            <a:pPr hangingPunct="0"/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06972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es-AR" sz="4600" b="1" dirty="0" smtClean="0"/>
              <a:t>Falo</a:t>
            </a:r>
            <a:r>
              <a:rPr lang="es-AR" sz="4600" b="1" dirty="0"/>
              <a:t>:</a:t>
            </a:r>
            <a:r>
              <a:rPr lang="es-AR" b="1" dirty="0"/>
              <a:t> </a:t>
            </a:r>
            <a:r>
              <a:rPr lang="es-AR" dirty="0"/>
              <a:t>Positivización de la pura negatividad del </a:t>
            </a:r>
            <a:r>
              <a:rPr lang="es-ES" dirty="0"/>
              <a:t>S(Ⱥ) Anuda “Significante de goce” con “interdicción del goce”. Es goce inter-dicto.</a:t>
            </a:r>
            <a:endParaRPr lang="es-AR" dirty="0"/>
          </a:p>
          <a:p>
            <a:pPr hangingPunct="0"/>
            <a:r>
              <a:rPr lang="es-AR" dirty="0" smtClean="0"/>
              <a:t>El </a:t>
            </a:r>
            <a:r>
              <a:rPr lang="es-AR" dirty="0"/>
              <a:t>falo se </a:t>
            </a:r>
            <a:r>
              <a:rPr lang="es-AR" dirty="0" smtClean="0"/>
              <a:t>instala luego de la castración como lo reprimido primariamente. Pagar </a:t>
            </a:r>
            <a:r>
              <a:rPr lang="es-AR" dirty="0"/>
              <a:t>con la propia </a:t>
            </a:r>
            <a:r>
              <a:rPr lang="es-AR" dirty="0" smtClean="0"/>
              <a:t>carencia </a:t>
            </a:r>
            <a:r>
              <a:rPr lang="es-AR" dirty="0"/>
              <a:t>para salir del lugar de objeto. </a:t>
            </a:r>
          </a:p>
          <a:p>
            <a:pPr hangingPunct="0"/>
            <a:r>
              <a:rPr lang="es-AR" dirty="0" smtClean="0"/>
              <a:t>El </a:t>
            </a:r>
            <a:r>
              <a:rPr lang="es-AR" dirty="0"/>
              <a:t>falo “es el significante destinado a designar en su conjunto los efectos de significado” (Lacan, 1958, 657).</a:t>
            </a:r>
          </a:p>
          <a:p>
            <a:pPr hangingPunct="0"/>
            <a:r>
              <a:rPr lang="es-AR" dirty="0" smtClean="0"/>
              <a:t>“</a:t>
            </a:r>
            <a:r>
              <a:rPr lang="es-AR" dirty="0"/>
              <a:t>lo fálico se arroga el derecho de representar a la sexualidad toda” (Karothy et al, 1993, 68) Organiza la realidad en tanto </a:t>
            </a:r>
            <a:r>
              <a:rPr lang="es-AR" dirty="0" smtClean="0"/>
              <a:t>que sexual, </a:t>
            </a:r>
            <a:r>
              <a:rPr lang="es-AR" dirty="0"/>
              <a:t>que se sostiene en el fantasma.</a:t>
            </a:r>
          </a:p>
          <a:p>
            <a:pPr hangingPunct="0"/>
            <a:r>
              <a:rPr lang="es-AR" dirty="0" smtClean="0"/>
              <a:t>Ordenador </a:t>
            </a:r>
            <a:r>
              <a:rPr lang="es-AR" dirty="0"/>
              <a:t>de las relaciones </a:t>
            </a:r>
            <a:r>
              <a:rPr lang="es-AR" dirty="0" smtClean="0"/>
              <a:t>sexuales; </a:t>
            </a:r>
            <a:r>
              <a:rPr lang="es-AR" dirty="0"/>
              <a:t>distribuye lugares en relación a un significante único.</a:t>
            </a:r>
          </a:p>
          <a:p>
            <a:pPr hangingPunct="0"/>
            <a:r>
              <a:rPr lang="es-AR" dirty="0" smtClean="0"/>
              <a:t>Ser </a:t>
            </a:r>
            <a:r>
              <a:rPr lang="es-AR" dirty="0"/>
              <a:t>o tener. Son semblantes porque la relación es imposible.</a:t>
            </a:r>
          </a:p>
          <a:p>
            <a:pPr hangingPunct="0"/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31407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es-AR" sz="3600" b="1" dirty="0" smtClean="0"/>
              <a:t>El </a:t>
            </a:r>
            <a:r>
              <a:rPr lang="es-AR" sz="3600" b="1" dirty="0"/>
              <a:t>Uno</a:t>
            </a:r>
            <a:r>
              <a:rPr lang="es-AR" sz="3600" dirty="0"/>
              <a:t>:</a:t>
            </a:r>
            <a:r>
              <a:rPr lang="es-AR" dirty="0"/>
              <a:t> </a:t>
            </a:r>
            <a:r>
              <a:rPr lang="es-AR" dirty="0" smtClean="0"/>
              <a:t>Significante impedido de articulación a </a:t>
            </a:r>
            <a:r>
              <a:rPr lang="es-AR" dirty="0"/>
              <a:t>causa de </a:t>
            </a:r>
            <a:r>
              <a:rPr lang="es-AR" dirty="0" smtClean="0"/>
              <a:t>relación </a:t>
            </a:r>
            <a:r>
              <a:rPr lang="es-AR" dirty="0"/>
              <a:t>con el </a:t>
            </a:r>
            <a:r>
              <a:rPr lang="es-AR" dirty="0" smtClean="0"/>
              <a:t>goce fálico. </a:t>
            </a:r>
            <a:endParaRPr lang="es-AR" dirty="0"/>
          </a:p>
          <a:p>
            <a:pPr hangingPunct="0"/>
            <a:r>
              <a:rPr lang="es-AR" dirty="0" smtClean="0"/>
              <a:t>Letra</a:t>
            </a:r>
            <a:r>
              <a:rPr lang="es-AR" dirty="0"/>
              <a:t>. </a:t>
            </a:r>
            <a:r>
              <a:rPr lang="es-AR" dirty="0" smtClean="0"/>
              <a:t>Significante necio.</a:t>
            </a:r>
            <a:endParaRPr lang="es-AR" dirty="0"/>
          </a:p>
          <a:p>
            <a:pPr hangingPunct="0"/>
            <a:r>
              <a:rPr lang="es-AR" dirty="0" smtClean="0"/>
              <a:t>“Hay </a:t>
            </a:r>
            <a:r>
              <a:rPr lang="es-AR" dirty="0"/>
              <a:t>Uno” indica que el goce es posible en el campo fálico. La exclusión del goce es relativizada. </a:t>
            </a:r>
          </a:p>
          <a:p>
            <a:r>
              <a:rPr lang="es-AR" sz="3600" b="1" dirty="0" smtClean="0"/>
              <a:t>Amor</a:t>
            </a:r>
            <a:r>
              <a:rPr lang="es-AR" sz="3600" b="1" dirty="0"/>
              <a:t>:</a:t>
            </a:r>
            <a:r>
              <a:rPr lang="es-AR" b="1" dirty="0"/>
              <a:t> </a:t>
            </a:r>
            <a:r>
              <a:rPr lang="es-AR" dirty="0"/>
              <a:t>manera de relacionarse con el Uno y permitir que algo del goce rebase su aislamiento: “lo único que puede hacer que el goce condescienda al deseo” (Lacan, 1962, 182)</a:t>
            </a:r>
          </a:p>
          <a:p>
            <a:r>
              <a:rPr lang="es-AR" dirty="0" smtClean="0"/>
              <a:t>Niega </a:t>
            </a:r>
            <a:r>
              <a:rPr lang="es-AR" dirty="0"/>
              <a:t>la falta y supone un tiempo de excepción donde la relación sexual podría </a:t>
            </a:r>
            <a:r>
              <a:rPr lang="es-AR" dirty="0" smtClean="0"/>
              <a:t>existir. Suposición </a:t>
            </a:r>
            <a:r>
              <a:rPr lang="es-AR" dirty="0"/>
              <a:t>de un Ser de </a:t>
            </a:r>
            <a:r>
              <a:rPr lang="es-AR" dirty="0" smtClean="0"/>
              <a:t>completud: El Uno con </a:t>
            </a:r>
            <a:r>
              <a:rPr lang="es-AR" dirty="0"/>
              <a:t>el </a:t>
            </a:r>
            <a:r>
              <a:rPr lang="es-AR" dirty="0" smtClean="0"/>
              <a:t>Otro, </a:t>
            </a:r>
            <a:r>
              <a:rPr lang="es-AR" dirty="0"/>
              <a:t>que pueda completar la falta</a:t>
            </a:r>
            <a:r>
              <a:rPr lang="es-AR" dirty="0" smtClean="0"/>
              <a:t>. En busca de lo esencial: Semblante </a:t>
            </a:r>
            <a:r>
              <a:rPr lang="es-AR" dirty="0"/>
              <a:t>del </a:t>
            </a:r>
            <a:r>
              <a:rPr lang="es-AR" dirty="0" smtClean="0"/>
              <a:t>ser. </a:t>
            </a:r>
          </a:p>
          <a:p>
            <a:r>
              <a:rPr lang="es-AR" dirty="0"/>
              <a:t>A pesar de negar la falta es justamente eso lo que se ama en el otro. </a:t>
            </a: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96361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 hangingPunct="0"/>
            <a:r>
              <a:rPr lang="es-AR" sz="3800" b="1" dirty="0" smtClean="0"/>
              <a:t>El </a:t>
            </a:r>
            <a:r>
              <a:rPr lang="es-AR" sz="3800" b="1" dirty="0"/>
              <a:t>goce en la </a:t>
            </a:r>
            <a:r>
              <a:rPr lang="es-AR" sz="3800" b="1" dirty="0" smtClean="0"/>
              <a:t>palabra:</a:t>
            </a:r>
            <a:r>
              <a:rPr lang="es-AR" dirty="0" smtClean="0"/>
              <a:t> </a:t>
            </a:r>
            <a:r>
              <a:rPr lang="es-AR" sz="3200" dirty="0"/>
              <a:t>Diafragma de goce, regula lo que del goce pasa al sentido.</a:t>
            </a:r>
          </a:p>
          <a:p>
            <a:pPr hangingPunct="0"/>
            <a:r>
              <a:rPr lang="es-AR" sz="3200" dirty="0" smtClean="0"/>
              <a:t>Ejemplo; </a:t>
            </a:r>
            <a:r>
              <a:rPr lang="es-AR" sz="3200" b="1" dirty="0" smtClean="0"/>
              <a:t>Amor cortes</a:t>
            </a:r>
            <a:r>
              <a:rPr lang="es-AR" sz="3200" dirty="0" smtClean="0"/>
              <a:t>: Forma </a:t>
            </a:r>
            <a:r>
              <a:rPr lang="es-AR" sz="3200" dirty="0"/>
              <a:t>de recuperación del goce </a:t>
            </a:r>
            <a:r>
              <a:rPr lang="es-AR" sz="3200" dirty="0" smtClean="0"/>
              <a:t>no fundada </a:t>
            </a:r>
            <a:r>
              <a:rPr lang="es-AR" sz="3200" dirty="0"/>
              <a:t>exclusivamente </a:t>
            </a:r>
            <a:r>
              <a:rPr lang="es-AR" sz="3200" dirty="0" smtClean="0"/>
              <a:t>por el </a:t>
            </a:r>
            <a:r>
              <a:rPr lang="es-AR" sz="3200" dirty="0"/>
              <a:t>fantasma. </a:t>
            </a:r>
          </a:p>
          <a:p>
            <a:pPr hangingPunct="0"/>
            <a:r>
              <a:rPr lang="es-AR" sz="3200" dirty="0" smtClean="0"/>
              <a:t>Dimensión deseante del amor. Apuesta </a:t>
            </a:r>
            <a:r>
              <a:rPr lang="es-AR" sz="3200" dirty="0"/>
              <a:t>por el </a:t>
            </a:r>
            <a:r>
              <a:rPr lang="es-AR" sz="3200" dirty="0" smtClean="0"/>
              <a:t>deseo. </a:t>
            </a:r>
            <a:r>
              <a:rPr lang="es-AR" sz="3200" dirty="0"/>
              <a:t>Desestima la posibilidad del encuentro y completud. </a:t>
            </a:r>
            <a:r>
              <a:rPr lang="es-AR" sz="3200" dirty="0" smtClean="0"/>
              <a:t>Apuesta </a:t>
            </a:r>
            <a:r>
              <a:rPr lang="es-AR" sz="3200" dirty="0"/>
              <a:t>por el objeto </a:t>
            </a:r>
            <a:r>
              <a:rPr lang="es-AR" sz="3200" dirty="0" smtClean="0"/>
              <a:t>en tanto lo </a:t>
            </a:r>
            <a:r>
              <a:rPr lang="es-AR" sz="3200" dirty="0"/>
              <a:t>inevitable de su producción como resto. </a:t>
            </a:r>
          </a:p>
          <a:p>
            <a:pPr hangingPunct="0"/>
            <a:r>
              <a:rPr lang="es-AR" sz="3200" dirty="0" smtClean="0"/>
              <a:t>Resignar </a:t>
            </a:r>
            <a:r>
              <a:rPr lang="es-AR" sz="3200" dirty="0"/>
              <a:t>la bolsa para encontrarla en “la escala invertida…” del deseo.</a:t>
            </a:r>
          </a:p>
          <a:p>
            <a:pPr hangingPunct="0"/>
            <a:r>
              <a:rPr lang="es-AR" sz="3200" dirty="0" smtClean="0"/>
              <a:t>El </a:t>
            </a:r>
            <a:r>
              <a:rPr lang="es-AR" sz="3200" dirty="0"/>
              <a:t>goce </a:t>
            </a:r>
            <a:r>
              <a:rPr lang="es-AR" sz="3200" dirty="0" smtClean="0"/>
              <a:t>más allá de las </a:t>
            </a:r>
            <a:r>
              <a:rPr lang="es-AR" sz="3200" dirty="0"/>
              <a:t>realizaciones </a:t>
            </a:r>
            <a:r>
              <a:rPr lang="es-AR" sz="3200" dirty="0" smtClean="0"/>
              <a:t>imaginarias </a:t>
            </a:r>
            <a:r>
              <a:rPr lang="es-AR" sz="3200" dirty="0"/>
              <a:t>del fantasma (</a:t>
            </a:r>
            <a:r>
              <a:rPr lang="es-AR" sz="3200" dirty="0" smtClean="0"/>
              <a:t>síntomas). En </a:t>
            </a:r>
            <a:r>
              <a:rPr lang="es-AR" sz="3200" dirty="0"/>
              <a:t>la producción simbólica que </a:t>
            </a:r>
            <a:r>
              <a:rPr lang="es-AR" sz="3200" dirty="0" smtClean="0"/>
              <a:t>impulsa el </a:t>
            </a:r>
            <a:r>
              <a:rPr lang="es-AR" sz="3200" dirty="0" smtClean="0"/>
              <a:t>deseo.</a:t>
            </a:r>
            <a:endParaRPr lang="es-AR" sz="3200" dirty="0"/>
          </a:p>
          <a:p>
            <a:pPr hangingPunct="0"/>
            <a:r>
              <a:rPr lang="es-AR" sz="3200" dirty="0" smtClean="0"/>
              <a:t>La </a:t>
            </a:r>
            <a:r>
              <a:rPr lang="es-AR" sz="3200" dirty="0"/>
              <a:t>palabra en función del </a:t>
            </a:r>
            <a:r>
              <a:rPr lang="es-AR" sz="3200" dirty="0" smtClean="0"/>
              <a:t>goce se </a:t>
            </a:r>
            <a:r>
              <a:rPr lang="es-AR" sz="3200" dirty="0"/>
              <a:t>dice con equívocos. </a:t>
            </a:r>
            <a:r>
              <a:rPr lang="es-AR" sz="3200" dirty="0" smtClean="0"/>
              <a:t>El inconsciente</a:t>
            </a:r>
            <a:r>
              <a:rPr lang="es-AR" sz="3200" dirty="0"/>
              <a:t>, un saber hacer con el goce, </a:t>
            </a:r>
            <a:r>
              <a:rPr lang="es-AR" sz="3200" dirty="0" smtClean="0"/>
              <a:t>aporta </a:t>
            </a:r>
            <a:r>
              <a:rPr lang="es-AR" sz="3200" dirty="0"/>
              <a:t>efectos de sentido que son efectos de goce: “el inconsciente no es que el ser piense, el inconsciente es que el ser, hablando, goce, y no quiera saber nada de eso” </a:t>
            </a:r>
            <a:r>
              <a:rPr lang="es-AR" sz="3200" dirty="0" smtClean="0"/>
              <a:t>(Lacan</a:t>
            </a:r>
            <a:r>
              <a:rPr lang="es-AR" sz="3200" dirty="0"/>
              <a:t>, </a:t>
            </a:r>
            <a:r>
              <a:rPr lang="es-AR" sz="3200" dirty="0" smtClean="0"/>
              <a:t>1972-1972, 128</a:t>
            </a:r>
            <a:r>
              <a:rPr lang="es-AR" sz="3200" dirty="0"/>
              <a:t>). </a:t>
            </a:r>
            <a:endParaRPr lang="es-AR" sz="3200" dirty="0" smtClean="0"/>
          </a:p>
          <a:p>
            <a:pPr hangingPunct="0"/>
            <a:r>
              <a:rPr lang="es-AR" sz="3200" dirty="0" smtClean="0"/>
              <a:t>Braunstein</a:t>
            </a:r>
            <a:r>
              <a:rPr lang="es-AR" sz="3200" dirty="0"/>
              <a:t>: Verdadera </a:t>
            </a:r>
            <a:r>
              <a:rPr lang="es-AR" sz="3200" b="1" dirty="0"/>
              <a:t>sublimación</a:t>
            </a:r>
            <a:r>
              <a:rPr lang="es-AR" sz="3200" dirty="0"/>
              <a:t> del goce en tanto su irreductible aislamiento no es insuperable.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89262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32500" lnSpcReduction="20000"/>
          </a:bodyPr>
          <a:lstStyle/>
          <a:p>
            <a:pPr hangingPunct="0"/>
            <a:r>
              <a:rPr lang="es-ES" sz="8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8600" b="1" dirty="0">
                <a:latin typeface="Arial" panose="020B0604020202020204" pitchFamily="34" charset="0"/>
                <a:cs typeface="Arial" panose="020B0604020202020204" pitchFamily="34" charset="0"/>
              </a:rPr>
              <a:t>goce </a:t>
            </a:r>
            <a:r>
              <a:rPr lang="es-ES" sz="5500" dirty="0">
                <a:latin typeface="Arial" panose="020B0604020202020204" pitchFamily="34" charset="0"/>
                <a:cs typeface="Arial" panose="020B0604020202020204" pitchFamily="34" charset="0"/>
              </a:rPr>
              <a:t>es lo que no sirve para nada. Exclusión del intercambio. </a:t>
            </a:r>
            <a:endParaRPr lang="es-AR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es-ES" sz="7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7400" b="1" dirty="0">
                <a:latin typeface="Arial" panose="020B0604020202020204" pitchFamily="34" charset="0"/>
                <a:cs typeface="Arial" panose="020B0604020202020204" pitchFamily="34" charset="0"/>
              </a:rPr>
              <a:t>goce del Otro: </a:t>
            </a:r>
            <a:r>
              <a:rPr lang="es-ES" sz="5500" dirty="0">
                <a:latin typeface="Arial" panose="020B0604020202020204" pitchFamily="34" charset="0"/>
                <a:cs typeface="Arial" panose="020B0604020202020204" pitchFamily="34" charset="0"/>
              </a:rPr>
              <a:t>Anterior al lenguaje. Mítico. Idealizado como modo de negar la falta. Solo existe como obstruido, por sus efectos. Lo imposible.</a:t>
            </a:r>
            <a:endParaRPr lang="es-AR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 hangingPunct="0">
              <a:buNone/>
            </a:pPr>
            <a:r>
              <a:rPr lang="es-E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Tiene </a:t>
            </a:r>
            <a:r>
              <a:rPr lang="es-ES" sz="5500" dirty="0">
                <a:latin typeface="Arial" panose="020B0604020202020204" pitchFamily="34" charset="0"/>
                <a:cs typeface="Arial" panose="020B0604020202020204" pitchFamily="34" charset="0"/>
              </a:rPr>
              <a:t>consecuencias. Los otros goces. </a:t>
            </a:r>
            <a:endParaRPr lang="es-AR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es-ES" sz="7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Goce </a:t>
            </a:r>
            <a:r>
              <a:rPr lang="es-ES" sz="7400" b="1" dirty="0">
                <a:latin typeface="Arial" panose="020B0604020202020204" pitchFamily="34" charset="0"/>
                <a:cs typeface="Arial" panose="020B0604020202020204" pitchFamily="34" charset="0"/>
              </a:rPr>
              <a:t>Fálico:</a:t>
            </a:r>
            <a:r>
              <a:rPr lang="es-ES" sz="5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5500" dirty="0">
                <a:latin typeface="Arial" panose="020B0604020202020204" pitchFamily="34" charset="0"/>
                <a:cs typeface="Arial" panose="020B0604020202020204" pitchFamily="34" charset="0"/>
              </a:rPr>
              <a:t>Articulación posible goce/palabra como goce no-todo que se constituye en relación al goce </a:t>
            </a:r>
            <a:r>
              <a:rPr lang="es-E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infinito. </a:t>
            </a:r>
          </a:p>
          <a:p>
            <a:pPr hangingPunct="0"/>
            <a:r>
              <a:rPr lang="es-E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“si </a:t>
            </a:r>
            <a:r>
              <a:rPr lang="es-A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5500" dirty="0">
                <a:latin typeface="Arial" panose="020B0604020202020204" pitchFamily="34" charset="0"/>
                <a:cs typeface="Arial" panose="020B0604020202020204" pitchFamily="34" charset="0"/>
              </a:rPr>
              <a:t>hubiese otro goce que el fálico, haría falta que no fuera ese” (Lacan, 1972-1973, </a:t>
            </a:r>
            <a:r>
              <a:rPr lang="es-A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r>
              <a:rPr lang="es-AR" sz="5500" dirty="0">
                <a:latin typeface="Arial" panose="020B0604020202020204" pitchFamily="34" charset="0"/>
                <a:cs typeface="Arial" panose="020B0604020202020204" pitchFamily="34" charset="0"/>
              </a:rPr>
              <a:t>): Si bien no hay otro, hace falta que no, para que existe el goce fálico.</a:t>
            </a:r>
          </a:p>
          <a:p>
            <a:pPr marL="64008" indent="0" hangingPunct="0">
              <a:buNone/>
            </a:pPr>
            <a:r>
              <a:rPr lang="es-A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Hablando </a:t>
            </a:r>
            <a:r>
              <a:rPr lang="es-AR" sz="5500" dirty="0">
                <a:latin typeface="Arial" panose="020B0604020202020204" pitchFamily="34" charset="0"/>
                <a:cs typeface="Arial" panose="020B0604020202020204" pitchFamily="34" charset="0"/>
              </a:rPr>
              <a:t>de lo que hay va situando lo que no hay.</a:t>
            </a:r>
          </a:p>
          <a:p>
            <a:pPr hangingPunct="0"/>
            <a:r>
              <a:rPr lang="es-A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Lógica de lo universal en base a la posesión de atributos. </a:t>
            </a:r>
          </a:p>
          <a:p>
            <a:pPr hangingPunct="0"/>
            <a:r>
              <a:rPr lang="es-AR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Lo posible y lo necesario. </a:t>
            </a:r>
            <a:endParaRPr lang="es-AR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es-ES" sz="7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Goce </a:t>
            </a:r>
            <a:r>
              <a:rPr lang="es-ES" sz="7400" b="1" dirty="0">
                <a:latin typeface="Arial" panose="020B0604020202020204" pitchFamily="34" charset="0"/>
                <a:cs typeface="Arial" panose="020B0604020202020204" pitchFamily="34" charset="0"/>
              </a:rPr>
              <a:t>femenino: </a:t>
            </a:r>
            <a:r>
              <a:rPr lang="es-ES" sz="5500" dirty="0">
                <a:latin typeface="Arial" panose="020B0604020202020204" pitchFamily="34" charset="0"/>
                <a:cs typeface="Arial" panose="020B0604020202020204" pitchFamily="34" charset="0"/>
              </a:rPr>
              <a:t>goce suplementario. Límite al saber. Nada puede decirse, excepto que no toda es. Relación con Objeto a</a:t>
            </a:r>
            <a:endParaRPr lang="es-AR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es-E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Lógica del no-todo. Apertura permanente.</a:t>
            </a:r>
          </a:p>
          <a:p>
            <a:pPr hangingPunct="0"/>
            <a:r>
              <a:rPr lang="es-E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El término </a:t>
            </a:r>
            <a:r>
              <a:rPr lang="es-ES" sz="5500" dirty="0">
                <a:latin typeface="Arial" panose="020B0604020202020204" pitchFamily="34" charset="0"/>
                <a:cs typeface="Arial" panose="020B0604020202020204" pitchFamily="34" charset="0"/>
              </a:rPr>
              <a:t>en exclusión que otorga coherencia está ausente. No hay límite, no hay Una. Consecuencia: conformación de conjuntos </a:t>
            </a:r>
            <a:r>
              <a:rPr lang="es-E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abiertos, todas están “de lleno allí” pero hay algo que excede. </a:t>
            </a:r>
          </a:p>
          <a:p>
            <a:pPr hangingPunct="0"/>
            <a:r>
              <a:rPr lang="es-ES" sz="5500" dirty="0">
                <a:latin typeface="Arial" panose="020B0604020202020204" pitchFamily="34" charset="0"/>
                <a:cs typeface="Arial" panose="020B0604020202020204" pitchFamily="34" charset="0"/>
              </a:rPr>
              <a:t>No se afirma o niega predicados sino el elemento excluido que da coherencia al conjunto.</a:t>
            </a:r>
            <a:endParaRPr lang="es-AR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es-E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Lo </a:t>
            </a:r>
            <a:r>
              <a:rPr lang="es-ES" sz="5500" dirty="0">
                <a:latin typeface="Arial" panose="020B0604020202020204" pitchFamily="34" charset="0"/>
                <a:cs typeface="Arial" panose="020B0604020202020204" pitchFamily="34" charset="0"/>
              </a:rPr>
              <a:t>imposible y lo contingente. </a:t>
            </a:r>
            <a:endParaRPr lang="es-AR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31129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s-AR" dirty="0"/>
              <a:t>Conclusión. </a:t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>
            <a:normAutofit fontScale="70000" lnSpcReduction="20000"/>
          </a:bodyPr>
          <a:lstStyle/>
          <a:p>
            <a:pPr hangingPunct="0"/>
            <a:r>
              <a:rPr lang="es-AR" dirty="0" smtClean="0"/>
              <a:t>Ser </a:t>
            </a:r>
            <a:r>
              <a:rPr lang="es-AR" dirty="0"/>
              <a:t>de no-ente  se oculta tras procesos identificatorios </a:t>
            </a:r>
            <a:r>
              <a:rPr lang="es-AR" dirty="0" err="1"/>
              <a:t>subjetivantes</a:t>
            </a:r>
            <a:r>
              <a:rPr lang="es-AR" dirty="0"/>
              <a:t> que </a:t>
            </a:r>
            <a:r>
              <a:rPr lang="es-AR" dirty="0" smtClean="0"/>
              <a:t>sustancializan el </a:t>
            </a:r>
            <a:r>
              <a:rPr lang="es-AR" dirty="0"/>
              <a:t>ser y </a:t>
            </a:r>
            <a:r>
              <a:rPr lang="es-AR" dirty="0" smtClean="0"/>
              <a:t>niegan </a:t>
            </a:r>
            <a:r>
              <a:rPr lang="es-AR" dirty="0"/>
              <a:t>la falta en el </a:t>
            </a:r>
            <a:r>
              <a:rPr lang="es-AR" dirty="0" smtClean="0"/>
              <a:t>Otro: </a:t>
            </a:r>
            <a:r>
              <a:rPr lang="es-AR" dirty="0"/>
              <a:t>lógica fálica.</a:t>
            </a:r>
          </a:p>
          <a:p>
            <a:pPr hangingPunct="0"/>
            <a:r>
              <a:rPr lang="es-AR" dirty="0"/>
              <a:t>El sujeto no </a:t>
            </a:r>
            <a:r>
              <a:rPr lang="es-AR" dirty="0" smtClean="0"/>
              <a:t>solo </a:t>
            </a:r>
            <a:r>
              <a:rPr lang="es-AR" dirty="0"/>
              <a:t>producto de </a:t>
            </a:r>
            <a:r>
              <a:rPr lang="es-AR" dirty="0" smtClean="0"/>
              <a:t>la </a:t>
            </a:r>
            <a:r>
              <a:rPr lang="es-AR" dirty="0"/>
              <a:t>función </a:t>
            </a:r>
            <a:r>
              <a:rPr lang="es-AR" dirty="0" smtClean="0"/>
              <a:t>representativa sino de la posición singular con respecto al goce.</a:t>
            </a:r>
          </a:p>
          <a:p>
            <a:pPr hangingPunct="0"/>
            <a:r>
              <a:rPr lang="es-AR" dirty="0" smtClean="0"/>
              <a:t>Lo </a:t>
            </a:r>
            <a:r>
              <a:rPr lang="es-AR" dirty="0"/>
              <a:t>que el significante no puede </a:t>
            </a:r>
            <a:r>
              <a:rPr lang="es-AR" dirty="0" smtClean="0"/>
              <a:t>acotar, el </a:t>
            </a:r>
            <a:r>
              <a:rPr lang="es-AR" dirty="0"/>
              <a:t>defecto del No-Ser. </a:t>
            </a:r>
            <a:endParaRPr lang="es-AR" dirty="0" smtClean="0"/>
          </a:p>
          <a:p>
            <a:pPr hangingPunct="0"/>
            <a:r>
              <a:rPr lang="es-AR" dirty="0" smtClean="0"/>
              <a:t>El </a:t>
            </a:r>
            <a:r>
              <a:rPr lang="es-AR" dirty="0"/>
              <a:t>ser: lo que del cuerpo no es </a:t>
            </a:r>
            <a:r>
              <a:rPr lang="es-AR" dirty="0" smtClean="0"/>
              <a:t>nadificado, no </a:t>
            </a:r>
            <a:r>
              <a:rPr lang="es-AR" dirty="0"/>
              <a:t>puede definirse por los predicados: es agujero en la fórmula del ser sexuado. </a:t>
            </a:r>
          </a:p>
          <a:p>
            <a:pPr hangingPunct="0"/>
            <a:r>
              <a:rPr lang="es-AR" dirty="0" smtClean="0"/>
              <a:t>El </a:t>
            </a:r>
            <a:r>
              <a:rPr lang="es-AR" dirty="0"/>
              <a:t>sujeto se constituye en relación al falo, por fuera no hay sujeto pero si efectos. </a:t>
            </a:r>
          </a:p>
          <a:p>
            <a:pPr hangingPunct="0"/>
            <a:r>
              <a:rPr lang="es-AR" dirty="0" smtClean="0"/>
              <a:t>El significante como pura </a:t>
            </a:r>
            <a:r>
              <a:rPr lang="es-AR" dirty="0"/>
              <a:t>diferencia. Si se articula da lugar al sujeto, si no se articula es </a:t>
            </a:r>
            <a:r>
              <a:rPr lang="es-AR" dirty="0" smtClean="0"/>
              <a:t>“signo </a:t>
            </a:r>
            <a:r>
              <a:rPr lang="es-AR" dirty="0"/>
              <a:t>de un </a:t>
            </a:r>
            <a:r>
              <a:rPr lang="es-AR" dirty="0" smtClean="0"/>
              <a:t>sujeto”, </a:t>
            </a:r>
            <a:r>
              <a:rPr lang="es-AR" dirty="0"/>
              <a:t>se relaciona con el sujeto afectándolo para que se constituya como tal. </a:t>
            </a:r>
          </a:p>
          <a:p>
            <a:pPr hangingPunct="0"/>
            <a:r>
              <a:rPr lang="es-ES" dirty="0" smtClean="0"/>
              <a:t>El goce </a:t>
            </a:r>
            <a:r>
              <a:rPr lang="es-ES" dirty="0"/>
              <a:t>se cifra en </a:t>
            </a:r>
            <a:r>
              <a:rPr lang="es-ES" dirty="0" smtClean="0"/>
              <a:t>escritura. S1</a:t>
            </a:r>
            <a:endParaRPr lang="es-AR" dirty="0"/>
          </a:p>
          <a:p>
            <a:pPr hangingPunct="0"/>
            <a:r>
              <a:rPr lang="es-ES" dirty="0" smtClean="0"/>
              <a:t>Signos </a:t>
            </a:r>
            <a:r>
              <a:rPr lang="es-ES" dirty="0"/>
              <a:t>de goce. </a:t>
            </a:r>
            <a:r>
              <a:rPr lang="es-ES" dirty="0" smtClean="0"/>
              <a:t>Ello</a:t>
            </a:r>
            <a:r>
              <a:rPr lang="es-ES" dirty="0"/>
              <a:t>. </a:t>
            </a:r>
            <a:r>
              <a:rPr lang="es-AR" dirty="0"/>
              <a:t>Lalengua. Significantes </a:t>
            </a:r>
            <a:r>
              <a:rPr lang="es-AR" dirty="0" smtClean="0"/>
              <a:t>necios.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96544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hangingPunct="0"/>
            <a:r>
              <a:rPr lang="es-AR" dirty="0" smtClean="0"/>
              <a:t>Porque </a:t>
            </a:r>
            <a:r>
              <a:rPr lang="es-AR" dirty="0"/>
              <a:t>hay lalengua se define un </a:t>
            </a:r>
            <a:r>
              <a:rPr lang="es-AR" dirty="0" smtClean="0"/>
              <a:t>“ser </a:t>
            </a:r>
            <a:r>
              <a:rPr lang="es-AR" dirty="0"/>
              <a:t>que </a:t>
            </a:r>
            <a:r>
              <a:rPr lang="es-AR" dirty="0" smtClean="0"/>
              <a:t>habla”. </a:t>
            </a:r>
          </a:p>
          <a:p>
            <a:pPr hangingPunct="0"/>
            <a:r>
              <a:rPr lang="es-AR" dirty="0" smtClean="0"/>
              <a:t>S1 </a:t>
            </a:r>
            <a:r>
              <a:rPr lang="es-AR" dirty="0"/>
              <a:t>extrañamente íntimos, </a:t>
            </a:r>
            <a:r>
              <a:rPr lang="es-AR" dirty="0" err="1"/>
              <a:t>dichomansión</a:t>
            </a:r>
            <a:r>
              <a:rPr lang="es-AR" dirty="0"/>
              <a:t>, “el ser no es más con un hecho del dicho” (Lacan, 1972-1973, 143) “No hay hecho más que enunciado” (Lacan, 1964, 108</a:t>
            </a:r>
            <a:r>
              <a:rPr lang="es-AR" dirty="0" smtClean="0"/>
              <a:t>)</a:t>
            </a:r>
          </a:p>
          <a:p>
            <a:pPr hangingPunct="0"/>
            <a:r>
              <a:rPr lang="es-AR" dirty="0"/>
              <a:t>Discurso del </a:t>
            </a:r>
            <a:r>
              <a:rPr lang="es-AR" dirty="0" smtClean="0"/>
              <a:t>analista intenta producir S1 enfrentando al sujeto al sin sentido, no-todo puede decirse; </a:t>
            </a:r>
            <a:r>
              <a:rPr lang="es-AR" dirty="0"/>
              <a:t>S2 como </a:t>
            </a:r>
            <a:r>
              <a:rPr lang="es-AR" dirty="0" smtClean="0"/>
              <a:t>saber imposible sobre la verdad.</a:t>
            </a:r>
            <a:endParaRPr lang="es-AR" dirty="0"/>
          </a:p>
          <a:p>
            <a:pPr hangingPunct="0"/>
            <a:r>
              <a:rPr lang="es-AR" dirty="0" smtClean="0"/>
              <a:t>Sustancia </a:t>
            </a:r>
            <a:r>
              <a:rPr lang="es-AR" dirty="0"/>
              <a:t>sin esencia. </a:t>
            </a:r>
          </a:p>
          <a:p>
            <a:pPr hangingPunct="0"/>
            <a:r>
              <a:rPr lang="es-AR" dirty="0" smtClean="0"/>
              <a:t>Goce conduce </a:t>
            </a:r>
            <a:r>
              <a:rPr lang="es-AR" dirty="0"/>
              <a:t>a la ex – </a:t>
            </a:r>
            <a:r>
              <a:rPr lang="es-AR" dirty="0" err="1" smtClean="0"/>
              <a:t>istencia</a:t>
            </a:r>
            <a:r>
              <a:rPr lang="es-AR" dirty="0" smtClean="0"/>
              <a:t> donde habita el </a:t>
            </a:r>
            <a:r>
              <a:rPr lang="es-AR" dirty="0"/>
              <a:t>Ser que habla. </a:t>
            </a:r>
          </a:p>
          <a:p>
            <a:pPr hangingPunct="0"/>
            <a:r>
              <a:rPr lang="es-AR" dirty="0" smtClean="0"/>
              <a:t>“</a:t>
            </a:r>
            <a:r>
              <a:rPr lang="es-AR" dirty="0"/>
              <a:t>Hueso de mi enseñanza: que hablo sin saber. Hablo con mi cuerpo y sin saber. Luego, digo siempre más de lo que sé” </a:t>
            </a:r>
            <a:r>
              <a:rPr lang="es-AR" dirty="0" smtClean="0"/>
              <a:t>(Lacan, 1972-1973, 93</a:t>
            </a:r>
            <a:r>
              <a:rPr lang="es-AR" dirty="0"/>
              <a:t>)</a:t>
            </a:r>
          </a:p>
          <a:p>
            <a:pPr hangingPunct="0"/>
            <a:r>
              <a:rPr lang="es-AR" dirty="0" smtClean="0"/>
              <a:t>“Lo </a:t>
            </a:r>
            <a:r>
              <a:rPr lang="es-AR" dirty="0"/>
              <a:t>que habla </a:t>
            </a:r>
            <a:r>
              <a:rPr lang="es-AR" dirty="0" smtClean="0"/>
              <a:t>solo tiene que ver con la soledad”(145) </a:t>
            </a:r>
          </a:p>
          <a:p>
            <a:pPr hangingPunct="0"/>
            <a:r>
              <a:rPr lang="es-AR" dirty="0" smtClean="0"/>
              <a:t>El sujeto es un supuesto a lo que habla</a:t>
            </a:r>
            <a:r>
              <a:rPr lang="es-AR" dirty="0"/>
              <a:t>. </a:t>
            </a:r>
          </a:p>
          <a:p>
            <a:pPr hangingPunct="0"/>
            <a:r>
              <a:rPr lang="es-AR" dirty="0" smtClean="0"/>
              <a:t>El lazo </a:t>
            </a:r>
            <a:r>
              <a:rPr lang="es-AR" dirty="0"/>
              <a:t>social, e</a:t>
            </a:r>
            <a:r>
              <a:rPr lang="es-AR" dirty="0" smtClean="0"/>
              <a:t>l </a:t>
            </a:r>
            <a:r>
              <a:rPr lang="es-AR" dirty="0"/>
              <a:t>discurso, no se </a:t>
            </a:r>
            <a:r>
              <a:rPr lang="es-AR" dirty="0" smtClean="0"/>
              <a:t>sostienen </a:t>
            </a:r>
            <a:r>
              <a:rPr lang="es-AR" dirty="0"/>
              <a:t>más que del lugar en donde no es posible la relación. 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93765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pPr hangingPunct="0"/>
            <a:r>
              <a:rPr lang="es-AR" b="1" dirty="0" smtClean="0"/>
              <a:t>    Elección </a:t>
            </a:r>
            <a:r>
              <a:rPr lang="es-AR" b="1" dirty="0"/>
              <a:t>del </a:t>
            </a:r>
            <a:r>
              <a:rPr lang="es-AR" b="1" dirty="0" smtClean="0"/>
              <a:t>tema</a:t>
            </a:r>
            <a:endParaRPr lang="es-AR" b="1" dirty="0"/>
          </a:p>
          <a:p>
            <a:pPr lvl="0" hangingPunct="0"/>
            <a:r>
              <a:rPr lang="es-AR" b="1" dirty="0" smtClean="0"/>
              <a:t>    </a:t>
            </a:r>
            <a:r>
              <a:rPr lang="es-AR" dirty="0" smtClean="0"/>
              <a:t>Objetivo general:</a:t>
            </a:r>
            <a:endParaRPr lang="es-AR" dirty="0"/>
          </a:p>
          <a:p>
            <a:pPr marL="0" indent="0">
              <a:buNone/>
            </a:pPr>
            <a:r>
              <a:rPr lang="es-AR" dirty="0"/>
              <a:t>Caracterizar las relaciones entre los conceptos de goce y sujeto en el seminario XX </a:t>
            </a:r>
            <a:r>
              <a:rPr lang="es-AR" i="1" dirty="0"/>
              <a:t>Aun </a:t>
            </a:r>
            <a:r>
              <a:rPr lang="es-AR" dirty="0"/>
              <a:t>(Lacan, 1972-1973). </a:t>
            </a:r>
          </a:p>
          <a:p>
            <a:pPr lvl="0" hangingPunct="0"/>
            <a:r>
              <a:rPr lang="es-AR" dirty="0" smtClean="0"/>
              <a:t>    Objetivos </a:t>
            </a:r>
            <a:r>
              <a:rPr lang="es-AR" dirty="0"/>
              <a:t>particulares</a:t>
            </a:r>
            <a:r>
              <a:rPr lang="en-US" dirty="0"/>
              <a:t>:</a:t>
            </a:r>
            <a:endParaRPr lang="es-AR" dirty="0"/>
          </a:p>
          <a:p>
            <a:pPr marL="578358" lvl="0" indent="-514350" hangingPunct="0">
              <a:buFont typeface="+mj-lt"/>
              <a:buAutoNum type="arabicPeriod"/>
            </a:pPr>
            <a:r>
              <a:rPr lang="es-AR" dirty="0" smtClean="0"/>
              <a:t>             Describir </a:t>
            </a:r>
            <a:r>
              <a:rPr lang="es-AR" dirty="0"/>
              <a:t>características centrales del término sujeto para el pensamiento moderno desde la crítica realizada por Lacan. </a:t>
            </a:r>
            <a:endParaRPr lang="es-AR" dirty="0" smtClean="0"/>
          </a:p>
          <a:p>
            <a:pPr marL="578358" lvl="0" indent="-514350" hangingPunct="0">
              <a:buFont typeface="+mj-lt"/>
              <a:buAutoNum type="arabicPeriod"/>
            </a:pPr>
            <a:r>
              <a:rPr lang="es-AR" dirty="0" smtClean="0"/>
              <a:t>             Contextualizar </a:t>
            </a:r>
            <a:r>
              <a:rPr lang="es-AR" dirty="0"/>
              <a:t>las principales referencias del concepto de sujeto en la obra de Lacan</a:t>
            </a:r>
            <a:r>
              <a:rPr lang="es-AR" dirty="0" smtClean="0"/>
              <a:t>.</a:t>
            </a:r>
          </a:p>
          <a:p>
            <a:pPr marL="578358" lvl="0" indent="-514350" hangingPunct="0">
              <a:buFont typeface="+mj-lt"/>
              <a:buAutoNum type="arabicPeriod"/>
            </a:pPr>
            <a:r>
              <a:rPr lang="es-AR" dirty="0"/>
              <a:t> </a:t>
            </a:r>
            <a:r>
              <a:rPr lang="es-AR" dirty="0" smtClean="0"/>
              <a:t>            Reconstruir </a:t>
            </a:r>
            <a:r>
              <a:rPr lang="es-AR" dirty="0"/>
              <a:t>el concepto de goce en el seminario XX </a:t>
            </a:r>
            <a:r>
              <a:rPr lang="es-AR" i="1" dirty="0"/>
              <a:t>Aun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6745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hangingPunct="0"/>
            <a:r>
              <a:rPr lang="es-AR" b="1" dirty="0"/>
              <a:t>Estructura de trabajo</a:t>
            </a:r>
            <a:endParaRPr lang="es-AR" dirty="0"/>
          </a:p>
          <a:p>
            <a:r>
              <a:rPr lang="es-AR" b="1" dirty="0"/>
              <a:t>Tres capítulos y una conclusión</a:t>
            </a:r>
            <a:r>
              <a:rPr lang="es-AR" dirty="0"/>
              <a:t>:</a:t>
            </a:r>
          </a:p>
          <a:p>
            <a:r>
              <a:rPr lang="es-AR" b="1" dirty="0"/>
              <a:t>Primer capítulo</a:t>
            </a:r>
            <a:r>
              <a:rPr lang="es-AR" dirty="0"/>
              <a:t>: Introducción a la concepción moderna del sujeto. Concepciones de sentido común </a:t>
            </a:r>
            <a:r>
              <a:rPr lang="es-AR" dirty="0" smtClean="0"/>
              <a:t>que </a:t>
            </a:r>
            <a:r>
              <a:rPr lang="es-AR" dirty="0"/>
              <a:t>suelen </a:t>
            </a:r>
            <a:r>
              <a:rPr lang="es-AR" dirty="0" smtClean="0"/>
              <a:t>homologar </a:t>
            </a:r>
            <a:r>
              <a:rPr lang="es-AR" dirty="0"/>
              <a:t>al yo consciente. Elaboración </a:t>
            </a:r>
            <a:r>
              <a:rPr lang="es-AR" dirty="0" smtClean="0"/>
              <a:t>realizada </a:t>
            </a:r>
            <a:r>
              <a:rPr lang="es-AR" dirty="0"/>
              <a:t>como contrapunto con la subversión del concepto </a:t>
            </a:r>
            <a:r>
              <a:rPr lang="es-AR" dirty="0" smtClean="0"/>
              <a:t>que </a:t>
            </a:r>
            <a:r>
              <a:rPr lang="es-AR" dirty="0"/>
              <a:t>elabora el psicoanálisis.</a:t>
            </a:r>
          </a:p>
          <a:p>
            <a:r>
              <a:rPr lang="es-AR" b="1" dirty="0"/>
              <a:t>Segundo capítulo:</a:t>
            </a:r>
            <a:r>
              <a:rPr lang="es-AR" dirty="0"/>
              <a:t> abandono del sustancialismo. Sujeto </a:t>
            </a:r>
            <a:r>
              <a:rPr lang="es-AR" dirty="0" smtClean="0"/>
              <a:t>sujetado </a:t>
            </a:r>
            <a:r>
              <a:rPr lang="es-AR" dirty="0"/>
              <a:t>al lenguaje lo cual impide considerarlo como un existente a priori porque intentar justificarlo y ello conduce a buscar las condiciones  de </a:t>
            </a:r>
            <a:r>
              <a:rPr lang="es-AR" dirty="0" smtClean="0"/>
              <a:t>producción</a:t>
            </a:r>
            <a:endParaRPr lang="es-AR" dirty="0"/>
          </a:p>
          <a:p>
            <a:r>
              <a:rPr lang="es-AR" b="1" dirty="0"/>
              <a:t>Tercer capítulo: </a:t>
            </a:r>
            <a:r>
              <a:rPr lang="es-AR" dirty="0"/>
              <a:t>Reelaboración de los desarrollos anteriores en base a las conceptualizaciones sobre el goce</a:t>
            </a:r>
          </a:p>
          <a:p>
            <a:r>
              <a:rPr lang="es-AR" b="1" dirty="0"/>
              <a:t>Conclusión: </a:t>
            </a:r>
            <a:r>
              <a:rPr lang="es-AR" dirty="0"/>
              <a:t>¿cómo podemos pensar las relaciones goce/ sujeto?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5751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 hangingPunct="0"/>
            <a:r>
              <a:rPr lang="es-AR" sz="3800" b="1" dirty="0"/>
              <a:t>10 textos de referencia en orden de importancia:</a:t>
            </a:r>
            <a:r>
              <a:rPr lang="es-AR" b="1" dirty="0"/>
              <a:t> </a:t>
            </a:r>
            <a:endParaRPr lang="es-AR" dirty="0"/>
          </a:p>
          <a:p>
            <a:pPr lvl="0"/>
            <a:r>
              <a:rPr lang="es-AR" dirty="0"/>
              <a:t>Lacan, J. (1972-1973) El Seminario XX.</a:t>
            </a:r>
            <a:r>
              <a:rPr lang="es-AR" i="1" dirty="0"/>
              <a:t> Aun</a:t>
            </a:r>
            <a:r>
              <a:rPr lang="es-AR" dirty="0"/>
              <a:t>. Paidós. Buenos Aires.2011 </a:t>
            </a:r>
          </a:p>
          <a:p>
            <a:pPr lvl="0"/>
            <a:r>
              <a:rPr lang="es-AR" dirty="0"/>
              <a:t>Coriat E, Couso O, González O, Karothy R, Staude O. (1993). </a:t>
            </a:r>
            <a:r>
              <a:rPr lang="es-AR" i="1" dirty="0"/>
              <a:t>No hay relación sexual</a:t>
            </a:r>
            <a:r>
              <a:rPr lang="es-AR" dirty="0"/>
              <a:t>. Ed. Homo Sapiens Ediciones. Rosario.</a:t>
            </a:r>
          </a:p>
          <a:p>
            <a:pPr lvl="0"/>
            <a:r>
              <a:rPr lang="es-AR" dirty="0"/>
              <a:t>Braunstein, N. (1990). </a:t>
            </a:r>
            <a:r>
              <a:rPr lang="es-AR" i="1" dirty="0"/>
              <a:t>Goce. </a:t>
            </a:r>
            <a:r>
              <a:rPr lang="es-AR" dirty="0"/>
              <a:t>Siglo XXI. Madrid. (1999)</a:t>
            </a:r>
          </a:p>
          <a:p>
            <a:pPr lvl="0"/>
            <a:r>
              <a:rPr lang="es-AR" dirty="0"/>
              <a:t>Lacan, J. (1960). Subversión del sujeto y dialéctica del deseo</a:t>
            </a:r>
            <a:r>
              <a:rPr lang="es-AR" i="1" dirty="0"/>
              <a:t>.</a:t>
            </a:r>
            <a:r>
              <a:rPr lang="es-AR" dirty="0"/>
              <a:t> En </a:t>
            </a:r>
            <a:r>
              <a:rPr lang="es-AR" i="1" dirty="0"/>
              <a:t>Escritos II</a:t>
            </a:r>
            <a:r>
              <a:rPr lang="es-AR" dirty="0"/>
              <a:t>, Siglo XXI. Buenos Aires. 2008</a:t>
            </a:r>
          </a:p>
          <a:p>
            <a:pPr lvl="0"/>
            <a:r>
              <a:rPr lang="es-AR" dirty="0"/>
              <a:t>Frydman, A. (2012). </a:t>
            </a:r>
            <a:r>
              <a:rPr lang="es-AR" i="1" dirty="0"/>
              <a:t>La subversión del Lacan. </a:t>
            </a:r>
            <a:r>
              <a:rPr lang="es-AR" dirty="0"/>
              <a:t>Ed. Ediciones Continente. Buenos Aires.</a:t>
            </a:r>
          </a:p>
          <a:p>
            <a:pPr lvl="0"/>
            <a:r>
              <a:rPr lang="es-AR" dirty="0"/>
              <a:t>Eidelsztein, A. (2005). </a:t>
            </a:r>
            <a:r>
              <a:rPr lang="es-AR" i="1" dirty="0"/>
              <a:t>El grafo del deseo.</a:t>
            </a:r>
            <a:r>
              <a:rPr lang="es-AR" dirty="0"/>
              <a:t> Ed. Letra Viva. Buenos Aires. 2007</a:t>
            </a:r>
          </a:p>
          <a:p>
            <a:pPr lvl="0"/>
            <a:r>
              <a:rPr lang="es-AR" dirty="0"/>
              <a:t>Cruz Vélez. (1970) Superación de la metafísica de la subjetividad. En </a:t>
            </a:r>
            <a:r>
              <a:rPr lang="es-AR" i="1" dirty="0"/>
              <a:t>Filosofía sin Supuestos. </a:t>
            </a:r>
            <a:r>
              <a:rPr lang="es-AR" dirty="0"/>
              <a:t>(pp. 107-217)</a:t>
            </a:r>
            <a:r>
              <a:rPr lang="es-AR" i="1" dirty="0"/>
              <a:t> </a:t>
            </a:r>
            <a:r>
              <a:rPr lang="es-AR" dirty="0"/>
              <a:t>Ed. Sudamericana. Buenos Aires. </a:t>
            </a:r>
          </a:p>
          <a:p>
            <a:pPr lvl="0"/>
            <a:r>
              <a:rPr lang="es-AR" dirty="0"/>
              <a:t>Žižek, S. (1989) </a:t>
            </a:r>
            <a:r>
              <a:rPr lang="es-AR" i="1" dirty="0"/>
              <a:t>El sublime objeto de la ideología</a:t>
            </a:r>
            <a:r>
              <a:rPr lang="es-AR" dirty="0"/>
              <a:t>. Ed. Siglo veintiuno. Buenos Aires. 2003.</a:t>
            </a:r>
          </a:p>
          <a:p>
            <a:pPr lvl="0"/>
            <a:r>
              <a:rPr lang="es-AR" dirty="0"/>
              <a:t>Freud, S. (1923) </a:t>
            </a:r>
            <a:r>
              <a:rPr lang="es-AR" i="1" dirty="0"/>
              <a:t>El yo y el ello</a:t>
            </a:r>
            <a:r>
              <a:rPr lang="es-AR" dirty="0"/>
              <a:t>. Amorrortu editores. Buenos Aires. 2008</a:t>
            </a:r>
          </a:p>
          <a:p>
            <a:pPr lvl="0"/>
            <a:r>
              <a:rPr lang="es-AR" dirty="0"/>
              <a:t>Lacan, J. (1958). La significación del Falo</a:t>
            </a:r>
            <a:r>
              <a:rPr lang="es-AR" i="1" dirty="0"/>
              <a:t>. </a:t>
            </a:r>
            <a:r>
              <a:rPr lang="es-AR" dirty="0"/>
              <a:t>En </a:t>
            </a:r>
            <a:r>
              <a:rPr lang="es-AR" i="1" dirty="0"/>
              <a:t>Escritos I</a:t>
            </a:r>
            <a:r>
              <a:rPr lang="es-AR" dirty="0"/>
              <a:t>, Siglo XXI. Buenos Aires. 2008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5697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hangingPunct="0"/>
            <a:r>
              <a:rPr lang="es-AR" sz="4600" b="1" dirty="0"/>
              <a:t>El sujeto </a:t>
            </a:r>
            <a:r>
              <a:rPr lang="es-AR" sz="4600" b="1" dirty="0" smtClean="0"/>
              <a:t>moderno</a:t>
            </a:r>
            <a:r>
              <a:rPr lang="es-AR" sz="4600" dirty="0" smtClean="0"/>
              <a:t>:</a:t>
            </a:r>
            <a:endParaRPr lang="es-AR" sz="4600" dirty="0"/>
          </a:p>
          <a:p>
            <a:pPr lvl="0" hangingPunct="0"/>
            <a:r>
              <a:rPr lang="es-AR" dirty="0"/>
              <a:t>La concepción moderna </a:t>
            </a:r>
            <a:r>
              <a:rPr lang="es-AR" dirty="0" smtClean="0"/>
              <a:t>lo </a:t>
            </a:r>
            <a:r>
              <a:rPr lang="es-AR" dirty="0"/>
              <a:t>considera un ente existente en el campo de la realidad. En tanto ente, posee una sustancia </a:t>
            </a:r>
          </a:p>
          <a:p>
            <a:pPr lvl="0" hangingPunct="0"/>
            <a:r>
              <a:rPr lang="es-AR" b="1" dirty="0"/>
              <a:t>Descartes</a:t>
            </a:r>
            <a:r>
              <a:rPr lang="es-AR" dirty="0"/>
              <a:t> – Separa mundo objetivo/mundo intuitivo o reflexivo. Mantiene creencia sustancialista de base.</a:t>
            </a:r>
          </a:p>
          <a:p>
            <a:pPr lvl="0" hangingPunct="0"/>
            <a:r>
              <a:rPr lang="es-AR" b="1" dirty="0" smtClean="0"/>
              <a:t>Sujeto:</a:t>
            </a:r>
            <a:r>
              <a:rPr lang="es-AR" dirty="0" smtClean="0"/>
              <a:t> proviene </a:t>
            </a:r>
            <a:r>
              <a:rPr lang="es-AR" dirty="0"/>
              <a:t>del griego </a:t>
            </a:r>
            <a:r>
              <a:rPr lang="es-AR" dirty="0" err="1"/>
              <a:t>Hypokeimenon</a:t>
            </a:r>
            <a:r>
              <a:rPr lang="es-AR" dirty="0"/>
              <a:t> (lo que está siempre presente), por intermedio de la traducción latina Subjectum, lo que subyace invariable.</a:t>
            </a:r>
          </a:p>
          <a:p>
            <a:pPr lvl="0" hangingPunct="0"/>
            <a:r>
              <a:rPr lang="es-AR" b="1" dirty="0"/>
              <a:t>Giro subjetivista</a:t>
            </a:r>
            <a:r>
              <a:rPr lang="es-AR" dirty="0"/>
              <a:t>: traslada el concepto de sujeto al yo-consciente elevándolo al lugar de </a:t>
            </a:r>
            <a:r>
              <a:rPr lang="es-AR" dirty="0" smtClean="0"/>
              <a:t>ente </a:t>
            </a:r>
            <a:r>
              <a:rPr lang="es-AR" dirty="0"/>
              <a:t>privilegiado en tanto </a:t>
            </a:r>
            <a:r>
              <a:rPr lang="es-AR" dirty="0" smtClean="0"/>
              <a:t>única </a:t>
            </a:r>
            <a:r>
              <a:rPr lang="es-AR" dirty="0"/>
              <a:t>“cosa que piensa</a:t>
            </a:r>
            <a:r>
              <a:rPr lang="es-AR" dirty="0" smtClean="0"/>
              <a:t>”. Tiene </a:t>
            </a:r>
            <a:r>
              <a:rPr lang="es-AR" dirty="0"/>
              <a:t>el poder de instrumentar </a:t>
            </a:r>
            <a:r>
              <a:rPr lang="es-AR" dirty="0" smtClean="0"/>
              <a:t>las </a:t>
            </a:r>
            <a:r>
              <a:rPr lang="es-AR" dirty="0"/>
              <a:t>cosas del mundo en función de la excepcionalidad que le confiere </a:t>
            </a:r>
            <a:r>
              <a:rPr lang="es-AR" dirty="0" smtClean="0"/>
              <a:t>el atributo de la razón.     </a:t>
            </a:r>
            <a:endParaRPr lang="es-AR" dirty="0"/>
          </a:p>
          <a:p>
            <a:pPr hangingPunct="0"/>
            <a:r>
              <a:rPr lang="es-AR" b="1" dirty="0"/>
              <a:t>Criticas al sustancialismo: </a:t>
            </a:r>
            <a:r>
              <a:rPr lang="es-AR" dirty="0"/>
              <a:t>el sujeto no es un ente autárquico o instancia suprema.</a:t>
            </a:r>
          </a:p>
          <a:p>
            <a:pPr hangingPunct="0"/>
            <a:r>
              <a:rPr lang="es-AR" b="1" dirty="0"/>
              <a:t>Lacan:</a:t>
            </a:r>
            <a:r>
              <a:rPr lang="es-AR" dirty="0"/>
              <a:t> Prescinde la de adscripción del yo al </a:t>
            </a:r>
            <a:r>
              <a:rPr lang="es-AR" dirty="0" smtClean="0"/>
              <a:t>pensamiento. El </a:t>
            </a:r>
            <a:r>
              <a:rPr lang="es-AR" dirty="0"/>
              <a:t>sujeto </a:t>
            </a:r>
            <a:r>
              <a:rPr lang="es-AR" dirty="0" smtClean="0"/>
              <a:t>deviene </a:t>
            </a:r>
            <a:r>
              <a:rPr lang="es-AR" dirty="0"/>
              <a:t>verbo.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60713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3600" b="1" dirty="0" smtClean="0"/>
              <a:t>Subversión del sujeto por el discurso psicoanalítico 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s-AR" dirty="0" smtClean="0"/>
              <a:t>El </a:t>
            </a:r>
            <a:r>
              <a:rPr lang="es-AR" dirty="0"/>
              <a:t>sujeto no es el yo</a:t>
            </a:r>
          </a:p>
          <a:p>
            <a:pPr hangingPunct="0"/>
            <a:r>
              <a:rPr lang="es-AR" dirty="0"/>
              <a:t>Descubrimiento del inconsciente</a:t>
            </a:r>
          </a:p>
          <a:p>
            <a:pPr hangingPunct="0"/>
            <a:r>
              <a:rPr lang="es-AR" dirty="0"/>
              <a:t>Vasallajes del yo.</a:t>
            </a:r>
          </a:p>
          <a:p>
            <a:pPr hangingPunct="0"/>
            <a:r>
              <a:rPr lang="es-AR" dirty="0"/>
              <a:t>Objeto formado por </a:t>
            </a:r>
            <a:r>
              <a:rPr lang="es-AR" dirty="0" smtClean="0"/>
              <a:t>identificación.</a:t>
            </a:r>
          </a:p>
          <a:p>
            <a:pPr hangingPunct="0"/>
            <a:r>
              <a:rPr lang="es-AR" dirty="0" smtClean="0"/>
              <a:t>Estadio del espejo. Imagen ideal suple carencia de entidad del ser.</a:t>
            </a:r>
          </a:p>
          <a:p>
            <a:pPr hangingPunct="0"/>
            <a:r>
              <a:rPr lang="es-AR" dirty="0" smtClean="0"/>
              <a:t>Desconocimiento </a:t>
            </a:r>
            <a:r>
              <a:rPr lang="es-AR" dirty="0"/>
              <a:t>esencial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0234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hangingPunct="0"/>
            <a:r>
              <a:rPr lang="es-AR" b="1" dirty="0"/>
              <a:t>El lenguaje </a:t>
            </a:r>
            <a:r>
              <a:rPr lang="es-AR" dirty="0"/>
              <a:t>es </a:t>
            </a:r>
            <a:r>
              <a:rPr lang="es-AR" dirty="0" smtClean="0"/>
              <a:t>condición </a:t>
            </a:r>
            <a:r>
              <a:rPr lang="es-AR" dirty="0"/>
              <a:t>de posibilidad del sujeto. </a:t>
            </a:r>
            <a:r>
              <a:rPr lang="es-AR" dirty="0" smtClean="0"/>
              <a:t>Lengua: sistema </a:t>
            </a:r>
            <a:r>
              <a:rPr lang="es-AR" dirty="0"/>
              <a:t>cerrado de relaciones diferenciales en un contexto de pura negatividad sin términos positivos.</a:t>
            </a:r>
          </a:p>
          <a:p>
            <a:pPr hangingPunct="0"/>
            <a:r>
              <a:rPr lang="es-AR" b="1" dirty="0"/>
              <a:t>El Sujeto</a:t>
            </a:r>
            <a:r>
              <a:rPr lang="es-AR" dirty="0"/>
              <a:t>: No puede explicarse solo por relaciones puramente formales. Necesitamos de la falla para aportar singularidad. </a:t>
            </a:r>
          </a:p>
          <a:p>
            <a:pPr hangingPunct="0"/>
            <a:r>
              <a:rPr lang="es-AR" b="1" dirty="0"/>
              <a:t>El uso del lenguaje</a:t>
            </a:r>
            <a:r>
              <a:rPr lang="es-AR" dirty="0"/>
              <a:t> en la palabra conduce a esas fallas cuando el sentido desfallece.</a:t>
            </a:r>
          </a:p>
          <a:p>
            <a:pPr hangingPunct="0"/>
            <a:r>
              <a:rPr lang="es-AR" dirty="0" smtClean="0"/>
              <a:t>El </a:t>
            </a:r>
            <a:r>
              <a:rPr lang="es-AR" b="1" dirty="0"/>
              <a:t>Otro como lugar de sanción</a:t>
            </a:r>
            <a:r>
              <a:rPr lang="es-AR" dirty="0"/>
              <a:t>. Existencia por atribución ética, no óntica. </a:t>
            </a:r>
          </a:p>
          <a:p>
            <a:pPr hangingPunct="0"/>
            <a:r>
              <a:rPr lang="es-AR" b="1" dirty="0"/>
              <a:t>Relaciones inconsciente/sujeto</a:t>
            </a:r>
            <a:r>
              <a:rPr lang="es-AR" dirty="0"/>
              <a:t>. Huella del sujeto inhallable. Efectos de ocultamiento. Saber y sujeto se excluyen.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72814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/>
          </a:bodyPr>
          <a:lstStyle/>
          <a:p>
            <a:pPr hangingPunct="0"/>
            <a:r>
              <a:rPr lang="es-AR" b="1" dirty="0"/>
              <a:t>Necesidad/demanda. </a:t>
            </a:r>
            <a:r>
              <a:rPr lang="es-AR" dirty="0"/>
              <a:t>Grafo 1</a:t>
            </a:r>
          </a:p>
          <a:p>
            <a:pPr hangingPunct="0"/>
            <a:r>
              <a:rPr lang="es-AR" dirty="0"/>
              <a:t>Necesidad trasforma en demanda enhebrada al significante. </a:t>
            </a:r>
          </a:p>
          <a:p>
            <a:pPr hangingPunct="0"/>
            <a:r>
              <a:rPr lang="es-AR" dirty="0"/>
              <a:t>Viviente mítico-$.</a:t>
            </a:r>
          </a:p>
          <a:p>
            <a:pPr hangingPunct="0"/>
            <a:r>
              <a:rPr lang="es-AR" dirty="0"/>
              <a:t>Objeto particular de la necesidad no es </a:t>
            </a:r>
            <a:r>
              <a:rPr lang="es-AR" dirty="0" err="1"/>
              <a:t>universalizable</a:t>
            </a:r>
            <a:r>
              <a:rPr lang="es-AR" dirty="0"/>
              <a:t>. </a:t>
            </a:r>
          </a:p>
          <a:p>
            <a:pPr hangingPunct="0"/>
            <a:r>
              <a:rPr lang="es-AR" dirty="0" smtClean="0"/>
              <a:t>Deseo surge de la demanda.</a:t>
            </a:r>
            <a:endParaRPr lang="es-AR" dirty="0"/>
          </a:p>
          <a:p>
            <a:pPr hangingPunct="0"/>
            <a:r>
              <a:rPr lang="es-AR" dirty="0" smtClean="0"/>
              <a:t>Demanda </a:t>
            </a:r>
            <a:r>
              <a:rPr lang="es-AR" dirty="0"/>
              <a:t>de </a:t>
            </a:r>
            <a:r>
              <a:rPr lang="es-AR" dirty="0" smtClean="0"/>
              <a:t>amor y no de objeto</a:t>
            </a:r>
          </a:p>
          <a:p>
            <a:pPr hangingPunct="0"/>
            <a:r>
              <a:rPr lang="es-AR" dirty="0" smtClean="0"/>
              <a:t>Insatisfacción permanente de la demanda porque el objeto está en falta. </a:t>
            </a:r>
            <a:endParaRPr lang="es-AR" dirty="0"/>
          </a:p>
          <a:p>
            <a:pPr hangingPunct="0"/>
            <a:r>
              <a:rPr lang="es-AR" dirty="0" smtClean="0"/>
              <a:t>Fading</a:t>
            </a:r>
            <a:r>
              <a:rPr lang="es-AR" dirty="0"/>
              <a:t>. Ser de no ente.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23491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hangingPunct="0"/>
            <a:r>
              <a:rPr lang="es-AR" sz="3400" b="1" dirty="0"/>
              <a:t>Ideal del Yo</a:t>
            </a:r>
            <a:endParaRPr lang="es-AR" sz="3400" dirty="0"/>
          </a:p>
          <a:p>
            <a:pPr hangingPunct="0"/>
            <a:r>
              <a:rPr lang="es-AR" dirty="0"/>
              <a:t>Significante que </a:t>
            </a:r>
            <a:r>
              <a:rPr lang="es-AR" dirty="0" smtClean="0"/>
              <a:t>opera </a:t>
            </a:r>
            <a:r>
              <a:rPr lang="es-AR" dirty="0"/>
              <a:t>como ideal. </a:t>
            </a:r>
            <a:r>
              <a:rPr lang="es-AR" dirty="0" smtClean="0"/>
              <a:t>Identificación simbólica, </a:t>
            </a:r>
            <a:r>
              <a:rPr lang="es-AR" dirty="0"/>
              <a:t>primera y todo </a:t>
            </a:r>
            <a:r>
              <a:rPr lang="es-AR" dirty="0" smtClean="0"/>
              <a:t>poderosa </a:t>
            </a:r>
            <a:r>
              <a:rPr lang="es-AR" dirty="0"/>
              <a:t>porque oculta la falta en el Otro. </a:t>
            </a:r>
            <a:endParaRPr lang="es-AR" dirty="0" smtClean="0"/>
          </a:p>
          <a:p>
            <a:pPr hangingPunct="0"/>
            <a:r>
              <a:rPr lang="es-AR" dirty="0"/>
              <a:t>Propicia singularidad construyendo subjetivación. Obtiene identidad dejando atrás el fading.</a:t>
            </a:r>
          </a:p>
          <a:p>
            <a:pPr hangingPunct="0"/>
            <a:r>
              <a:rPr lang="es-AR" dirty="0" smtClean="0"/>
              <a:t>I(A</a:t>
            </a:r>
            <a:r>
              <a:rPr lang="es-AR" dirty="0"/>
              <a:t>) Narcisismo redivivo de los padres (Freud, 1914, 88</a:t>
            </a:r>
            <a:r>
              <a:rPr lang="es-AR" dirty="0" smtClean="0"/>
              <a:t>). Lugar </a:t>
            </a:r>
            <a:r>
              <a:rPr lang="es-AR" dirty="0"/>
              <a:t>de excepción en función del goce fálico. </a:t>
            </a:r>
            <a:endParaRPr lang="es-AR" dirty="0" smtClean="0"/>
          </a:p>
          <a:p>
            <a:pPr hangingPunct="0"/>
            <a:r>
              <a:rPr lang="es-AR" dirty="0" smtClean="0"/>
              <a:t>La </a:t>
            </a:r>
            <a:r>
              <a:rPr lang="es-AR" dirty="0"/>
              <a:t>subjetividad lleva la marca fálica. </a:t>
            </a:r>
            <a:r>
              <a:rPr lang="es-AR" dirty="0" smtClean="0"/>
              <a:t> </a:t>
            </a:r>
          </a:p>
          <a:p>
            <a:pPr hangingPunct="0"/>
            <a:r>
              <a:rPr lang="es-AR" dirty="0" smtClean="0"/>
              <a:t>Bisagra </a:t>
            </a:r>
            <a:r>
              <a:rPr lang="es-AR" dirty="0"/>
              <a:t>significante/goce por medio del ideal. </a:t>
            </a:r>
            <a:endParaRPr lang="es-AR" dirty="0" smtClean="0"/>
          </a:p>
          <a:p>
            <a:pPr hangingPunct="0"/>
            <a:r>
              <a:rPr lang="es-AR" sz="3400" b="1" dirty="0" smtClean="0"/>
              <a:t>Rasgo </a:t>
            </a:r>
            <a:r>
              <a:rPr lang="es-AR" sz="3400" b="1" dirty="0"/>
              <a:t>unario</a:t>
            </a:r>
            <a:r>
              <a:rPr lang="es-AR" sz="3400" dirty="0"/>
              <a:t>: </a:t>
            </a:r>
          </a:p>
          <a:p>
            <a:pPr hangingPunct="0"/>
            <a:r>
              <a:rPr lang="es-AR" dirty="0" smtClean="0"/>
              <a:t>Forma </a:t>
            </a:r>
            <a:r>
              <a:rPr lang="es-AR" dirty="0"/>
              <a:t>elemental significante primera extraída del </a:t>
            </a:r>
            <a:r>
              <a:rPr lang="es-AR" dirty="0" smtClean="0"/>
              <a:t>objeto. </a:t>
            </a:r>
            <a:r>
              <a:rPr lang="es-AR" i="1" dirty="0"/>
              <a:t>Lo que subsiste y lo que </a:t>
            </a:r>
            <a:r>
              <a:rPr lang="es-AR" i="1" dirty="0" smtClean="0"/>
              <a:t>lo ha borra</a:t>
            </a:r>
            <a:r>
              <a:rPr lang="es-AR" dirty="0" smtClean="0"/>
              <a:t>. </a:t>
            </a:r>
            <a:endParaRPr lang="es-AR" dirty="0"/>
          </a:p>
          <a:p>
            <a:pPr hangingPunct="0"/>
            <a:r>
              <a:rPr lang="es-AR" dirty="0" smtClean="0"/>
              <a:t>Ancla </a:t>
            </a:r>
            <a:r>
              <a:rPr lang="es-AR" dirty="0"/>
              <a:t>en el momento inaugural en que el sujeto surge como objeto del goce del Otro, remite a Otro omnipotente y oculta su falta.  </a:t>
            </a:r>
          </a:p>
          <a:p>
            <a:pPr hangingPunct="0"/>
            <a:r>
              <a:rPr lang="es-AR" dirty="0" smtClean="0"/>
              <a:t>Fijación </a:t>
            </a:r>
            <a:r>
              <a:rPr lang="es-AR" dirty="0"/>
              <a:t>de </a:t>
            </a:r>
            <a:r>
              <a:rPr lang="es-AR" dirty="0" smtClean="0"/>
              <a:t>S1. Fundamenta </a:t>
            </a:r>
            <a:r>
              <a:rPr lang="es-AR" dirty="0"/>
              <a:t>la singularidad del sujeto en función de su relación con el goce. </a:t>
            </a:r>
          </a:p>
        </p:txBody>
      </p:sp>
    </p:spTree>
    <p:extLst>
      <p:ext uri="{BB962C8B-B14F-4D97-AF65-F5344CB8AC3E}">
        <p14:creationId xmlns:p14="http://schemas.microsoft.com/office/powerpoint/2010/main" val="21034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546</TotalTime>
  <Words>2225</Words>
  <Application>Microsoft Office PowerPoint</Application>
  <PresentationFormat>Presentación en pantalla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Brío</vt:lpstr>
      <vt:lpstr>La incidencia del goce en el sujeto en el Seminario “Aun” de Jacques Lacan </vt:lpstr>
      <vt:lpstr>Presentación de PowerPoint</vt:lpstr>
      <vt:lpstr>Presentación de PowerPoint</vt:lpstr>
      <vt:lpstr>Presentación de PowerPoint</vt:lpstr>
      <vt:lpstr>Presentación de PowerPoint</vt:lpstr>
      <vt:lpstr>Subversión del sujeto por el discurso psicoanalítico  </vt:lpstr>
      <vt:lpstr>Presentación de PowerPoint</vt:lpstr>
      <vt:lpstr>Presentación de PowerPoint</vt:lpstr>
      <vt:lpstr>Presentación de PowerPoint</vt:lpstr>
      <vt:lpstr>Presentación de PowerPoint</vt:lpstr>
      <vt:lpstr>El goce </vt:lpstr>
      <vt:lpstr>Presentación de PowerPoint</vt:lpstr>
      <vt:lpstr>Presentación de PowerPoint</vt:lpstr>
      <vt:lpstr>Presentación de PowerPoint</vt:lpstr>
      <vt:lpstr>Presentación de PowerPoint</vt:lpstr>
      <vt:lpstr>Conclusión.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incidencia del goce en el sujeto en el Seminario “Aun” de Jacques Lacan</dc:title>
  <dc:creator>Fer</dc:creator>
  <cp:lastModifiedBy>Fer</cp:lastModifiedBy>
  <cp:revision>31</cp:revision>
  <dcterms:created xsi:type="dcterms:W3CDTF">2016-03-11T22:46:55Z</dcterms:created>
  <dcterms:modified xsi:type="dcterms:W3CDTF">2016-03-13T21:22:06Z</dcterms:modified>
</cp:coreProperties>
</file>