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7" r:id="rId1"/>
  </p:sldMasterIdLst>
  <p:notesMasterIdLst>
    <p:notesMasterId r:id="rId38"/>
  </p:notesMasterIdLst>
  <p:sldIdLst>
    <p:sldId id="256" r:id="rId2"/>
    <p:sldId id="257" r:id="rId3"/>
    <p:sldId id="259" r:id="rId4"/>
    <p:sldId id="269" r:id="rId5"/>
    <p:sldId id="270" r:id="rId6"/>
    <p:sldId id="309" r:id="rId7"/>
    <p:sldId id="261" r:id="rId8"/>
    <p:sldId id="263" r:id="rId9"/>
    <p:sldId id="264" r:id="rId10"/>
    <p:sldId id="265" r:id="rId11"/>
    <p:sldId id="266" r:id="rId12"/>
    <p:sldId id="267" r:id="rId13"/>
    <p:sldId id="312" r:id="rId14"/>
    <p:sldId id="290" r:id="rId15"/>
    <p:sldId id="292" r:id="rId16"/>
    <p:sldId id="293" r:id="rId17"/>
    <p:sldId id="274" r:id="rId18"/>
    <p:sldId id="296" r:id="rId19"/>
    <p:sldId id="275" r:id="rId20"/>
    <p:sldId id="311" r:id="rId21"/>
    <p:sldId id="276" r:id="rId22"/>
    <p:sldId id="277" r:id="rId23"/>
    <p:sldId id="278" r:id="rId24"/>
    <p:sldId id="279" r:id="rId25"/>
    <p:sldId id="280" r:id="rId26"/>
    <p:sldId id="281" r:id="rId27"/>
    <p:sldId id="282" r:id="rId28"/>
    <p:sldId id="305" r:id="rId29"/>
    <p:sldId id="283" r:id="rId30"/>
    <p:sldId id="308" r:id="rId31"/>
    <p:sldId id="307" r:id="rId32"/>
    <p:sldId id="284" r:id="rId33"/>
    <p:sldId id="286" r:id="rId34"/>
    <p:sldId id="287" r:id="rId35"/>
    <p:sldId id="289" r:id="rId36"/>
    <p:sldId id="310"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39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61" autoAdjust="0"/>
    <p:restoredTop sz="94660"/>
  </p:normalViewPr>
  <p:slideViewPr>
    <p:cSldViewPr snapToGrid="0">
      <p:cViewPr varScale="1">
        <p:scale>
          <a:sx n="74" d="100"/>
          <a:sy n="74" d="100"/>
        </p:scale>
        <p:origin x="58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BCEBAC-0435-417D-8FD8-700011E177A2}" type="datetimeFigureOut">
              <a:rPr lang="es-AR" smtClean="0"/>
              <a:t>09/03/2018</a:t>
            </a:fld>
            <a:endParaRPr lang="es-AR"/>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73E995-71BB-4BC0-B7BA-F047C630163C}" type="slidenum">
              <a:rPr lang="es-AR" smtClean="0"/>
              <a:t>‹Nº›</a:t>
            </a:fld>
            <a:endParaRPr lang="es-AR"/>
          </a:p>
        </p:txBody>
      </p:sp>
    </p:spTree>
    <p:extLst>
      <p:ext uri="{BB962C8B-B14F-4D97-AF65-F5344CB8AC3E}">
        <p14:creationId xmlns:p14="http://schemas.microsoft.com/office/powerpoint/2010/main" val="4150004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09C584A0-E4AE-43AD-8667-BAF2D8929B39}" type="slidenum">
              <a:rPr lang="es-AR" smtClean="0"/>
              <a:t>22</a:t>
            </a:fld>
            <a:endParaRPr lang="es-AR"/>
          </a:p>
        </p:txBody>
      </p:sp>
    </p:spTree>
    <p:extLst>
      <p:ext uri="{BB962C8B-B14F-4D97-AF65-F5344CB8AC3E}">
        <p14:creationId xmlns:p14="http://schemas.microsoft.com/office/powerpoint/2010/main" val="819580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25262713"/>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3/9/2018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777791643"/>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3/9/2018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46447581"/>
      </p:ext>
    </p:extLst>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3/9/2018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245872244"/>
      </p:ext>
    </p:extLst>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3/9/2018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63009773"/>
      </p:ext>
    </p:extLst>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3/9/2018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71923651"/>
      </p:ext>
    </p:extLst>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3/9/2018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333C77-0158-454C-844F-B7AB9BD7DAD4}" type="slidenum">
              <a:rPr lang="en-US" smtClean="0"/>
              <a:t>‹Nº›</a:t>
            </a:fld>
            <a:endParaRPr lang="en-US" dirty="0"/>
          </a:p>
        </p:txBody>
      </p:sp>
    </p:spTree>
    <p:extLst>
      <p:ext uri="{BB962C8B-B14F-4D97-AF65-F5344CB8AC3E}">
        <p14:creationId xmlns:p14="http://schemas.microsoft.com/office/powerpoint/2010/main" val="2669835804"/>
      </p:ext>
    </p:extLst>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50050904"/>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3/9/2018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3861114793"/>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3/9/2018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45174895"/>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3/9/2018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574483808"/>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575735680"/>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88840713"/>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70439428"/>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smtClean="0"/>
              <a:t>3/9/2018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1471658960"/>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3/9/2018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4239584"/>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3/9/2018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65585560"/>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Lst>
  <p:transition spd="slow">
    <p:wipe/>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3.jpeg"/><Relationship Id="rId4" Type="http://schemas.openxmlformats.org/officeDocument/2006/relationships/image" Target="../media/image12.jpeg"/></Relationships>
</file>

<file path=ppt/slides/_rels/slide2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1.xml"/><Relationship Id="rId4" Type="http://schemas.openxmlformats.org/officeDocument/2006/relationships/image" Target="../media/image2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2601310" y="409903"/>
            <a:ext cx="9080938" cy="2976761"/>
          </a:xfrm>
          <a:blipFill>
            <a:blip r:embed="rId2"/>
            <a:tile tx="0" ty="0" sx="100000" sy="100000" flip="none" algn="tl"/>
          </a:blip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es-ES" sz="3600" dirty="0" smtClean="0">
                <a:solidFill>
                  <a:srgbClr val="C00000"/>
                </a:solidFill>
              </a:rPr>
              <a:t>Características de red de apoyo social, pérdidas y generación de nuevos vínculos en adultos mayores que viven en residencias y en hogares particulares de la ciudad de Mar del Plata</a:t>
            </a:r>
            <a:endParaRPr lang="es-ES" sz="3600" dirty="0">
              <a:solidFill>
                <a:srgbClr val="C00000"/>
              </a:solidFill>
            </a:endParaRPr>
          </a:p>
        </p:txBody>
      </p:sp>
      <p:sp>
        <p:nvSpPr>
          <p:cNvPr id="3" name="Subtítulo 2"/>
          <p:cNvSpPr>
            <a:spLocks noGrp="1"/>
          </p:cNvSpPr>
          <p:nvPr>
            <p:ph type="subTitle" idx="1"/>
          </p:nvPr>
        </p:nvSpPr>
        <p:spPr>
          <a:xfrm>
            <a:off x="2601310" y="3626069"/>
            <a:ext cx="9080937" cy="2323969"/>
          </a:xfrm>
        </p:spPr>
        <p:txBody>
          <a:bodyPr>
            <a:normAutofit lnSpcReduction="10000"/>
          </a:bodyPr>
          <a:lstStyle/>
          <a:p>
            <a:pPr algn="ctr"/>
            <a:r>
              <a:rPr lang="es-ES" b="1" dirty="0" smtClean="0">
                <a:solidFill>
                  <a:schemeClr val="tx1"/>
                </a:solidFill>
              </a:rPr>
              <a:t>Tesis de pre grado </a:t>
            </a:r>
          </a:p>
          <a:p>
            <a:pPr algn="ctr"/>
            <a:r>
              <a:rPr lang="es-ES" b="1" dirty="0" smtClean="0">
                <a:solidFill>
                  <a:schemeClr val="tx1"/>
                </a:solidFill>
              </a:rPr>
              <a:t>Jáuregui, </a:t>
            </a:r>
            <a:r>
              <a:rPr lang="es-ES" b="1" dirty="0" err="1" smtClean="0">
                <a:solidFill>
                  <a:schemeClr val="tx1"/>
                </a:solidFill>
              </a:rPr>
              <a:t>Agostina</a:t>
            </a:r>
            <a:r>
              <a:rPr lang="es-ES" b="1" dirty="0" smtClean="0">
                <a:solidFill>
                  <a:schemeClr val="tx1"/>
                </a:solidFill>
              </a:rPr>
              <a:t> – Lazarte Daniela – Lazarte Lucas</a:t>
            </a:r>
          </a:p>
          <a:p>
            <a:pPr algn="ctr"/>
            <a:r>
              <a:rPr lang="es-ES" b="1" dirty="0" smtClean="0">
                <a:solidFill>
                  <a:schemeClr val="tx1"/>
                </a:solidFill>
              </a:rPr>
              <a:t>Supervisora: Mg. Arias, Claudia Josefina</a:t>
            </a:r>
          </a:p>
          <a:p>
            <a:pPr algn="ctr"/>
            <a:r>
              <a:rPr lang="es-ES" b="1" dirty="0" smtClean="0">
                <a:solidFill>
                  <a:schemeClr val="tx1"/>
                </a:solidFill>
              </a:rPr>
              <a:t>Co-supervisora: Esp. </a:t>
            </a:r>
            <a:r>
              <a:rPr lang="es-ES" b="1" dirty="0" err="1" smtClean="0">
                <a:solidFill>
                  <a:schemeClr val="tx1"/>
                </a:solidFill>
              </a:rPr>
              <a:t>Giuliani</a:t>
            </a:r>
            <a:r>
              <a:rPr lang="es-ES" b="1" dirty="0" smtClean="0">
                <a:solidFill>
                  <a:schemeClr val="tx1"/>
                </a:solidFill>
              </a:rPr>
              <a:t>, María Florencia</a:t>
            </a:r>
          </a:p>
          <a:p>
            <a:pPr algn="ctr"/>
            <a:endParaRPr lang="es-ES" dirty="0"/>
          </a:p>
          <a:p>
            <a:pPr algn="ctr"/>
            <a:r>
              <a:rPr lang="es-ES" dirty="0" smtClean="0">
                <a:effectLst>
                  <a:outerShdw blurRad="38100" dist="38100" dir="2700000" algn="tl">
                    <a:srgbClr val="000000">
                      <a:alpha val="43137"/>
                    </a:srgbClr>
                  </a:outerShdw>
                </a:effectLst>
              </a:rPr>
              <a:t>12 de marzo de 2018 </a:t>
            </a:r>
            <a:endParaRPr lang="es-E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07774776"/>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r>
              <a:rPr lang="es-ES" sz="5400" dirty="0">
                <a:solidFill>
                  <a:srgbClr val="C00000"/>
                </a:solidFill>
              </a:rPr>
              <a:t>M</a:t>
            </a:r>
            <a:r>
              <a:rPr lang="es-ES" sz="5400" dirty="0" smtClean="0">
                <a:solidFill>
                  <a:srgbClr val="C00000"/>
                </a:solidFill>
              </a:rPr>
              <a:t>etodología</a:t>
            </a:r>
            <a:endParaRPr lang="es-ES" sz="5400" dirty="0">
              <a:solidFill>
                <a:srgbClr val="C00000"/>
              </a:solidFill>
            </a:endParaRPr>
          </a:p>
        </p:txBody>
      </p:sp>
      <p:sp>
        <p:nvSpPr>
          <p:cNvPr id="3" name="Marcador de contenido 2"/>
          <p:cNvSpPr>
            <a:spLocks noGrp="1"/>
          </p:cNvSpPr>
          <p:nvPr>
            <p:ph idx="1"/>
          </p:nvPr>
        </p:nvSpPr>
        <p:spPr>
          <a:ln>
            <a:noFill/>
          </a:ln>
          <a:effectLst/>
        </p:spPr>
        <p:txBody>
          <a:bodyPr/>
          <a:lstStyle/>
          <a:p>
            <a:pPr marL="0" indent="0" algn="ctr">
              <a:buNone/>
            </a:pPr>
            <a:r>
              <a:rPr lang="es-ES" sz="4800" dirty="0" smtClean="0">
                <a:solidFill>
                  <a:srgbClr val="C00000"/>
                </a:solidFill>
                <a:effectLst>
                  <a:outerShdw blurRad="38100" dist="38100" dir="2700000" algn="tl">
                    <a:srgbClr val="000000">
                      <a:alpha val="43137"/>
                    </a:srgbClr>
                  </a:outerShdw>
                </a:effectLst>
              </a:rPr>
              <a:t>Diseño</a:t>
            </a:r>
          </a:p>
          <a:p>
            <a:pPr marL="0" indent="0">
              <a:buNone/>
            </a:pPr>
            <a:endParaRPr lang="es-ES" sz="3600" dirty="0"/>
          </a:p>
          <a:p>
            <a:r>
              <a:rPr lang="es-ES" sz="3200" dirty="0" smtClean="0"/>
              <a:t>No experimental</a:t>
            </a:r>
          </a:p>
          <a:p>
            <a:r>
              <a:rPr lang="es-ES" sz="3200" dirty="0" smtClean="0"/>
              <a:t>Transversal- </a:t>
            </a:r>
            <a:r>
              <a:rPr lang="es-ES" sz="3200" dirty="0" err="1" smtClean="0"/>
              <a:t>correlacional</a:t>
            </a:r>
            <a:endParaRPr lang="es-ES" sz="3200" dirty="0" smtClean="0"/>
          </a:p>
          <a:p>
            <a:pPr marL="0" indent="0">
              <a:buNone/>
            </a:pPr>
            <a:endParaRPr lang="es-ES" dirty="0"/>
          </a:p>
        </p:txBody>
      </p:sp>
    </p:spTree>
    <p:extLst>
      <p:ext uri="{BB962C8B-B14F-4D97-AF65-F5344CB8AC3E}">
        <p14:creationId xmlns:p14="http://schemas.microsoft.com/office/powerpoint/2010/main" val="471542248"/>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r>
              <a:rPr lang="es-ES" sz="5400" dirty="0" smtClean="0">
                <a:solidFill>
                  <a:srgbClr val="C00000"/>
                </a:solidFill>
              </a:rPr>
              <a:t>Metodología</a:t>
            </a:r>
            <a:r>
              <a:rPr lang="es-ES" sz="5400" u="sng" dirty="0" smtClean="0"/>
              <a:t> </a:t>
            </a:r>
            <a:endParaRPr lang="es-ES" sz="5400" u="sng" dirty="0"/>
          </a:p>
        </p:txBody>
      </p:sp>
      <p:sp>
        <p:nvSpPr>
          <p:cNvPr id="3" name="Marcador de contenido 2"/>
          <p:cNvSpPr>
            <a:spLocks noGrp="1"/>
          </p:cNvSpPr>
          <p:nvPr>
            <p:ph idx="1"/>
          </p:nvPr>
        </p:nvSpPr>
        <p:spPr>
          <a:ln>
            <a:noFill/>
          </a:ln>
          <a:effectLst/>
        </p:spPr>
        <p:txBody>
          <a:bodyPr>
            <a:normAutofit fontScale="92500"/>
          </a:bodyPr>
          <a:lstStyle/>
          <a:p>
            <a:pPr marL="0" indent="0" algn="ctr">
              <a:buNone/>
            </a:pPr>
            <a:r>
              <a:rPr lang="es-ES" sz="4400" dirty="0" smtClean="0">
                <a:solidFill>
                  <a:srgbClr val="C00000"/>
                </a:solidFill>
                <a:effectLst>
                  <a:outerShdw blurRad="38100" dist="38100" dir="2700000" algn="tl">
                    <a:srgbClr val="000000">
                      <a:alpha val="43137"/>
                    </a:srgbClr>
                  </a:outerShdw>
                </a:effectLst>
              </a:rPr>
              <a:t>Población y muestra</a:t>
            </a:r>
          </a:p>
          <a:p>
            <a:pPr>
              <a:buFont typeface="Arial" panose="020B0604020202020204" pitchFamily="34" charset="0"/>
              <a:buChar char="•"/>
            </a:pPr>
            <a:r>
              <a:rPr lang="es-ES" sz="2800" dirty="0" smtClean="0"/>
              <a:t>Adultos mayores (80 a 90 años de edad) que viven en residencias y en hogares particulares en la ciudad de Mar del Plata.</a:t>
            </a:r>
          </a:p>
          <a:p>
            <a:pPr>
              <a:buFont typeface="Arial" panose="020B0604020202020204" pitchFamily="34" charset="0"/>
              <a:buChar char="•"/>
            </a:pPr>
            <a:r>
              <a:rPr lang="es-ES" sz="2800" dirty="0" smtClean="0"/>
              <a:t>La muestra (n=120) fue seleccionada de manera no probabilística e intencional. Se seleccionaron adultos mayores de ambos sexos que al momento de la evaluación no presentaban deterioro cognitivo aparente.</a:t>
            </a:r>
          </a:p>
          <a:p>
            <a:pPr>
              <a:buFont typeface="Arial" panose="020B0604020202020204" pitchFamily="34" charset="0"/>
              <a:buChar char="•"/>
            </a:pPr>
            <a:endParaRPr lang="es-ES" sz="2800" dirty="0" smtClean="0"/>
          </a:p>
          <a:p>
            <a:pPr marL="0" indent="0">
              <a:buNone/>
            </a:pPr>
            <a:endParaRPr lang="es-ES" sz="2800" dirty="0"/>
          </a:p>
        </p:txBody>
      </p:sp>
    </p:spTree>
    <p:extLst>
      <p:ext uri="{BB962C8B-B14F-4D97-AF65-F5344CB8AC3E}">
        <p14:creationId xmlns:p14="http://schemas.microsoft.com/office/powerpoint/2010/main" val="2486061861"/>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r>
              <a:rPr lang="es-ES" sz="5400" dirty="0" smtClean="0">
                <a:solidFill>
                  <a:srgbClr val="C00000"/>
                </a:solidFill>
              </a:rPr>
              <a:t>Metodología</a:t>
            </a:r>
            <a:endParaRPr lang="es-ES" sz="5400" dirty="0">
              <a:solidFill>
                <a:srgbClr val="C00000"/>
              </a:solidFill>
            </a:endParaRPr>
          </a:p>
        </p:txBody>
      </p:sp>
      <p:sp>
        <p:nvSpPr>
          <p:cNvPr id="3" name="Marcador de contenido 2"/>
          <p:cNvSpPr>
            <a:spLocks noGrp="1"/>
          </p:cNvSpPr>
          <p:nvPr>
            <p:ph idx="1"/>
          </p:nvPr>
        </p:nvSpPr>
        <p:spPr>
          <a:xfrm>
            <a:off x="2592925" y="1800665"/>
            <a:ext cx="8915400" cy="4571999"/>
          </a:xfrm>
        </p:spPr>
        <p:txBody>
          <a:bodyPr>
            <a:normAutofit fontScale="92500" lnSpcReduction="10000"/>
          </a:bodyPr>
          <a:lstStyle/>
          <a:p>
            <a:pPr marL="0" indent="0">
              <a:buNone/>
            </a:pPr>
            <a:endParaRPr lang="es-ES" sz="4000" dirty="0" smtClean="0"/>
          </a:p>
          <a:p>
            <a:pPr marL="0" indent="0" algn="ctr">
              <a:buNone/>
            </a:pPr>
            <a:r>
              <a:rPr lang="es-ES" sz="4000" dirty="0" smtClean="0">
                <a:solidFill>
                  <a:schemeClr val="accent1"/>
                </a:solidFill>
                <a:effectLst>
                  <a:outerShdw blurRad="38100" dist="38100" dir="2700000" algn="tl">
                    <a:srgbClr val="000000">
                      <a:alpha val="43137"/>
                    </a:srgbClr>
                  </a:outerShdw>
                </a:effectLst>
              </a:rPr>
              <a:t>Instrumentos</a:t>
            </a:r>
          </a:p>
          <a:p>
            <a:pPr marL="0" indent="0" algn="ctr">
              <a:buNone/>
            </a:pPr>
            <a:endParaRPr lang="es-ES" sz="2400" dirty="0" smtClean="0">
              <a:solidFill>
                <a:srgbClr val="C00000"/>
              </a:solidFill>
            </a:endParaRPr>
          </a:p>
          <a:p>
            <a:r>
              <a:rPr lang="es-ES" sz="2400" dirty="0" smtClean="0"/>
              <a:t>Cuestionario de datos básicos </a:t>
            </a:r>
          </a:p>
          <a:p>
            <a:r>
              <a:rPr lang="es-ES" sz="2400" dirty="0" smtClean="0"/>
              <a:t>Entrevista estructurada de Fuentes de Apoyo Social (</a:t>
            </a:r>
            <a:r>
              <a:rPr lang="es-ES" sz="2400" dirty="0" err="1" smtClean="0"/>
              <a:t>Vaux</a:t>
            </a:r>
            <a:r>
              <a:rPr lang="es-ES" sz="2400" dirty="0" smtClean="0"/>
              <a:t> &amp; Harrison, 1985)</a:t>
            </a:r>
          </a:p>
          <a:p>
            <a:r>
              <a:rPr lang="es-ES" sz="2400" dirty="0" smtClean="0"/>
              <a:t>Entrevista </a:t>
            </a:r>
            <a:r>
              <a:rPr lang="es-ES" sz="2400" dirty="0" err="1" smtClean="0"/>
              <a:t>semi</a:t>
            </a:r>
            <a:r>
              <a:rPr lang="es-ES" sz="2400" dirty="0" smtClean="0"/>
              <a:t>-estructurada donde se exploraron los cambios en la red de apoyo social que se produjeron en la vejez avanzada (a partir de los 75 años). Se indagaron las pérdidas (cuáles, cuántas, motivos) como la generación de nuevos vínculos (cuáles, cuántos, motivos)</a:t>
            </a:r>
            <a:endParaRPr lang="es-ES" sz="2400" dirty="0"/>
          </a:p>
        </p:txBody>
      </p:sp>
    </p:spTree>
    <p:extLst>
      <p:ext uri="{BB962C8B-B14F-4D97-AF65-F5344CB8AC3E}">
        <p14:creationId xmlns:p14="http://schemas.microsoft.com/office/powerpoint/2010/main" val="3362915968"/>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370271" y="1244958"/>
            <a:ext cx="8915400" cy="377762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marL="0" indent="0">
              <a:buNone/>
            </a:pPr>
            <a:endParaRPr lang="es-ES" dirty="0" smtClean="0"/>
          </a:p>
          <a:p>
            <a:pPr marL="0" indent="0">
              <a:buNone/>
            </a:pPr>
            <a:endParaRPr lang="es-ES" dirty="0"/>
          </a:p>
          <a:p>
            <a:pPr marL="0" indent="0">
              <a:buNone/>
            </a:pPr>
            <a:endParaRPr lang="es-ES" dirty="0" smtClean="0"/>
          </a:p>
          <a:p>
            <a:pPr marL="0" indent="0" algn="ctr">
              <a:buNone/>
            </a:pPr>
            <a:r>
              <a:rPr lang="es-ES" sz="9600" dirty="0" smtClean="0">
                <a:solidFill>
                  <a:schemeClr val="accent1"/>
                </a:solidFill>
              </a:rPr>
              <a:t>Resultados</a:t>
            </a:r>
            <a:endParaRPr lang="es-ES" sz="9600" dirty="0">
              <a:solidFill>
                <a:schemeClr val="accent1"/>
              </a:solidFill>
            </a:endParaRPr>
          </a:p>
        </p:txBody>
      </p:sp>
    </p:spTree>
    <p:extLst>
      <p:ext uri="{BB962C8B-B14F-4D97-AF65-F5344CB8AC3E}">
        <p14:creationId xmlns:p14="http://schemas.microsoft.com/office/powerpoint/2010/main" val="443184588"/>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90649" y="1525631"/>
            <a:ext cx="8911687" cy="3870617"/>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r>
              <a:rPr lang="es-ES" sz="6000" dirty="0" smtClean="0">
                <a:solidFill>
                  <a:srgbClr val="C00000"/>
                </a:solidFill>
              </a:rPr>
              <a:t>Composición de la red de apoyo social por tipo de vínculos familiares y no familiares </a:t>
            </a:r>
            <a:endParaRPr lang="es-ES" sz="6000" dirty="0">
              <a:solidFill>
                <a:srgbClr val="C00000"/>
              </a:solidFill>
            </a:endParaRPr>
          </a:p>
        </p:txBody>
      </p:sp>
    </p:spTree>
    <p:extLst>
      <p:ext uri="{BB962C8B-B14F-4D97-AF65-F5344CB8AC3E}">
        <p14:creationId xmlns:p14="http://schemas.microsoft.com/office/powerpoint/2010/main" val="591387496"/>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87488" y="1340768"/>
            <a:ext cx="10363200" cy="1296143"/>
          </a:xfrm>
        </p:spPr>
        <p:txBody>
          <a:bodyPr>
            <a:normAutofit fontScale="90000"/>
          </a:bodyPr>
          <a:lstStyle/>
          <a:p>
            <a:r>
              <a:rPr lang="es-AR" dirty="0" smtClean="0"/>
              <a:t/>
            </a:r>
            <a:br>
              <a:rPr lang="es-AR" dirty="0" smtClean="0"/>
            </a:br>
            <a:endParaRPr lang="es-AR" dirty="0"/>
          </a:p>
        </p:txBody>
      </p:sp>
      <p:pic>
        <p:nvPicPr>
          <p:cNvPr id="11266" name="Picture 2"/>
          <p:cNvPicPr>
            <a:picLocks noChangeAspect="1" noChangeArrowheads="1"/>
          </p:cNvPicPr>
          <p:nvPr/>
        </p:nvPicPr>
        <p:blipFill>
          <a:blip r:embed="rId2" cstate="print"/>
          <a:srcRect/>
          <a:stretch>
            <a:fillRect/>
          </a:stretch>
        </p:blipFill>
        <p:spPr bwMode="auto">
          <a:xfrm>
            <a:off x="2351584" y="150004"/>
            <a:ext cx="9313035" cy="1440160"/>
          </a:xfrm>
          <a:prstGeom prst="rect">
            <a:avLst/>
          </a:prstGeom>
          <a:noFill/>
          <a:ln w="9525">
            <a:noFill/>
            <a:miter lim="800000"/>
            <a:headEnd/>
            <a:tailEnd/>
          </a:ln>
        </p:spPr>
      </p:pic>
      <p:pic>
        <p:nvPicPr>
          <p:cNvPr id="9" name="8 Imagen" descr="tabla1.jpg"/>
          <p:cNvPicPr>
            <a:picLocks noChangeAspect="1"/>
          </p:cNvPicPr>
          <p:nvPr/>
        </p:nvPicPr>
        <p:blipFill>
          <a:blip r:embed="rId3" cstate="print"/>
          <a:stretch>
            <a:fillRect/>
          </a:stretch>
        </p:blipFill>
        <p:spPr>
          <a:xfrm>
            <a:off x="2351583" y="1340768"/>
            <a:ext cx="9313035" cy="2968958"/>
          </a:xfrm>
          <a:prstGeom prst="rect">
            <a:avLst/>
          </a:prstGeom>
        </p:spPr>
      </p:pic>
      <p:sp>
        <p:nvSpPr>
          <p:cNvPr id="3" name="Rectángulo 2"/>
          <p:cNvSpPr/>
          <p:nvPr/>
        </p:nvSpPr>
        <p:spPr>
          <a:xfrm>
            <a:off x="2351583" y="4615830"/>
            <a:ext cx="9313035" cy="1384995"/>
          </a:xfrm>
          <a:prstGeom prst="rect">
            <a:avLst/>
          </a:prstGeom>
        </p:spPr>
        <p:txBody>
          <a:bodyPr wrap="square">
            <a:spAutoFit/>
          </a:bodyPr>
          <a:lstStyle/>
          <a:p>
            <a:r>
              <a:rPr lang="es-ES" sz="2800" dirty="0">
                <a:solidFill>
                  <a:schemeClr val="tx1">
                    <a:lumMod val="75000"/>
                    <a:lumOff val="25000"/>
                  </a:schemeClr>
                </a:solidFill>
              </a:rPr>
              <a:t>Existe relación entre la inclusión de vínculos familiares y el tipo de hogar, pero no para el caso de los vínculos no familiares.</a:t>
            </a:r>
          </a:p>
        </p:txBody>
      </p:sp>
    </p:spTree>
    <p:extLst>
      <p:ext uri="{BB962C8B-B14F-4D97-AF65-F5344CB8AC3E}">
        <p14:creationId xmlns:p14="http://schemas.microsoft.com/office/powerpoint/2010/main" val="2539791407"/>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19438" y="2015027"/>
            <a:ext cx="8911687" cy="3175159"/>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r>
              <a:rPr lang="es-ES" sz="6000" dirty="0" smtClean="0">
                <a:solidFill>
                  <a:srgbClr val="C00000"/>
                </a:solidFill>
              </a:rPr>
              <a:t>Composición de la red de apoyo social por tipo de vínculos familiares</a:t>
            </a:r>
            <a:endParaRPr lang="es-ES" sz="6000" dirty="0">
              <a:solidFill>
                <a:srgbClr val="C00000"/>
              </a:solidFill>
            </a:endParaRPr>
          </a:p>
        </p:txBody>
      </p:sp>
    </p:spTree>
    <p:extLst>
      <p:ext uri="{BB962C8B-B14F-4D97-AF65-F5344CB8AC3E}">
        <p14:creationId xmlns:p14="http://schemas.microsoft.com/office/powerpoint/2010/main" val="1423319510"/>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409056" y="908721"/>
            <a:ext cx="10363200" cy="1296143"/>
          </a:xfrm>
        </p:spPr>
        <p:txBody>
          <a:bodyPr>
            <a:normAutofit fontScale="90000"/>
          </a:bodyPr>
          <a:lstStyle/>
          <a:p>
            <a:r>
              <a:rPr lang="es-AR" dirty="0" smtClean="0"/>
              <a:t/>
            </a:r>
            <a:br>
              <a:rPr lang="es-AR" dirty="0" smtClean="0"/>
            </a:br>
            <a:endParaRPr lang="es-AR" dirty="0"/>
          </a:p>
        </p:txBody>
      </p:sp>
      <p:pic>
        <p:nvPicPr>
          <p:cNvPr id="1026" name="Picture 2"/>
          <p:cNvPicPr>
            <a:picLocks noChangeAspect="1" noChangeArrowheads="1"/>
          </p:cNvPicPr>
          <p:nvPr/>
        </p:nvPicPr>
        <p:blipFill>
          <a:blip r:embed="rId2" cstate="print"/>
          <a:srcRect/>
          <a:stretch>
            <a:fillRect/>
          </a:stretch>
        </p:blipFill>
        <p:spPr bwMode="auto">
          <a:xfrm>
            <a:off x="1531104" y="1"/>
            <a:ext cx="10229525" cy="1126053"/>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1531104" y="908721"/>
            <a:ext cx="10229525" cy="3848810"/>
          </a:xfrm>
          <a:prstGeom prst="rect">
            <a:avLst/>
          </a:prstGeom>
          <a:noFill/>
          <a:ln w="9525">
            <a:noFill/>
            <a:miter lim="800000"/>
            <a:headEnd/>
            <a:tailEnd/>
          </a:ln>
        </p:spPr>
      </p:pic>
      <p:pic>
        <p:nvPicPr>
          <p:cNvPr id="8" name="7 Imagen" descr="tabla2 (2).jpg"/>
          <p:cNvPicPr>
            <a:picLocks noChangeAspect="1"/>
          </p:cNvPicPr>
          <p:nvPr/>
        </p:nvPicPr>
        <p:blipFill>
          <a:blip r:embed="rId4" cstate="print"/>
          <a:stretch>
            <a:fillRect/>
          </a:stretch>
        </p:blipFill>
        <p:spPr>
          <a:xfrm>
            <a:off x="1531104" y="4526564"/>
            <a:ext cx="10229525" cy="747801"/>
          </a:xfrm>
          <a:prstGeom prst="rect">
            <a:avLst/>
          </a:prstGeom>
        </p:spPr>
      </p:pic>
      <p:sp>
        <p:nvSpPr>
          <p:cNvPr id="3" name="Rectángulo 2"/>
          <p:cNvSpPr/>
          <p:nvPr/>
        </p:nvSpPr>
        <p:spPr>
          <a:xfrm>
            <a:off x="1531103" y="5498500"/>
            <a:ext cx="10229525" cy="1200329"/>
          </a:xfrm>
          <a:prstGeom prst="rect">
            <a:avLst/>
          </a:prstGeom>
        </p:spPr>
        <p:txBody>
          <a:bodyPr wrap="square">
            <a:spAutoFit/>
          </a:bodyPr>
          <a:lstStyle/>
          <a:p>
            <a:r>
              <a:rPr lang="es-ES" sz="2400" dirty="0">
                <a:solidFill>
                  <a:schemeClr val="tx1">
                    <a:lumMod val="75000"/>
                    <a:lumOff val="25000"/>
                  </a:schemeClr>
                </a:solidFill>
              </a:rPr>
              <a:t>Existe asociación significativa entre los adultos mayores que viven en hogares particulares y en residencias en relación a la inclusión de vínculos pareja e hijos.</a:t>
            </a:r>
          </a:p>
        </p:txBody>
      </p:sp>
    </p:spTree>
    <p:extLst>
      <p:ext uri="{BB962C8B-B14F-4D97-AF65-F5344CB8AC3E}">
        <p14:creationId xmlns:p14="http://schemas.microsoft.com/office/powerpoint/2010/main" val="2125880947"/>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99742" y="1731692"/>
            <a:ext cx="8911687" cy="2621367"/>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es-ES" sz="6000" dirty="0" smtClean="0">
                <a:solidFill>
                  <a:srgbClr val="C00000"/>
                </a:solidFill>
              </a:rPr>
              <a:t>Composición de la red de apoyo social por tipo de vínculos no familiares</a:t>
            </a:r>
            <a:endParaRPr lang="es-ES" sz="6000" dirty="0">
              <a:solidFill>
                <a:srgbClr val="C00000"/>
              </a:solidFill>
            </a:endParaRPr>
          </a:p>
        </p:txBody>
      </p:sp>
    </p:spTree>
    <p:extLst>
      <p:ext uri="{BB962C8B-B14F-4D97-AF65-F5344CB8AC3E}">
        <p14:creationId xmlns:p14="http://schemas.microsoft.com/office/powerpoint/2010/main" val="3326326366"/>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87488" y="1340768"/>
            <a:ext cx="10363200" cy="1296143"/>
          </a:xfrm>
        </p:spPr>
        <p:txBody>
          <a:bodyPr>
            <a:normAutofit fontScale="90000"/>
          </a:bodyPr>
          <a:lstStyle/>
          <a:p>
            <a:r>
              <a:rPr lang="es-AR" dirty="0" smtClean="0"/>
              <a:t/>
            </a:r>
            <a:br>
              <a:rPr lang="es-AR" dirty="0" smtClean="0"/>
            </a:br>
            <a:endParaRPr lang="es-AR" dirty="0"/>
          </a:p>
        </p:txBody>
      </p:sp>
      <p:pic>
        <p:nvPicPr>
          <p:cNvPr id="2050" name="Picture 2"/>
          <p:cNvPicPr>
            <a:picLocks noChangeAspect="1" noChangeArrowheads="1"/>
          </p:cNvPicPr>
          <p:nvPr/>
        </p:nvPicPr>
        <p:blipFill>
          <a:blip r:embed="rId2" cstate="print"/>
          <a:srcRect/>
          <a:stretch>
            <a:fillRect/>
          </a:stretch>
        </p:blipFill>
        <p:spPr bwMode="auto">
          <a:xfrm>
            <a:off x="2351584" y="260648"/>
            <a:ext cx="9409045" cy="1008112"/>
          </a:xfrm>
          <a:prstGeom prst="rect">
            <a:avLst/>
          </a:prstGeom>
          <a:noFill/>
          <a:ln w="9525">
            <a:noFill/>
            <a:miter lim="800000"/>
            <a:headEnd/>
            <a:tailEnd/>
          </a:ln>
        </p:spPr>
      </p:pic>
      <p:pic>
        <p:nvPicPr>
          <p:cNvPr id="6" name="5 Imagen" descr="tabla2.1.jpg"/>
          <p:cNvPicPr>
            <a:picLocks noChangeAspect="1"/>
          </p:cNvPicPr>
          <p:nvPr/>
        </p:nvPicPr>
        <p:blipFill>
          <a:blip r:embed="rId3" cstate="print"/>
          <a:stretch>
            <a:fillRect/>
          </a:stretch>
        </p:blipFill>
        <p:spPr>
          <a:xfrm>
            <a:off x="2351584" y="1268760"/>
            <a:ext cx="9409045" cy="3522181"/>
          </a:xfrm>
          <a:prstGeom prst="rect">
            <a:avLst/>
          </a:prstGeom>
        </p:spPr>
      </p:pic>
      <p:sp>
        <p:nvSpPr>
          <p:cNvPr id="3" name="Rectángulo 2"/>
          <p:cNvSpPr/>
          <p:nvPr/>
        </p:nvSpPr>
        <p:spPr>
          <a:xfrm>
            <a:off x="2351583" y="4875723"/>
            <a:ext cx="9409045" cy="1200329"/>
          </a:xfrm>
          <a:prstGeom prst="rect">
            <a:avLst/>
          </a:prstGeom>
        </p:spPr>
        <p:txBody>
          <a:bodyPr wrap="square">
            <a:spAutoFit/>
          </a:bodyPr>
          <a:lstStyle/>
          <a:p>
            <a:r>
              <a:rPr lang="es-ES" sz="2400" dirty="0">
                <a:solidFill>
                  <a:schemeClr val="tx1">
                    <a:lumMod val="65000"/>
                    <a:lumOff val="35000"/>
                  </a:schemeClr>
                </a:solidFill>
              </a:rPr>
              <a:t>Existen asociaciones significativas entre el tipo de hogar y la inclusión de vínculos tales como amigos, vecinos, compañeros y profesionales de la salud.</a:t>
            </a:r>
          </a:p>
        </p:txBody>
      </p:sp>
    </p:spTree>
    <p:extLst>
      <p:ext uri="{BB962C8B-B14F-4D97-AF65-F5344CB8AC3E}">
        <p14:creationId xmlns:p14="http://schemas.microsoft.com/office/powerpoint/2010/main" val="3874694365"/>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08344"/>
            <a:ext cx="8911687" cy="1280890"/>
          </a:xfrm>
          <a:ln>
            <a:noFill/>
          </a:ln>
          <a:effectLst>
            <a:glow rad="228600">
              <a:schemeClr val="accent1">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lgn="ctr"/>
            <a:r>
              <a:rPr lang="es-ES" sz="4800" dirty="0" smtClean="0">
                <a:solidFill>
                  <a:srgbClr val="C33913"/>
                </a:solidFill>
              </a:rPr>
              <a:t>Red de apoyo social</a:t>
            </a:r>
            <a:endParaRPr lang="es-ES" sz="4800" dirty="0">
              <a:solidFill>
                <a:srgbClr val="C33913"/>
              </a:solidFill>
            </a:endParaRPr>
          </a:p>
        </p:txBody>
      </p:sp>
      <p:sp>
        <p:nvSpPr>
          <p:cNvPr id="3" name="Marcador de contenido 2"/>
          <p:cNvSpPr>
            <a:spLocks noGrp="1"/>
          </p:cNvSpPr>
          <p:nvPr>
            <p:ph idx="1"/>
          </p:nvPr>
        </p:nvSpPr>
        <p:spPr/>
        <p:txBody>
          <a:bodyPr>
            <a:noAutofit/>
          </a:bodyPr>
          <a:lstStyle/>
          <a:p>
            <a:pPr marL="0" indent="0">
              <a:buNone/>
            </a:pPr>
            <a:r>
              <a:rPr lang="es-ES" sz="3600" dirty="0" smtClean="0"/>
              <a:t>Suma de todas las relaciones que un individuo percibe como significativas o define como diferenciadas de la masa anónima de la sociedad (</a:t>
            </a:r>
            <a:r>
              <a:rPr lang="es-ES" sz="3600" dirty="0" err="1" smtClean="0"/>
              <a:t>Sluzki</a:t>
            </a:r>
            <a:r>
              <a:rPr lang="es-ES" sz="3600" dirty="0" smtClean="0"/>
              <a:t>, 1979) (</a:t>
            </a:r>
            <a:r>
              <a:rPr lang="es-ES" sz="3600" dirty="0" err="1" smtClean="0"/>
              <a:t>Steinmetz</a:t>
            </a:r>
            <a:r>
              <a:rPr lang="es-ES" sz="3600" dirty="0" smtClean="0"/>
              <a:t>, 1988).</a:t>
            </a:r>
            <a:endParaRPr lang="es-ES" sz="3600" dirty="0"/>
          </a:p>
        </p:txBody>
      </p:sp>
    </p:spTree>
    <p:extLst>
      <p:ext uri="{BB962C8B-B14F-4D97-AF65-F5344CB8AC3E}">
        <p14:creationId xmlns:p14="http://schemas.microsoft.com/office/powerpoint/2010/main" val="2206346236"/>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241482" y="536618"/>
            <a:ext cx="8915400" cy="4898265"/>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2500" lnSpcReduction="20000"/>
          </a:bodyPr>
          <a:lstStyle/>
          <a:p>
            <a:endParaRPr lang="es-ES" dirty="0" smtClean="0"/>
          </a:p>
          <a:p>
            <a:endParaRPr lang="es-ES" dirty="0"/>
          </a:p>
          <a:p>
            <a:pPr marL="0" indent="0" algn="ctr">
              <a:buNone/>
            </a:pPr>
            <a:r>
              <a:rPr lang="es-ES" sz="7100" dirty="0" smtClean="0">
                <a:solidFill>
                  <a:srgbClr val="C00000"/>
                </a:solidFill>
              </a:rPr>
              <a:t>Características estructurales, funcionales y atributos de los vínculos de la red de apoyo social</a:t>
            </a:r>
            <a:endParaRPr lang="es-ES" sz="7100" dirty="0">
              <a:solidFill>
                <a:srgbClr val="C00000"/>
              </a:solidFill>
            </a:endParaRPr>
          </a:p>
        </p:txBody>
      </p:sp>
    </p:spTree>
    <p:extLst>
      <p:ext uri="{BB962C8B-B14F-4D97-AF65-F5344CB8AC3E}">
        <p14:creationId xmlns:p14="http://schemas.microsoft.com/office/powerpoint/2010/main" val="1326788297"/>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87488" y="1340768"/>
            <a:ext cx="10363200" cy="1296143"/>
          </a:xfrm>
        </p:spPr>
        <p:txBody>
          <a:bodyPr>
            <a:normAutofit fontScale="90000"/>
          </a:bodyPr>
          <a:lstStyle/>
          <a:p>
            <a:r>
              <a:rPr lang="es-AR" dirty="0" smtClean="0"/>
              <a:t/>
            </a:r>
            <a:br>
              <a:rPr lang="es-AR" dirty="0" smtClean="0"/>
            </a:br>
            <a:endParaRPr lang="es-AR" dirty="0"/>
          </a:p>
        </p:txBody>
      </p:sp>
      <p:pic>
        <p:nvPicPr>
          <p:cNvPr id="3074" name="Picture 2"/>
          <p:cNvPicPr>
            <a:picLocks noChangeAspect="1" noChangeArrowheads="1"/>
          </p:cNvPicPr>
          <p:nvPr/>
        </p:nvPicPr>
        <p:blipFill>
          <a:blip r:embed="rId2" cstate="print"/>
          <a:srcRect/>
          <a:stretch>
            <a:fillRect/>
          </a:stretch>
        </p:blipFill>
        <p:spPr bwMode="auto">
          <a:xfrm>
            <a:off x="2351585" y="260649"/>
            <a:ext cx="9217025" cy="1128615"/>
          </a:xfrm>
          <a:prstGeom prst="rect">
            <a:avLst/>
          </a:prstGeom>
          <a:noFill/>
          <a:ln w="9525">
            <a:noFill/>
            <a:miter lim="800000"/>
            <a:headEnd/>
            <a:tailEnd/>
          </a:ln>
        </p:spPr>
      </p:pic>
      <p:pic>
        <p:nvPicPr>
          <p:cNvPr id="4" name="3 Imagen" descr="tabla3.jpg"/>
          <p:cNvPicPr>
            <a:picLocks noChangeAspect="1"/>
          </p:cNvPicPr>
          <p:nvPr/>
        </p:nvPicPr>
        <p:blipFill>
          <a:blip r:embed="rId3" cstate="print"/>
          <a:stretch>
            <a:fillRect/>
          </a:stretch>
        </p:blipFill>
        <p:spPr>
          <a:xfrm>
            <a:off x="2351586" y="1389265"/>
            <a:ext cx="9243052" cy="3530465"/>
          </a:xfrm>
          <a:prstGeom prst="rect">
            <a:avLst/>
          </a:prstGeom>
        </p:spPr>
      </p:pic>
      <p:sp>
        <p:nvSpPr>
          <p:cNvPr id="3" name="Rectángulo 2"/>
          <p:cNvSpPr/>
          <p:nvPr/>
        </p:nvSpPr>
        <p:spPr>
          <a:xfrm>
            <a:off x="2351584" y="4919730"/>
            <a:ext cx="9217025" cy="954107"/>
          </a:xfrm>
          <a:prstGeom prst="rect">
            <a:avLst/>
          </a:prstGeom>
        </p:spPr>
        <p:txBody>
          <a:bodyPr wrap="square">
            <a:spAutoFit/>
          </a:bodyPr>
          <a:lstStyle/>
          <a:p>
            <a:r>
              <a:rPr lang="es-ES" sz="2800" dirty="0">
                <a:solidFill>
                  <a:schemeClr val="tx1">
                    <a:lumMod val="65000"/>
                    <a:lumOff val="35000"/>
                  </a:schemeClr>
                </a:solidFill>
              </a:rPr>
              <a:t>El tamaño de la red de apoyo social en ambos tipo de hogar fue predominantemente baja</a:t>
            </a:r>
          </a:p>
        </p:txBody>
      </p:sp>
    </p:spTree>
    <p:extLst>
      <p:ext uri="{BB962C8B-B14F-4D97-AF65-F5344CB8AC3E}">
        <p14:creationId xmlns:p14="http://schemas.microsoft.com/office/powerpoint/2010/main" val="827241328"/>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87488" y="1340768"/>
            <a:ext cx="10363200" cy="1296143"/>
          </a:xfrm>
        </p:spPr>
        <p:txBody>
          <a:bodyPr>
            <a:normAutofit fontScale="90000"/>
          </a:bodyPr>
          <a:lstStyle/>
          <a:p>
            <a:r>
              <a:rPr lang="es-AR" dirty="0" smtClean="0"/>
              <a:t/>
            </a:r>
            <a:br>
              <a:rPr lang="es-AR" dirty="0" smtClean="0"/>
            </a:br>
            <a:endParaRPr lang="es-AR" dirty="0"/>
          </a:p>
        </p:txBody>
      </p:sp>
      <p:pic>
        <p:nvPicPr>
          <p:cNvPr id="4098" name="Picture 2"/>
          <p:cNvPicPr>
            <a:picLocks noChangeAspect="1" noChangeArrowheads="1"/>
          </p:cNvPicPr>
          <p:nvPr/>
        </p:nvPicPr>
        <p:blipFill>
          <a:blip r:embed="rId3" cstate="print"/>
          <a:srcRect/>
          <a:stretch>
            <a:fillRect/>
          </a:stretch>
        </p:blipFill>
        <p:spPr bwMode="auto">
          <a:xfrm>
            <a:off x="2447595" y="188640"/>
            <a:ext cx="9313035" cy="1296144"/>
          </a:xfrm>
          <a:prstGeom prst="rect">
            <a:avLst/>
          </a:prstGeom>
          <a:noFill/>
          <a:ln w="9525">
            <a:noFill/>
            <a:miter lim="800000"/>
            <a:headEnd/>
            <a:tailEnd/>
          </a:ln>
        </p:spPr>
      </p:pic>
      <p:pic>
        <p:nvPicPr>
          <p:cNvPr id="4" name="3 Imagen" descr="tabla3.1 (1).jpg"/>
          <p:cNvPicPr>
            <a:picLocks noChangeAspect="1"/>
          </p:cNvPicPr>
          <p:nvPr/>
        </p:nvPicPr>
        <p:blipFill>
          <a:blip r:embed="rId4" cstate="print"/>
          <a:stretch>
            <a:fillRect/>
          </a:stretch>
        </p:blipFill>
        <p:spPr>
          <a:xfrm>
            <a:off x="2447595" y="1484784"/>
            <a:ext cx="9313035" cy="2304256"/>
          </a:xfrm>
          <a:prstGeom prst="rect">
            <a:avLst/>
          </a:prstGeom>
        </p:spPr>
      </p:pic>
      <p:pic>
        <p:nvPicPr>
          <p:cNvPr id="5" name="4 Imagen" descr="tabla3.1 (2).jpg"/>
          <p:cNvPicPr>
            <a:picLocks noChangeAspect="1"/>
          </p:cNvPicPr>
          <p:nvPr/>
        </p:nvPicPr>
        <p:blipFill>
          <a:blip r:embed="rId5" cstate="print"/>
          <a:stretch>
            <a:fillRect/>
          </a:stretch>
        </p:blipFill>
        <p:spPr>
          <a:xfrm>
            <a:off x="2447595" y="3645024"/>
            <a:ext cx="9313035" cy="1512168"/>
          </a:xfrm>
          <a:prstGeom prst="rect">
            <a:avLst/>
          </a:prstGeom>
        </p:spPr>
      </p:pic>
      <p:sp>
        <p:nvSpPr>
          <p:cNvPr id="3" name="Rectángulo 2"/>
          <p:cNvSpPr/>
          <p:nvPr/>
        </p:nvSpPr>
        <p:spPr>
          <a:xfrm>
            <a:off x="2447594" y="5157192"/>
            <a:ext cx="9313035" cy="830997"/>
          </a:xfrm>
          <a:prstGeom prst="rect">
            <a:avLst/>
          </a:prstGeom>
        </p:spPr>
        <p:txBody>
          <a:bodyPr wrap="square">
            <a:spAutoFit/>
          </a:bodyPr>
          <a:lstStyle/>
          <a:p>
            <a:r>
              <a:rPr lang="es-ES" sz="2400" dirty="0">
                <a:solidFill>
                  <a:schemeClr val="tx1">
                    <a:lumMod val="65000"/>
                    <a:lumOff val="35000"/>
                  </a:schemeClr>
                </a:solidFill>
              </a:rPr>
              <a:t>En ambos tipo de hogar el nivel de distribución de la red fue baja en su totalidad</a:t>
            </a:r>
          </a:p>
        </p:txBody>
      </p:sp>
    </p:spTree>
    <p:extLst>
      <p:ext uri="{BB962C8B-B14F-4D97-AF65-F5344CB8AC3E}">
        <p14:creationId xmlns:p14="http://schemas.microsoft.com/office/powerpoint/2010/main" val="4184611345"/>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87488" y="1340768"/>
            <a:ext cx="10363200" cy="1296143"/>
          </a:xfrm>
        </p:spPr>
        <p:txBody>
          <a:bodyPr>
            <a:normAutofit fontScale="90000"/>
          </a:bodyPr>
          <a:lstStyle/>
          <a:p>
            <a:r>
              <a:rPr lang="es-AR" dirty="0" smtClean="0"/>
              <a:t/>
            </a:r>
            <a:br>
              <a:rPr lang="es-AR" dirty="0" smtClean="0"/>
            </a:br>
            <a:endParaRPr lang="es-AR" dirty="0"/>
          </a:p>
        </p:txBody>
      </p:sp>
      <p:pic>
        <p:nvPicPr>
          <p:cNvPr id="5122" name="Picture 2"/>
          <p:cNvPicPr>
            <a:picLocks noChangeAspect="1" noChangeArrowheads="1"/>
          </p:cNvPicPr>
          <p:nvPr/>
        </p:nvPicPr>
        <p:blipFill>
          <a:blip r:embed="rId2" cstate="print"/>
          <a:srcRect/>
          <a:stretch>
            <a:fillRect/>
          </a:stretch>
        </p:blipFill>
        <p:spPr bwMode="auto">
          <a:xfrm>
            <a:off x="2447595" y="188640"/>
            <a:ext cx="9217024" cy="1224136"/>
          </a:xfrm>
          <a:prstGeom prst="rect">
            <a:avLst/>
          </a:prstGeom>
          <a:noFill/>
          <a:ln w="9525">
            <a:noFill/>
            <a:miter lim="800000"/>
            <a:headEnd/>
            <a:tailEnd/>
          </a:ln>
        </p:spPr>
      </p:pic>
      <p:pic>
        <p:nvPicPr>
          <p:cNvPr id="4" name="3 Imagen" descr="tabla 3.2.jpg"/>
          <p:cNvPicPr>
            <a:picLocks noChangeAspect="1"/>
          </p:cNvPicPr>
          <p:nvPr/>
        </p:nvPicPr>
        <p:blipFill>
          <a:blip r:embed="rId3" cstate="print"/>
          <a:stretch>
            <a:fillRect/>
          </a:stretch>
        </p:blipFill>
        <p:spPr>
          <a:xfrm>
            <a:off x="2447596" y="1412776"/>
            <a:ext cx="9217024" cy="3744416"/>
          </a:xfrm>
          <a:prstGeom prst="rect">
            <a:avLst/>
          </a:prstGeom>
        </p:spPr>
      </p:pic>
      <p:sp>
        <p:nvSpPr>
          <p:cNvPr id="3" name="Rectángulo 2"/>
          <p:cNvSpPr/>
          <p:nvPr/>
        </p:nvSpPr>
        <p:spPr>
          <a:xfrm>
            <a:off x="2447595" y="5157192"/>
            <a:ext cx="9217024" cy="954107"/>
          </a:xfrm>
          <a:prstGeom prst="rect">
            <a:avLst/>
          </a:prstGeom>
        </p:spPr>
        <p:txBody>
          <a:bodyPr wrap="square">
            <a:spAutoFit/>
          </a:bodyPr>
          <a:lstStyle/>
          <a:p>
            <a:r>
              <a:rPr lang="es-ES" sz="2800" dirty="0">
                <a:solidFill>
                  <a:schemeClr val="tx1">
                    <a:lumMod val="65000"/>
                    <a:lumOff val="35000"/>
                  </a:schemeClr>
                </a:solidFill>
              </a:rPr>
              <a:t>El nivel de densidad para ambos tipo de hogar fue predominantemente alto</a:t>
            </a:r>
          </a:p>
        </p:txBody>
      </p:sp>
    </p:spTree>
    <p:extLst>
      <p:ext uri="{BB962C8B-B14F-4D97-AF65-F5344CB8AC3E}">
        <p14:creationId xmlns:p14="http://schemas.microsoft.com/office/powerpoint/2010/main" val="347867151"/>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87488" y="1264860"/>
            <a:ext cx="10363200" cy="1296143"/>
          </a:xfrm>
        </p:spPr>
        <p:txBody>
          <a:bodyPr>
            <a:normAutofit fontScale="90000"/>
          </a:bodyPr>
          <a:lstStyle/>
          <a:p>
            <a:r>
              <a:rPr lang="es-AR" dirty="0" smtClean="0"/>
              <a:t/>
            </a:r>
            <a:br>
              <a:rPr lang="es-AR" dirty="0" smtClean="0"/>
            </a:br>
            <a:endParaRPr lang="es-AR" dirty="0"/>
          </a:p>
        </p:txBody>
      </p:sp>
      <p:pic>
        <p:nvPicPr>
          <p:cNvPr id="6146" name="Picture 2"/>
          <p:cNvPicPr>
            <a:picLocks noChangeAspect="1" noChangeArrowheads="1"/>
          </p:cNvPicPr>
          <p:nvPr/>
        </p:nvPicPr>
        <p:blipFill>
          <a:blip r:embed="rId2" cstate="print"/>
          <a:srcRect/>
          <a:stretch>
            <a:fillRect/>
          </a:stretch>
        </p:blipFill>
        <p:spPr bwMode="auto">
          <a:xfrm>
            <a:off x="2351584" y="260648"/>
            <a:ext cx="9217024" cy="1080120"/>
          </a:xfrm>
          <a:prstGeom prst="rect">
            <a:avLst/>
          </a:prstGeom>
          <a:noFill/>
          <a:ln w="9525">
            <a:noFill/>
            <a:miter lim="800000"/>
            <a:headEnd/>
            <a:tailEnd/>
          </a:ln>
        </p:spPr>
      </p:pic>
      <p:pic>
        <p:nvPicPr>
          <p:cNvPr id="4" name="3 Imagen" descr="tabla 3.3.jpg"/>
          <p:cNvPicPr>
            <a:picLocks noChangeAspect="1"/>
          </p:cNvPicPr>
          <p:nvPr/>
        </p:nvPicPr>
        <p:blipFill>
          <a:blip r:embed="rId3" cstate="print"/>
          <a:stretch>
            <a:fillRect/>
          </a:stretch>
        </p:blipFill>
        <p:spPr>
          <a:xfrm>
            <a:off x="2351585" y="1340768"/>
            <a:ext cx="9217024" cy="4032448"/>
          </a:xfrm>
          <a:prstGeom prst="rect">
            <a:avLst/>
          </a:prstGeom>
        </p:spPr>
      </p:pic>
      <p:sp>
        <p:nvSpPr>
          <p:cNvPr id="3" name="Rectángulo 2"/>
          <p:cNvSpPr/>
          <p:nvPr/>
        </p:nvSpPr>
        <p:spPr>
          <a:xfrm>
            <a:off x="2351584" y="5373216"/>
            <a:ext cx="9217024" cy="830997"/>
          </a:xfrm>
          <a:prstGeom prst="rect">
            <a:avLst/>
          </a:prstGeom>
        </p:spPr>
        <p:txBody>
          <a:bodyPr wrap="square">
            <a:spAutoFit/>
          </a:bodyPr>
          <a:lstStyle/>
          <a:p>
            <a:pPr lvl="0">
              <a:spcBef>
                <a:spcPts val="1000"/>
              </a:spcBef>
              <a:buClr>
                <a:srgbClr val="A53010"/>
              </a:buClr>
            </a:pPr>
            <a:r>
              <a:rPr lang="es-ES" sz="2400" dirty="0">
                <a:solidFill>
                  <a:prstClr val="black">
                    <a:lumMod val="75000"/>
                    <a:lumOff val="25000"/>
                  </a:prstClr>
                </a:solidFill>
              </a:rPr>
              <a:t>El nivel de funcionalidad es predominantemente bajo en ambos tipos de hogar</a:t>
            </a:r>
          </a:p>
        </p:txBody>
      </p:sp>
    </p:spTree>
    <p:extLst>
      <p:ext uri="{BB962C8B-B14F-4D97-AF65-F5344CB8AC3E}">
        <p14:creationId xmlns:p14="http://schemas.microsoft.com/office/powerpoint/2010/main" val="3759600787"/>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87488" y="1340768"/>
            <a:ext cx="10363200" cy="1296143"/>
          </a:xfrm>
        </p:spPr>
        <p:txBody>
          <a:bodyPr>
            <a:normAutofit fontScale="90000"/>
          </a:bodyPr>
          <a:lstStyle/>
          <a:p>
            <a:r>
              <a:rPr lang="es-AR" dirty="0" smtClean="0"/>
              <a:t/>
            </a:r>
            <a:br>
              <a:rPr lang="es-AR" dirty="0" smtClean="0"/>
            </a:br>
            <a:endParaRPr lang="es-AR" dirty="0"/>
          </a:p>
        </p:txBody>
      </p:sp>
      <p:pic>
        <p:nvPicPr>
          <p:cNvPr id="7170" name="Picture 2"/>
          <p:cNvPicPr>
            <a:picLocks noChangeAspect="1" noChangeArrowheads="1"/>
          </p:cNvPicPr>
          <p:nvPr/>
        </p:nvPicPr>
        <p:blipFill>
          <a:blip r:embed="rId2" cstate="print"/>
          <a:srcRect/>
          <a:stretch>
            <a:fillRect/>
          </a:stretch>
        </p:blipFill>
        <p:spPr bwMode="auto">
          <a:xfrm>
            <a:off x="2351584" y="188640"/>
            <a:ext cx="9313035" cy="1340768"/>
          </a:xfrm>
          <a:prstGeom prst="rect">
            <a:avLst/>
          </a:prstGeom>
          <a:noFill/>
          <a:ln w="9525">
            <a:noFill/>
            <a:miter lim="800000"/>
            <a:headEnd/>
            <a:tailEnd/>
          </a:ln>
        </p:spPr>
      </p:pic>
      <p:pic>
        <p:nvPicPr>
          <p:cNvPr id="5" name="4 Imagen" descr="tabla 3.4.jpg"/>
          <p:cNvPicPr>
            <a:picLocks noChangeAspect="1"/>
          </p:cNvPicPr>
          <p:nvPr/>
        </p:nvPicPr>
        <p:blipFill>
          <a:blip r:embed="rId3" cstate="print"/>
          <a:stretch>
            <a:fillRect/>
          </a:stretch>
        </p:blipFill>
        <p:spPr>
          <a:xfrm>
            <a:off x="2351584" y="1529408"/>
            <a:ext cx="9313035" cy="3171381"/>
          </a:xfrm>
          <a:prstGeom prst="rect">
            <a:avLst/>
          </a:prstGeom>
        </p:spPr>
      </p:pic>
      <p:sp>
        <p:nvSpPr>
          <p:cNvPr id="3" name="Rectángulo 2"/>
          <p:cNvSpPr/>
          <p:nvPr/>
        </p:nvSpPr>
        <p:spPr>
          <a:xfrm>
            <a:off x="2351583" y="4549676"/>
            <a:ext cx="9313035" cy="1754326"/>
          </a:xfrm>
          <a:prstGeom prst="rect">
            <a:avLst/>
          </a:prstGeom>
        </p:spPr>
        <p:txBody>
          <a:bodyPr wrap="square">
            <a:spAutoFit/>
          </a:bodyPr>
          <a:lstStyle/>
          <a:p>
            <a:r>
              <a:rPr lang="es-ES" dirty="0">
                <a:solidFill>
                  <a:schemeClr val="tx1">
                    <a:lumMod val="65000"/>
                    <a:lumOff val="35000"/>
                  </a:schemeClr>
                </a:solidFill>
              </a:rPr>
              <a:t>Los adultos mayores que viven en hogares particulares presentan un nivel de </a:t>
            </a:r>
            <a:r>
              <a:rPr lang="es-ES" dirty="0" err="1">
                <a:solidFill>
                  <a:schemeClr val="tx1">
                    <a:lumMod val="65000"/>
                    <a:lumOff val="35000"/>
                  </a:schemeClr>
                </a:solidFill>
              </a:rPr>
              <a:t>multidimensionalidad</a:t>
            </a:r>
            <a:r>
              <a:rPr lang="es-ES" dirty="0">
                <a:solidFill>
                  <a:schemeClr val="tx1">
                    <a:lumMod val="65000"/>
                    <a:lumOff val="35000"/>
                  </a:schemeClr>
                </a:solidFill>
              </a:rPr>
              <a:t> predominantemente medio, siguiendo el nivel alto y por último el nivel bajo</a:t>
            </a:r>
          </a:p>
          <a:p>
            <a:endParaRPr lang="es-ES" dirty="0">
              <a:solidFill>
                <a:schemeClr val="tx1">
                  <a:lumMod val="65000"/>
                  <a:lumOff val="35000"/>
                </a:schemeClr>
              </a:solidFill>
            </a:endParaRPr>
          </a:p>
          <a:p>
            <a:r>
              <a:rPr lang="es-ES" dirty="0">
                <a:solidFill>
                  <a:schemeClr val="tx1">
                    <a:lumMod val="65000"/>
                    <a:lumOff val="35000"/>
                  </a:schemeClr>
                </a:solidFill>
              </a:rPr>
              <a:t>Los adultos mayores que viven en residencias presentan niveles predominantemente bajos y medios teniendo el mismo porcentaje ambos</a:t>
            </a:r>
          </a:p>
        </p:txBody>
      </p:sp>
    </p:spTree>
    <p:extLst>
      <p:ext uri="{BB962C8B-B14F-4D97-AF65-F5344CB8AC3E}">
        <p14:creationId xmlns:p14="http://schemas.microsoft.com/office/powerpoint/2010/main" val="1753225101"/>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87488" y="1340768"/>
            <a:ext cx="10363200" cy="1296143"/>
          </a:xfrm>
        </p:spPr>
        <p:txBody>
          <a:bodyPr>
            <a:normAutofit fontScale="90000"/>
          </a:bodyPr>
          <a:lstStyle/>
          <a:p>
            <a:r>
              <a:rPr lang="es-AR" dirty="0" smtClean="0"/>
              <a:t/>
            </a:r>
            <a:br>
              <a:rPr lang="es-AR" dirty="0" smtClean="0"/>
            </a:br>
            <a:endParaRPr lang="es-AR" dirty="0"/>
          </a:p>
        </p:txBody>
      </p:sp>
      <p:pic>
        <p:nvPicPr>
          <p:cNvPr id="8194" name="Picture 2"/>
          <p:cNvPicPr>
            <a:picLocks noChangeAspect="1" noChangeArrowheads="1"/>
          </p:cNvPicPr>
          <p:nvPr/>
        </p:nvPicPr>
        <p:blipFill>
          <a:blip r:embed="rId2" cstate="print"/>
          <a:srcRect/>
          <a:stretch>
            <a:fillRect/>
          </a:stretch>
        </p:blipFill>
        <p:spPr bwMode="auto">
          <a:xfrm>
            <a:off x="2351584" y="188640"/>
            <a:ext cx="9025003" cy="1412776"/>
          </a:xfrm>
          <a:prstGeom prst="rect">
            <a:avLst/>
          </a:prstGeom>
          <a:noFill/>
          <a:ln w="9525">
            <a:noFill/>
            <a:miter lim="800000"/>
            <a:headEnd/>
            <a:tailEnd/>
          </a:ln>
        </p:spPr>
      </p:pic>
      <p:pic>
        <p:nvPicPr>
          <p:cNvPr id="4" name="3 Imagen" descr="t.jpg"/>
          <p:cNvPicPr>
            <a:picLocks noChangeAspect="1"/>
          </p:cNvPicPr>
          <p:nvPr/>
        </p:nvPicPr>
        <p:blipFill>
          <a:blip r:embed="rId3" cstate="print"/>
          <a:stretch>
            <a:fillRect/>
          </a:stretch>
        </p:blipFill>
        <p:spPr>
          <a:xfrm>
            <a:off x="2351584" y="1556792"/>
            <a:ext cx="9025003" cy="3324301"/>
          </a:xfrm>
          <a:prstGeom prst="rect">
            <a:avLst/>
          </a:prstGeom>
        </p:spPr>
      </p:pic>
      <p:sp>
        <p:nvSpPr>
          <p:cNvPr id="3" name="Rectángulo 2"/>
          <p:cNvSpPr/>
          <p:nvPr/>
        </p:nvSpPr>
        <p:spPr>
          <a:xfrm>
            <a:off x="2351583" y="4881093"/>
            <a:ext cx="9025003" cy="830997"/>
          </a:xfrm>
          <a:prstGeom prst="rect">
            <a:avLst/>
          </a:prstGeom>
        </p:spPr>
        <p:txBody>
          <a:bodyPr wrap="square">
            <a:spAutoFit/>
          </a:bodyPr>
          <a:lstStyle/>
          <a:p>
            <a:r>
              <a:rPr lang="es-ES" sz="2400" dirty="0">
                <a:solidFill>
                  <a:schemeClr val="tx1">
                    <a:lumMod val="65000"/>
                    <a:lumOff val="35000"/>
                  </a:schemeClr>
                </a:solidFill>
              </a:rPr>
              <a:t>En ambos tipos de hogar el nivel de intimidad fue predominantemente alto</a:t>
            </a:r>
          </a:p>
        </p:txBody>
      </p:sp>
    </p:spTree>
    <p:extLst>
      <p:ext uri="{BB962C8B-B14F-4D97-AF65-F5344CB8AC3E}">
        <p14:creationId xmlns:p14="http://schemas.microsoft.com/office/powerpoint/2010/main" val="364690690"/>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87488" y="1340768"/>
            <a:ext cx="10363200" cy="1296143"/>
          </a:xfrm>
        </p:spPr>
        <p:txBody>
          <a:bodyPr>
            <a:normAutofit fontScale="90000"/>
          </a:bodyPr>
          <a:lstStyle/>
          <a:p>
            <a:r>
              <a:rPr lang="es-AR" dirty="0" smtClean="0"/>
              <a:t/>
            </a:r>
            <a:br>
              <a:rPr lang="es-AR" dirty="0" smtClean="0"/>
            </a:br>
            <a:endParaRPr lang="es-AR" dirty="0"/>
          </a:p>
        </p:txBody>
      </p:sp>
      <p:pic>
        <p:nvPicPr>
          <p:cNvPr id="9218" name="Picture 2"/>
          <p:cNvPicPr>
            <a:picLocks noChangeAspect="1" noChangeArrowheads="1"/>
          </p:cNvPicPr>
          <p:nvPr/>
        </p:nvPicPr>
        <p:blipFill>
          <a:blip r:embed="rId2" cstate="print"/>
          <a:srcRect/>
          <a:stretch>
            <a:fillRect/>
          </a:stretch>
        </p:blipFill>
        <p:spPr bwMode="auto">
          <a:xfrm>
            <a:off x="2351584" y="260648"/>
            <a:ext cx="9121013" cy="1440160"/>
          </a:xfrm>
          <a:prstGeom prst="rect">
            <a:avLst/>
          </a:prstGeom>
          <a:noFill/>
          <a:ln w="9525">
            <a:noFill/>
            <a:miter lim="800000"/>
            <a:headEnd/>
            <a:tailEnd/>
          </a:ln>
        </p:spPr>
      </p:pic>
      <p:pic>
        <p:nvPicPr>
          <p:cNvPr id="9219" name="Picture 3"/>
          <p:cNvPicPr>
            <a:picLocks noChangeAspect="1" noChangeArrowheads="1"/>
          </p:cNvPicPr>
          <p:nvPr/>
        </p:nvPicPr>
        <p:blipFill>
          <a:blip r:embed="rId3" cstate="print"/>
          <a:srcRect/>
          <a:stretch>
            <a:fillRect/>
          </a:stretch>
        </p:blipFill>
        <p:spPr bwMode="auto">
          <a:xfrm>
            <a:off x="2351584" y="1628800"/>
            <a:ext cx="9121013" cy="3136383"/>
          </a:xfrm>
          <a:prstGeom prst="rect">
            <a:avLst/>
          </a:prstGeom>
          <a:noFill/>
          <a:ln w="9525">
            <a:noFill/>
            <a:miter lim="800000"/>
            <a:headEnd/>
            <a:tailEnd/>
          </a:ln>
        </p:spPr>
      </p:pic>
      <p:sp>
        <p:nvSpPr>
          <p:cNvPr id="3" name="Rectángulo 2"/>
          <p:cNvSpPr/>
          <p:nvPr/>
        </p:nvSpPr>
        <p:spPr>
          <a:xfrm>
            <a:off x="2351583" y="4641383"/>
            <a:ext cx="9121013" cy="1477328"/>
          </a:xfrm>
          <a:prstGeom prst="rect">
            <a:avLst/>
          </a:prstGeom>
        </p:spPr>
        <p:txBody>
          <a:bodyPr wrap="square">
            <a:spAutoFit/>
          </a:bodyPr>
          <a:lstStyle/>
          <a:p>
            <a:r>
              <a:rPr lang="es-ES" dirty="0">
                <a:solidFill>
                  <a:schemeClr val="tx1">
                    <a:lumMod val="75000"/>
                    <a:lumOff val="25000"/>
                  </a:schemeClr>
                </a:solidFill>
              </a:rPr>
              <a:t>Para los adultos mayores que viven en residencias el nivel de frecuencia de contacto es predominantemente alto</a:t>
            </a:r>
          </a:p>
          <a:p>
            <a:endParaRPr lang="es-ES" dirty="0">
              <a:solidFill>
                <a:schemeClr val="tx1">
                  <a:lumMod val="75000"/>
                  <a:lumOff val="25000"/>
                </a:schemeClr>
              </a:solidFill>
            </a:endParaRPr>
          </a:p>
          <a:p>
            <a:r>
              <a:rPr lang="es-ES" dirty="0">
                <a:solidFill>
                  <a:schemeClr val="tx1">
                    <a:lumMod val="75000"/>
                    <a:lumOff val="25000"/>
                  </a:schemeClr>
                </a:solidFill>
              </a:rPr>
              <a:t>Para los adultos mayores que viven en hogares particulares el nivel de frecuencia de contacto es mayoritariamente bajo</a:t>
            </a:r>
          </a:p>
        </p:txBody>
      </p:sp>
    </p:spTree>
    <p:extLst>
      <p:ext uri="{BB962C8B-B14F-4D97-AF65-F5344CB8AC3E}">
        <p14:creationId xmlns:p14="http://schemas.microsoft.com/office/powerpoint/2010/main" val="514525115"/>
      </p:ext>
    </p:extLst>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5196" y="2530183"/>
            <a:ext cx="8911687" cy="128089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es-ES" sz="6000" dirty="0" smtClean="0">
                <a:solidFill>
                  <a:srgbClr val="C00000"/>
                </a:solidFill>
              </a:rPr>
              <a:t>Pérdida y generación de nuevos vínculos</a:t>
            </a:r>
            <a:endParaRPr lang="es-ES" sz="6000" dirty="0">
              <a:solidFill>
                <a:srgbClr val="C00000"/>
              </a:solidFill>
            </a:endParaRPr>
          </a:p>
        </p:txBody>
      </p:sp>
    </p:spTree>
    <p:extLst>
      <p:ext uri="{BB962C8B-B14F-4D97-AF65-F5344CB8AC3E}">
        <p14:creationId xmlns:p14="http://schemas.microsoft.com/office/powerpoint/2010/main" val="458035656"/>
      </p:ext>
    </p:extLst>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87488" y="1340768"/>
            <a:ext cx="10363200" cy="1296143"/>
          </a:xfrm>
        </p:spPr>
        <p:txBody>
          <a:bodyPr>
            <a:normAutofit fontScale="90000"/>
          </a:bodyPr>
          <a:lstStyle/>
          <a:p>
            <a:r>
              <a:rPr lang="es-AR" dirty="0" smtClean="0"/>
              <a:t/>
            </a:r>
            <a:br>
              <a:rPr lang="es-AR" dirty="0" smtClean="0"/>
            </a:br>
            <a:endParaRPr lang="es-AR" dirty="0"/>
          </a:p>
        </p:txBody>
      </p:sp>
      <p:pic>
        <p:nvPicPr>
          <p:cNvPr id="10242" name="Picture 2"/>
          <p:cNvPicPr>
            <a:picLocks noChangeAspect="1" noChangeArrowheads="1"/>
          </p:cNvPicPr>
          <p:nvPr/>
        </p:nvPicPr>
        <p:blipFill>
          <a:blip r:embed="rId2" cstate="print"/>
          <a:srcRect/>
          <a:stretch>
            <a:fillRect/>
          </a:stretch>
        </p:blipFill>
        <p:spPr bwMode="auto">
          <a:xfrm>
            <a:off x="2351584" y="196253"/>
            <a:ext cx="1248139" cy="312035"/>
          </a:xfrm>
          <a:prstGeom prst="rect">
            <a:avLst/>
          </a:prstGeom>
          <a:noFill/>
          <a:ln w="9525">
            <a:noFill/>
            <a:miter lim="800000"/>
            <a:headEnd/>
            <a:tailEnd/>
          </a:ln>
        </p:spPr>
      </p:pic>
      <p:pic>
        <p:nvPicPr>
          <p:cNvPr id="10243" name="Picture 3"/>
          <p:cNvPicPr>
            <a:picLocks noChangeAspect="1" noChangeArrowheads="1"/>
          </p:cNvPicPr>
          <p:nvPr/>
        </p:nvPicPr>
        <p:blipFill>
          <a:blip r:embed="rId3" cstate="print"/>
          <a:srcRect/>
          <a:stretch>
            <a:fillRect/>
          </a:stretch>
        </p:blipFill>
        <p:spPr bwMode="auto">
          <a:xfrm>
            <a:off x="2351584" y="476672"/>
            <a:ext cx="9505056" cy="1008112"/>
          </a:xfrm>
          <a:prstGeom prst="rect">
            <a:avLst/>
          </a:prstGeom>
          <a:noFill/>
          <a:ln w="9525">
            <a:noFill/>
            <a:miter lim="800000"/>
            <a:headEnd/>
            <a:tailEnd/>
          </a:ln>
        </p:spPr>
      </p:pic>
      <p:pic>
        <p:nvPicPr>
          <p:cNvPr id="5" name="4 Imagen" descr="tabla 4.jpg"/>
          <p:cNvPicPr>
            <a:picLocks noChangeAspect="1"/>
          </p:cNvPicPr>
          <p:nvPr/>
        </p:nvPicPr>
        <p:blipFill>
          <a:blip r:embed="rId4" cstate="print"/>
          <a:stretch>
            <a:fillRect/>
          </a:stretch>
        </p:blipFill>
        <p:spPr>
          <a:xfrm>
            <a:off x="2351584" y="1484784"/>
            <a:ext cx="9499104" cy="3816424"/>
          </a:xfrm>
          <a:prstGeom prst="rect">
            <a:avLst/>
          </a:prstGeom>
        </p:spPr>
      </p:pic>
    </p:spTree>
    <p:extLst>
      <p:ext uri="{BB962C8B-B14F-4D97-AF65-F5344CB8AC3E}">
        <p14:creationId xmlns:p14="http://schemas.microsoft.com/office/powerpoint/2010/main" val="2344048237"/>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es-ES" dirty="0" smtClean="0">
                <a:solidFill>
                  <a:srgbClr val="C00000"/>
                </a:solidFill>
              </a:rPr>
              <a:t>Importancia de la red de apoyo social</a:t>
            </a:r>
            <a:endParaRPr lang="es-ES" dirty="0">
              <a:solidFill>
                <a:srgbClr val="C00000"/>
              </a:solidFill>
            </a:endParaRPr>
          </a:p>
        </p:txBody>
      </p:sp>
      <p:sp>
        <p:nvSpPr>
          <p:cNvPr id="3" name="Marcador de contenido 2"/>
          <p:cNvSpPr>
            <a:spLocks noGrp="1"/>
          </p:cNvSpPr>
          <p:nvPr>
            <p:ph idx="1"/>
          </p:nvPr>
        </p:nvSpPr>
        <p:spPr/>
        <p:txBody>
          <a:bodyPr>
            <a:normAutofit/>
          </a:bodyPr>
          <a:lstStyle/>
          <a:p>
            <a:pPr marL="0" indent="0" algn="just">
              <a:lnSpc>
                <a:spcPct val="150000"/>
              </a:lnSpc>
              <a:buNone/>
            </a:pPr>
            <a:r>
              <a:rPr lang="es-ES" sz="3200" dirty="0" err="1" smtClean="0"/>
              <a:t>Sluzki</a:t>
            </a:r>
            <a:r>
              <a:rPr lang="es-ES" sz="3200" dirty="0" smtClean="0"/>
              <a:t> (1995, 2010) plantea que una red social estable y activa es productora de salud, en tanto protege a la persona de enfermedades, acelera procesos de curación y prolonga la calidad de vida que desarrollan. </a:t>
            </a:r>
          </a:p>
        </p:txBody>
      </p:sp>
    </p:spTree>
    <p:extLst>
      <p:ext uri="{BB962C8B-B14F-4D97-AF65-F5344CB8AC3E}">
        <p14:creationId xmlns:p14="http://schemas.microsoft.com/office/powerpoint/2010/main" val="3256109562"/>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es-ES" sz="6000" dirty="0" smtClean="0">
                <a:solidFill>
                  <a:srgbClr val="C00000"/>
                </a:solidFill>
              </a:rPr>
              <a:t>Motivos de pérdida de vínculos</a:t>
            </a:r>
            <a:endParaRPr lang="es-ES" sz="6000" dirty="0">
              <a:solidFill>
                <a:srgbClr val="C00000"/>
              </a:solidFill>
            </a:endParaRPr>
          </a:p>
        </p:txBody>
      </p:sp>
      <p:sp>
        <p:nvSpPr>
          <p:cNvPr id="3" name="Marcador de contenido 2"/>
          <p:cNvSpPr>
            <a:spLocks noGrp="1"/>
          </p:cNvSpPr>
          <p:nvPr>
            <p:ph idx="1"/>
          </p:nvPr>
        </p:nvSpPr>
        <p:spPr/>
        <p:txBody>
          <a:bodyPr>
            <a:normAutofit fontScale="92500"/>
          </a:bodyPr>
          <a:lstStyle/>
          <a:p>
            <a:endParaRPr lang="es-ES" dirty="0" smtClean="0"/>
          </a:p>
          <a:p>
            <a:endParaRPr lang="es-ES" dirty="0"/>
          </a:p>
          <a:p>
            <a:pPr algn="just"/>
            <a:r>
              <a:rPr lang="es-ES" sz="4000" dirty="0" smtClean="0"/>
              <a:t>En ambos tipos de hogar el fallecimiento se presenta en mayor medida como motivo de pérdida de vínculos (n=78) , y en segundo lugar la pérdida de contacto y/o interés (n=18)</a:t>
            </a:r>
            <a:endParaRPr lang="es-ES" sz="4000" dirty="0"/>
          </a:p>
        </p:txBody>
      </p:sp>
    </p:spTree>
    <p:extLst>
      <p:ext uri="{BB962C8B-B14F-4D97-AF65-F5344CB8AC3E}">
        <p14:creationId xmlns:p14="http://schemas.microsoft.com/office/powerpoint/2010/main" val="1395716911"/>
      </p:ext>
    </p:extLst>
  </p:cSld>
  <p:clrMapOvr>
    <a:masterClrMapping/>
  </p:clrMapOvr>
  <p:transition spd="slow">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AR" sz="3200" b="1" dirty="0" smtClean="0">
                <a:solidFill>
                  <a:srgbClr val="C00000"/>
                </a:solidFill>
              </a:rPr>
              <a:t>En la vejez avanzada, las redes de apoyo social no solo experimentan pérdidas, sino también ganancias:</a:t>
            </a:r>
            <a:endParaRPr lang="es-AR" sz="3200" b="1" dirty="0">
              <a:solidFill>
                <a:srgbClr val="C00000"/>
              </a:solidFill>
            </a:endParaRPr>
          </a:p>
        </p:txBody>
      </p:sp>
      <p:sp>
        <p:nvSpPr>
          <p:cNvPr id="3" name="2 Marcador de texto"/>
          <p:cNvSpPr>
            <a:spLocks noGrp="1"/>
          </p:cNvSpPr>
          <p:nvPr>
            <p:ph type="body" idx="1"/>
          </p:nvPr>
        </p:nvSpPr>
        <p:spPr>
          <a:xfrm>
            <a:off x="2939373" y="1972703"/>
            <a:ext cx="3992732" cy="1256272"/>
          </a:xfrm>
        </p:spPr>
        <p:txBody>
          <a:bodyPr/>
          <a:lstStyle/>
          <a:p>
            <a:endParaRPr lang="es-AR" b="1" dirty="0" smtClean="0"/>
          </a:p>
          <a:p>
            <a:endParaRPr lang="es-AR" b="1" dirty="0"/>
          </a:p>
          <a:p>
            <a:endParaRPr lang="es-AR" b="1" dirty="0" smtClean="0"/>
          </a:p>
          <a:p>
            <a:r>
              <a:rPr lang="es-AR" b="1" dirty="0" smtClean="0"/>
              <a:t>En residencias</a:t>
            </a:r>
            <a:endParaRPr lang="es-AR" b="1" dirty="0"/>
          </a:p>
        </p:txBody>
      </p:sp>
      <p:sp>
        <p:nvSpPr>
          <p:cNvPr id="4" name="3 Marcador de contenido"/>
          <p:cNvSpPr>
            <a:spLocks noGrp="1"/>
          </p:cNvSpPr>
          <p:nvPr>
            <p:ph sz="half" idx="2"/>
          </p:nvPr>
        </p:nvSpPr>
        <p:spPr>
          <a:xfrm>
            <a:off x="2589212" y="2548966"/>
            <a:ext cx="4342893" cy="4309034"/>
          </a:xfrm>
        </p:spPr>
        <p:txBody>
          <a:bodyPr/>
          <a:lstStyle/>
          <a:p>
            <a:pPr marL="0" indent="0">
              <a:buNone/>
            </a:pPr>
            <a:endParaRPr lang="es-AR" sz="2800" dirty="0" smtClean="0"/>
          </a:p>
          <a:p>
            <a:pPr marL="0" indent="0">
              <a:buNone/>
            </a:pPr>
            <a:endParaRPr lang="es-AR" sz="2800" dirty="0" smtClean="0"/>
          </a:p>
          <a:p>
            <a:r>
              <a:rPr lang="es-AR" sz="2800" dirty="0" smtClean="0"/>
              <a:t>El principal motivo de incorporación  de nuevos vínculos es el ingreso a la misma (n=51)</a:t>
            </a:r>
            <a:endParaRPr lang="es-AR" sz="2800" dirty="0"/>
          </a:p>
        </p:txBody>
      </p:sp>
      <p:sp>
        <p:nvSpPr>
          <p:cNvPr id="5" name="4 Marcador de texto"/>
          <p:cNvSpPr>
            <a:spLocks noGrp="1"/>
          </p:cNvSpPr>
          <p:nvPr>
            <p:ph type="body" sz="quarter" idx="3"/>
          </p:nvPr>
        </p:nvSpPr>
        <p:spPr>
          <a:xfrm>
            <a:off x="7506629" y="1969475"/>
            <a:ext cx="3999001" cy="1173775"/>
          </a:xfrm>
        </p:spPr>
        <p:txBody>
          <a:bodyPr/>
          <a:lstStyle/>
          <a:p>
            <a:r>
              <a:rPr lang="es-AR" b="1" dirty="0" smtClean="0"/>
              <a:t>En hogares particulares</a:t>
            </a:r>
            <a:endParaRPr lang="es-AR" b="1" dirty="0"/>
          </a:p>
        </p:txBody>
      </p:sp>
      <p:sp>
        <p:nvSpPr>
          <p:cNvPr id="6" name="5 Marcador de contenido"/>
          <p:cNvSpPr>
            <a:spLocks noGrp="1"/>
          </p:cNvSpPr>
          <p:nvPr>
            <p:ph sz="quarter" idx="4"/>
          </p:nvPr>
        </p:nvSpPr>
        <p:spPr>
          <a:xfrm>
            <a:off x="7166957" y="2545738"/>
            <a:ext cx="4338674" cy="3969362"/>
          </a:xfrm>
        </p:spPr>
        <p:txBody>
          <a:bodyPr>
            <a:normAutofit fontScale="92500" lnSpcReduction="10000"/>
          </a:bodyPr>
          <a:lstStyle/>
          <a:p>
            <a:endParaRPr lang="es-AR" dirty="0" smtClean="0"/>
          </a:p>
          <a:p>
            <a:endParaRPr lang="es-AR" dirty="0" smtClean="0"/>
          </a:p>
          <a:p>
            <a:endParaRPr lang="es-AR" dirty="0"/>
          </a:p>
          <a:p>
            <a:r>
              <a:rPr lang="es-AR" sz="2800" dirty="0" smtClean="0"/>
              <a:t>El principal motivo de incorporación de nuevos vínculos  son los cambios en las familias como los nacimientos (n=19), y el inicio de nuevas actividades (n=14)</a:t>
            </a:r>
            <a:endParaRPr lang="es-AR" sz="2800" dirty="0"/>
          </a:p>
        </p:txBody>
      </p:sp>
    </p:spTree>
    <p:extLst>
      <p:ext uri="{BB962C8B-B14F-4D97-AF65-F5344CB8AC3E}">
        <p14:creationId xmlns:p14="http://schemas.microsoft.com/office/powerpoint/2010/main" val="1237326362"/>
      </p:ext>
    </p:extLst>
  </p:cSld>
  <p:clrMapOvr>
    <a:masterClrMapping/>
  </p:clrMapOvr>
  <p:transition spd="slow">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1906073" y="2514600"/>
            <a:ext cx="10285927" cy="2262188"/>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r>
              <a:rPr lang="es-AR" sz="9600" b="1" dirty="0" smtClean="0">
                <a:solidFill>
                  <a:srgbClr val="C00000"/>
                </a:solidFill>
              </a:rPr>
              <a:t>Conclusiones</a:t>
            </a:r>
            <a:r>
              <a:rPr lang="es-AR" dirty="0" smtClean="0"/>
              <a:t/>
            </a:r>
            <a:br>
              <a:rPr lang="es-AR" dirty="0" smtClean="0"/>
            </a:br>
            <a:endParaRPr lang="es-AR" dirty="0"/>
          </a:p>
        </p:txBody>
      </p:sp>
    </p:spTree>
    <p:extLst>
      <p:ext uri="{BB962C8B-B14F-4D97-AF65-F5344CB8AC3E}">
        <p14:creationId xmlns:p14="http://schemas.microsoft.com/office/powerpoint/2010/main" val="1199701427"/>
      </p:ext>
    </p:extLst>
  </p:cSld>
  <p:clrMapOvr>
    <a:masterClrMapping/>
  </p:clrMapOvr>
  <p:transition spd="slow">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dirty="0" smtClean="0"/>
              <a:t/>
            </a:r>
            <a:br>
              <a:rPr lang="es-AR" dirty="0" smtClean="0"/>
            </a:br>
            <a:endParaRPr lang="es-AR" dirty="0"/>
          </a:p>
        </p:txBody>
      </p:sp>
      <p:sp>
        <p:nvSpPr>
          <p:cNvPr id="3" name="2 Marcador de contenido"/>
          <p:cNvSpPr>
            <a:spLocks noGrp="1"/>
          </p:cNvSpPr>
          <p:nvPr>
            <p:ph idx="1"/>
          </p:nvPr>
        </p:nvSpPr>
        <p:spPr>
          <a:xfrm>
            <a:off x="2085975" y="1457325"/>
            <a:ext cx="9418637" cy="4453897"/>
          </a:xfrm>
        </p:spPr>
        <p:txBody>
          <a:bodyPr>
            <a:normAutofit fontScale="92500"/>
          </a:bodyPr>
          <a:lstStyle/>
          <a:p>
            <a:pPr algn="just">
              <a:lnSpc>
                <a:spcPct val="150000"/>
              </a:lnSpc>
            </a:pPr>
            <a:r>
              <a:rPr lang="es-AR" sz="2400" dirty="0" smtClean="0"/>
              <a:t>Los adultos mayores que viven en residencia mencionaron en su red de apoyo social en mayor medida vínculos no familiares;  antecedentes muestran resultados similares (Arias, 2004).</a:t>
            </a:r>
          </a:p>
          <a:p>
            <a:pPr marL="0" indent="0" algn="just">
              <a:lnSpc>
                <a:spcPct val="150000"/>
              </a:lnSpc>
              <a:buNone/>
            </a:pPr>
            <a:endParaRPr lang="es-AR" sz="2400" dirty="0" smtClean="0"/>
          </a:p>
          <a:p>
            <a:pPr algn="just">
              <a:lnSpc>
                <a:spcPct val="150000"/>
              </a:lnSpc>
            </a:pPr>
            <a:r>
              <a:rPr lang="es-AR" sz="2400" dirty="0" smtClean="0"/>
              <a:t>En relación a las características estructurales, funcionales y atributos de los vínculos de la red de apoyo social, no existen relaciones significativas entre el tipo de hogar y dichas características, como así tampoco se registraron redes con niveles de tamaño altos. </a:t>
            </a:r>
          </a:p>
          <a:p>
            <a:pPr marL="0" indent="0">
              <a:buNone/>
            </a:pPr>
            <a:endParaRPr lang="es-AR" sz="2000" dirty="0"/>
          </a:p>
        </p:txBody>
      </p:sp>
    </p:spTree>
    <p:extLst>
      <p:ext uri="{BB962C8B-B14F-4D97-AF65-F5344CB8AC3E}">
        <p14:creationId xmlns:p14="http://schemas.microsoft.com/office/powerpoint/2010/main" val="4049573475"/>
      </p:ext>
    </p:extLst>
  </p:cSld>
  <p:clrMapOvr>
    <a:masterClrMapping/>
  </p:clrMapOvr>
  <p:transition spd="slow">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dirty="0" smtClean="0"/>
              <a:t/>
            </a:r>
            <a:br>
              <a:rPr lang="es-AR" dirty="0" smtClean="0"/>
            </a:br>
            <a:endParaRPr lang="es-AR" dirty="0"/>
          </a:p>
        </p:txBody>
      </p:sp>
      <p:sp>
        <p:nvSpPr>
          <p:cNvPr id="3" name="2 Marcador de contenido"/>
          <p:cNvSpPr>
            <a:spLocks noGrp="1"/>
          </p:cNvSpPr>
          <p:nvPr>
            <p:ph idx="1"/>
          </p:nvPr>
        </p:nvSpPr>
        <p:spPr>
          <a:xfrm>
            <a:off x="2028825" y="1343025"/>
            <a:ext cx="9475787" cy="4568197"/>
          </a:xfrm>
        </p:spPr>
        <p:txBody>
          <a:bodyPr>
            <a:normAutofit fontScale="92500" lnSpcReduction="20000"/>
          </a:bodyPr>
          <a:lstStyle/>
          <a:p>
            <a:pPr algn="just">
              <a:lnSpc>
                <a:spcPct val="150000"/>
              </a:lnSpc>
            </a:pPr>
            <a:r>
              <a:rPr lang="es-AR" sz="2800" dirty="0" smtClean="0"/>
              <a:t>Existe relación entre el tipo de hogar y el nivel de frecuencia </a:t>
            </a:r>
            <a:r>
              <a:rPr lang="es-AR" sz="2800" dirty="0"/>
              <a:t>de contacto </a:t>
            </a:r>
            <a:r>
              <a:rPr lang="es-AR" sz="2800" dirty="0" smtClean="0"/>
              <a:t>de los vínculos,  siendo mayor para quienes viven en residencia.</a:t>
            </a:r>
          </a:p>
          <a:p>
            <a:pPr algn="just">
              <a:lnSpc>
                <a:spcPct val="150000"/>
              </a:lnSpc>
            </a:pPr>
            <a:endParaRPr lang="es-AR" sz="2800" dirty="0" smtClean="0"/>
          </a:p>
          <a:p>
            <a:pPr algn="just">
              <a:lnSpc>
                <a:spcPct val="150000"/>
              </a:lnSpc>
            </a:pPr>
            <a:r>
              <a:rPr lang="es-AR" sz="2800" dirty="0" smtClean="0"/>
              <a:t>Para ambos grupos  el principal motivo de pérdida de vínculos es el fallecimiento; esto se asociaba a miembros que pertenecen a la misma generación, anterior y siguiente (Arias,2015). </a:t>
            </a:r>
          </a:p>
          <a:p>
            <a:endParaRPr lang="es-AR" dirty="0"/>
          </a:p>
          <a:p>
            <a:endParaRPr lang="es-AR" dirty="0"/>
          </a:p>
          <a:p>
            <a:endParaRPr lang="es-AR" dirty="0"/>
          </a:p>
        </p:txBody>
      </p:sp>
    </p:spTree>
    <p:extLst>
      <p:ext uri="{BB962C8B-B14F-4D97-AF65-F5344CB8AC3E}">
        <p14:creationId xmlns:p14="http://schemas.microsoft.com/office/powerpoint/2010/main" val="3768625732"/>
      </p:ext>
    </p:extLst>
  </p:cSld>
  <p:clrMapOvr>
    <a:masterClrMapping/>
  </p:clrMapOvr>
  <p:transition spd="slow">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es-ES" dirty="0" smtClean="0">
                <a:solidFill>
                  <a:srgbClr val="C00000"/>
                </a:solidFill>
              </a:rPr>
              <a:t>Para concluir</a:t>
            </a:r>
            <a:endParaRPr lang="es-ES" dirty="0">
              <a:solidFill>
                <a:srgbClr val="C00000"/>
              </a:solidFill>
            </a:endParaRPr>
          </a:p>
        </p:txBody>
      </p:sp>
      <p:sp>
        <p:nvSpPr>
          <p:cNvPr id="8" name="Marcador de contenido 7"/>
          <p:cNvSpPr>
            <a:spLocks noGrp="1"/>
          </p:cNvSpPr>
          <p:nvPr>
            <p:ph idx="1"/>
          </p:nvPr>
        </p:nvSpPr>
        <p:spPr/>
        <p:txBody>
          <a:bodyPr>
            <a:normAutofit fontScale="92500" lnSpcReduction="20000"/>
          </a:bodyPr>
          <a:lstStyle/>
          <a:p>
            <a:pPr marL="0" indent="0">
              <a:buNone/>
            </a:pPr>
            <a:endParaRPr lang="es-ES" dirty="0"/>
          </a:p>
          <a:p>
            <a:pPr marL="0" indent="0" algn="just">
              <a:lnSpc>
                <a:spcPct val="150000"/>
              </a:lnSpc>
              <a:buNone/>
            </a:pPr>
            <a:r>
              <a:rPr lang="es-ES" sz="2800" dirty="0" smtClean="0"/>
              <a:t>A partir de la investigación llevada a cabo podemos afirmar que en la vejez avanzada las redes de apoyo social no sólo experimentan pérdidas, sino también ganancias, lo cual muestra la flexibilidad de las redes que se van modificando en el tiempo de acuerdo con las distintas situaciones de la persona.</a:t>
            </a:r>
            <a:endParaRPr lang="es-ES" sz="2800" dirty="0"/>
          </a:p>
        </p:txBody>
      </p:sp>
    </p:spTree>
    <p:extLst>
      <p:ext uri="{BB962C8B-B14F-4D97-AF65-F5344CB8AC3E}">
        <p14:creationId xmlns:p14="http://schemas.microsoft.com/office/powerpoint/2010/main" val="707597385"/>
      </p:ext>
    </p:extLst>
  </p:cSld>
  <p:clrMapOvr>
    <a:masterClrMapping/>
  </p:clrMapOvr>
  <p:transition spd="slow">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2515650" y="2040785"/>
            <a:ext cx="8911687" cy="4115315"/>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es-ES" dirty="0" smtClean="0">
                <a:solidFill>
                  <a:srgbClr val="C00000"/>
                </a:solidFill>
              </a:rPr>
              <a:t>   </a:t>
            </a:r>
            <a:br>
              <a:rPr lang="es-ES" dirty="0" smtClean="0">
                <a:solidFill>
                  <a:srgbClr val="C00000"/>
                </a:solidFill>
              </a:rPr>
            </a:br>
            <a:r>
              <a:rPr lang="es-ES" dirty="0">
                <a:solidFill>
                  <a:srgbClr val="C00000"/>
                </a:solidFill>
              </a:rPr>
              <a:t/>
            </a:r>
            <a:br>
              <a:rPr lang="es-ES" dirty="0">
                <a:solidFill>
                  <a:srgbClr val="C00000"/>
                </a:solidFill>
              </a:rPr>
            </a:br>
            <a:r>
              <a:rPr lang="es-ES" dirty="0" smtClean="0">
                <a:solidFill>
                  <a:srgbClr val="C00000"/>
                </a:solidFill>
              </a:rPr>
              <a:t/>
            </a:r>
            <a:br>
              <a:rPr lang="es-ES" dirty="0" smtClean="0">
                <a:solidFill>
                  <a:srgbClr val="C00000"/>
                </a:solidFill>
              </a:rPr>
            </a:br>
            <a:r>
              <a:rPr lang="es-ES" sz="9600" dirty="0" smtClean="0">
                <a:solidFill>
                  <a:srgbClr val="C00000"/>
                </a:solidFill>
              </a:rPr>
              <a:t>¡ </a:t>
            </a:r>
            <a:r>
              <a:rPr lang="es-ES" sz="9600" dirty="0">
                <a:solidFill>
                  <a:srgbClr val="C00000"/>
                </a:solidFill>
              </a:rPr>
              <a:t>GRACIAS !</a:t>
            </a:r>
            <a:r>
              <a:rPr lang="es-ES" dirty="0">
                <a:solidFill>
                  <a:srgbClr val="C00000"/>
                </a:solidFill>
              </a:rPr>
              <a:t/>
            </a:r>
            <a:br>
              <a:rPr lang="es-ES" dirty="0">
                <a:solidFill>
                  <a:srgbClr val="C00000"/>
                </a:solidFill>
              </a:rPr>
            </a:br>
            <a:endParaRPr lang="es-ES" dirty="0"/>
          </a:p>
        </p:txBody>
      </p:sp>
    </p:spTree>
    <p:extLst>
      <p:ext uri="{BB962C8B-B14F-4D97-AF65-F5344CB8AC3E}">
        <p14:creationId xmlns:p14="http://schemas.microsoft.com/office/powerpoint/2010/main" val="678769168"/>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es-ES" dirty="0" smtClean="0">
                <a:solidFill>
                  <a:srgbClr val="C00000"/>
                </a:solidFill>
              </a:rPr>
              <a:t>Diferentes paradigmas definen a la vejez</a:t>
            </a:r>
            <a:endParaRPr lang="es-ES" dirty="0">
              <a:solidFill>
                <a:srgbClr val="C00000"/>
              </a:solidFill>
            </a:endParaRPr>
          </a:p>
        </p:txBody>
      </p:sp>
      <p:sp>
        <p:nvSpPr>
          <p:cNvPr id="3" name="Marcador de contenido 2"/>
          <p:cNvSpPr>
            <a:spLocks noGrp="1"/>
          </p:cNvSpPr>
          <p:nvPr>
            <p:ph idx="1"/>
          </p:nvPr>
        </p:nvSpPr>
        <p:spPr>
          <a:xfrm>
            <a:off x="2048298" y="1760112"/>
            <a:ext cx="9980569" cy="3777622"/>
          </a:xfrm>
        </p:spPr>
        <p:txBody>
          <a:bodyPr numCol="1">
            <a:normAutofit/>
          </a:bodyPr>
          <a:lstStyle/>
          <a:p>
            <a:pPr marL="0" indent="0">
              <a:buNone/>
            </a:pPr>
            <a:endParaRPr lang="es-ES" sz="2400" dirty="0" smtClean="0">
              <a:solidFill>
                <a:schemeClr val="tx1">
                  <a:lumMod val="85000"/>
                  <a:lumOff val="15000"/>
                </a:schemeClr>
              </a:solidFill>
            </a:endParaRPr>
          </a:p>
          <a:p>
            <a:pPr algn="just">
              <a:lnSpc>
                <a:spcPct val="150000"/>
              </a:lnSpc>
              <a:buFont typeface="Wingdings" panose="05000000000000000000" pitchFamily="2" charset="2"/>
              <a:buChar char="q"/>
            </a:pPr>
            <a:r>
              <a:rPr lang="es-ES" sz="4000" dirty="0" smtClean="0">
                <a:solidFill>
                  <a:schemeClr val="tx1">
                    <a:lumMod val="85000"/>
                    <a:lumOff val="15000"/>
                  </a:schemeClr>
                </a:solidFill>
              </a:rPr>
              <a:t>Paradigmas con visiones de deterioro (Arias &amp; </a:t>
            </a:r>
            <a:r>
              <a:rPr lang="es-ES" sz="4000" dirty="0" err="1" smtClean="0">
                <a:solidFill>
                  <a:schemeClr val="tx1">
                    <a:lumMod val="85000"/>
                    <a:lumOff val="15000"/>
                  </a:schemeClr>
                </a:solidFill>
              </a:rPr>
              <a:t>Iacub</a:t>
            </a:r>
            <a:r>
              <a:rPr lang="es-ES" sz="4000" dirty="0" smtClean="0">
                <a:solidFill>
                  <a:schemeClr val="tx1">
                    <a:lumMod val="85000"/>
                    <a:lumOff val="15000"/>
                  </a:schemeClr>
                </a:solidFill>
              </a:rPr>
              <a:t>, 2014)</a:t>
            </a:r>
          </a:p>
          <a:p>
            <a:pPr algn="just">
              <a:lnSpc>
                <a:spcPct val="150000"/>
              </a:lnSpc>
              <a:buFont typeface="Wingdings" panose="05000000000000000000" pitchFamily="2" charset="2"/>
              <a:buChar char="q"/>
            </a:pPr>
            <a:r>
              <a:rPr lang="es-ES" sz="4000" dirty="0" smtClean="0">
                <a:solidFill>
                  <a:schemeClr val="tx1">
                    <a:lumMod val="85000"/>
                    <a:lumOff val="15000"/>
                  </a:schemeClr>
                </a:solidFill>
              </a:rPr>
              <a:t>Paradigma del curso vital   (</a:t>
            </a:r>
            <a:r>
              <a:rPr lang="es-ES" sz="4000" dirty="0" err="1" smtClean="0">
                <a:solidFill>
                  <a:schemeClr val="tx1">
                    <a:lumMod val="85000"/>
                    <a:lumOff val="15000"/>
                  </a:schemeClr>
                </a:solidFill>
              </a:rPr>
              <a:t>Baltes</a:t>
            </a:r>
            <a:r>
              <a:rPr lang="es-ES" sz="4000" dirty="0" smtClean="0">
                <a:solidFill>
                  <a:schemeClr val="tx1">
                    <a:lumMod val="85000"/>
                    <a:lumOff val="15000"/>
                  </a:schemeClr>
                </a:solidFill>
              </a:rPr>
              <a:t>, 1990)                                                            </a:t>
            </a:r>
            <a:endParaRPr lang="es-ES" sz="4000" dirty="0"/>
          </a:p>
        </p:txBody>
      </p:sp>
    </p:spTree>
    <p:extLst>
      <p:ext uri="{BB962C8B-B14F-4D97-AF65-F5344CB8AC3E}">
        <p14:creationId xmlns:p14="http://schemas.microsoft.com/office/powerpoint/2010/main" val="2988330610"/>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es-ES" dirty="0" smtClean="0">
                <a:solidFill>
                  <a:srgbClr val="C00000"/>
                </a:solidFill>
              </a:rPr>
              <a:t>Pérdidas e incorporación de nuevos vínculos</a:t>
            </a:r>
            <a:endParaRPr lang="es-ES" dirty="0">
              <a:solidFill>
                <a:srgbClr val="C00000"/>
              </a:solidFill>
            </a:endParaRPr>
          </a:p>
        </p:txBody>
      </p:sp>
      <p:sp>
        <p:nvSpPr>
          <p:cNvPr id="3" name="Marcador de contenido 2"/>
          <p:cNvSpPr>
            <a:spLocks noGrp="1"/>
          </p:cNvSpPr>
          <p:nvPr>
            <p:ph idx="1"/>
          </p:nvPr>
        </p:nvSpPr>
        <p:spPr>
          <a:xfrm>
            <a:off x="2562318" y="2012576"/>
            <a:ext cx="8915400" cy="3777622"/>
          </a:xfrm>
        </p:spPr>
        <p:txBody>
          <a:bodyPr>
            <a:normAutofit/>
          </a:bodyPr>
          <a:lstStyle/>
          <a:p>
            <a:pPr marL="0" indent="0" algn="just">
              <a:lnSpc>
                <a:spcPct val="170000"/>
              </a:lnSpc>
              <a:buNone/>
            </a:pPr>
            <a:endParaRPr lang="es-ES" dirty="0"/>
          </a:p>
          <a:p>
            <a:pPr algn="just">
              <a:lnSpc>
                <a:spcPct val="170000"/>
              </a:lnSpc>
            </a:pPr>
            <a:r>
              <a:rPr lang="es-ES" sz="2800" dirty="0" smtClean="0"/>
              <a:t>Diversas </a:t>
            </a:r>
            <a:r>
              <a:rPr lang="es-ES" sz="2800" dirty="0"/>
              <a:t>pérdidas de vínculos – principalmente por la muerte de familiares y amigos </a:t>
            </a:r>
            <a:r>
              <a:rPr lang="es-ES" sz="2800" dirty="0" smtClean="0"/>
              <a:t>–</a:t>
            </a:r>
          </a:p>
          <a:p>
            <a:pPr algn="just">
              <a:lnSpc>
                <a:spcPct val="170000"/>
              </a:lnSpc>
            </a:pPr>
            <a:r>
              <a:rPr lang="es-ES" sz="2800" dirty="0" smtClean="0"/>
              <a:t>Gran </a:t>
            </a:r>
            <a:r>
              <a:rPr lang="es-ES" sz="2800" dirty="0"/>
              <a:t>potencial para enfrentarlas, compensarlas y recuperar los anteriores niveles de bienestar.</a:t>
            </a:r>
          </a:p>
          <a:p>
            <a:endParaRPr lang="es-ES" dirty="0" smtClean="0"/>
          </a:p>
        </p:txBody>
      </p:sp>
      <p:sp>
        <p:nvSpPr>
          <p:cNvPr id="4" name="Marcador de contenido 2"/>
          <p:cNvSpPr txBox="1">
            <a:spLocks/>
          </p:cNvSpPr>
          <p:nvPr/>
        </p:nvSpPr>
        <p:spPr>
          <a:xfrm>
            <a:off x="5620871" y="4921622"/>
            <a:ext cx="6679970" cy="227073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es-ES" dirty="0" smtClean="0"/>
          </a:p>
        </p:txBody>
      </p:sp>
    </p:spTree>
    <p:extLst>
      <p:ext uri="{BB962C8B-B14F-4D97-AF65-F5344CB8AC3E}">
        <p14:creationId xmlns:p14="http://schemas.microsoft.com/office/powerpoint/2010/main" val="3666660743"/>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es-ES" sz="4000" dirty="0" smtClean="0">
                <a:solidFill>
                  <a:srgbClr val="C00000"/>
                </a:solidFill>
              </a:rPr>
              <a:t>Diferentes teorías acerca del ingreso a la residencia</a:t>
            </a:r>
            <a:endParaRPr lang="es-ES" sz="4000" dirty="0">
              <a:solidFill>
                <a:srgbClr val="C00000"/>
              </a:solidFill>
            </a:endParaRPr>
          </a:p>
        </p:txBody>
      </p:sp>
      <p:sp>
        <p:nvSpPr>
          <p:cNvPr id="3" name="Marcador de contenido 2"/>
          <p:cNvSpPr>
            <a:spLocks noGrp="1"/>
          </p:cNvSpPr>
          <p:nvPr>
            <p:ph idx="1"/>
          </p:nvPr>
        </p:nvSpPr>
        <p:spPr/>
        <p:txBody>
          <a:bodyPr/>
          <a:lstStyle/>
          <a:p>
            <a:endParaRPr lang="es-ES" dirty="0" smtClean="0"/>
          </a:p>
          <a:p>
            <a:r>
              <a:rPr lang="es-ES" sz="2400" dirty="0" smtClean="0"/>
              <a:t>Se entiende como una pérdida de libertad y de oportunidades, donde se destruyen las relaciones personales (Rojas, Toronjo, Rodríguez Ponce &amp; Rodríguez </a:t>
            </a:r>
            <a:r>
              <a:rPr lang="es-ES" sz="2400" dirty="0" err="1" smtClean="0"/>
              <a:t>Rodríguez</a:t>
            </a:r>
            <a:r>
              <a:rPr lang="es-ES" sz="2400" dirty="0" smtClean="0"/>
              <a:t>, 2006)</a:t>
            </a:r>
          </a:p>
          <a:p>
            <a:endParaRPr lang="es-ES" sz="2400" dirty="0"/>
          </a:p>
          <a:p>
            <a:r>
              <a:rPr lang="es-ES" sz="2400" dirty="0" smtClean="0"/>
              <a:t>Se privilegian la oportunidad de cuidados y el incremento de las relaciones sociales (</a:t>
            </a:r>
            <a:r>
              <a:rPr lang="es-ES" sz="2400" dirty="0" err="1" smtClean="0"/>
              <a:t>Fassio</a:t>
            </a:r>
            <a:r>
              <a:rPr lang="es-ES" sz="2400" dirty="0" smtClean="0"/>
              <a:t>, 2007)</a:t>
            </a:r>
            <a:endParaRPr lang="es-ES" sz="2400" dirty="0"/>
          </a:p>
        </p:txBody>
      </p:sp>
    </p:spTree>
    <p:extLst>
      <p:ext uri="{BB962C8B-B14F-4D97-AF65-F5344CB8AC3E}">
        <p14:creationId xmlns:p14="http://schemas.microsoft.com/office/powerpoint/2010/main" val="3135525268"/>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es-ES" sz="5400" dirty="0" smtClean="0">
                <a:solidFill>
                  <a:srgbClr val="C00000"/>
                </a:solidFill>
              </a:rPr>
              <a:t>Objetivos</a:t>
            </a:r>
            <a:r>
              <a:rPr lang="es-ES" dirty="0" smtClean="0">
                <a:solidFill>
                  <a:srgbClr val="C00000"/>
                </a:solidFill>
              </a:rPr>
              <a:t> </a:t>
            </a:r>
            <a:r>
              <a:rPr lang="es-ES" sz="5400" dirty="0" smtClean="0">
                <a:solidFill>
                  <a:srgbClr val="C00000"/>
                </a:solidFill>
              </a:rPr>
              <a:t>generales</a:t>
            </a:r>
            <a:r>
              <a:rPr lang="es-ES" dirty="0" smtClean="0">
                <a:solidFill>
                  <a:srgbClr val="C00000"/>
                </a:solidFill>
              </a:rPr>
              <a:t> </a:t>
            </a:r>
            <a:endParaRPr lang="es-ES" dirty="0">
              <a:solidFill>
                <a:srgbClr val="C00000"/>
              </a:solidFill>
            </a:endParaRPr>
          </a:p>
        </p:txBody>
      </p:sp>
      <p:sp>
        <p:nvSpPr>
          <p:cNvPr id="3" name="Marcador de contenido 2"/>
          <p:cNvSpPr>
            <a:spLocks noGrp="1"/>
          </p:cNvSpPr>
          <p:nvPr>
            <p:ph idx="1"/>
          </p:nvPr>
        </p:nvSpPr>
        <p:spPr/>
        <p:txBody>
          <a:bodyPr>
            <a:normAutofit/>
          </a:bodyPr>
          <a:lstStyle/>
          <a:p>
            <a:pPr>
              <a:buFont typeface="Arial" panose="020B0604020202020204" pitchFamily="34" charset="0"/>
              <a:buChar char="•"/>
            </a:pPr>
            <a:r>
              <a:rPr lang="es-ES" sz="2800" dirty="0" smtClean="0"/>
              <a:t>Describir las características de la red de apoyo social en adultos mayores que viven en residencias y en hogares particulares en la ciudad de Mar del Plata.</a:t>
            </a:r>
          </a:p>
          <a:p>
            <a:pPr>
              <a:buFont typeface="Arial" panose="020B0604020202020204" pitchFamily="34" charset="0"/>
              <a:buChar char="•"/>
            </a:pPr>
            <a:r>
              <a:rPr lang="es-ES" sz="2800" dirty="0" smtClean="0"/>
              <a:t>Explorar la pérdida y la generación de nuevos vínculos en adultos mayores que viven en residencias y en hogares particulares.</a:t>
            </a:r>
          </a:p>
        </p:txBody>
      </p:sp>
    </p:spTree>
    <p:extLst>
      <p:ext uri="{BB962C8B-B14F-4D97-AF65-F5344CB8AC3E}">
        <p14:creationId xmlns:p14="http://schemas.microsoft.com/office/powerpoint/2010/main" val="3212003783"/>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r>
              <a:rPr lang="es-ES" sz="5400" dirty="0" smtClean="0">
                <a:solidFill>
                  <a:srgbClr val="C00000"/>
                </a:solidFill>
              </a:rPr>
              <a:t>Objetivos particulares</a:t>
            </a:r>
            <a:endParaRPr lang="es-ES" sz="5400" dirty="0">
              <a:solidFill>
                <a:srgbClr val="C00000"/>
              </a:solidFill>
            </a:endParaRPr>
          </a:p>
        </p:txBody>
      </p:sp>
      <p:sp>
        <p:nvSpPr>
          <p:cNvPr id="3" name="Marcador de contenido 2"/>
          <p:cNvSpPr>
            <a:spLocks noGrp="1"/>
          </p:cNvSpPr>
          <p:nvPr>
            <p:ph idx="1"/>
          </p:nvPr>
        </p:nvSpPr>
        <p:spPr/>
        <p:txBody>
          <a:bodyPr>
            <a:normAutofit/>
          </a:bodyPr>
          <a:lstStyle/>
          <a:p>
            <a:pPr>
              <a:buFont typeface="Arial" panose="020B0604020202020204" pitchFamily="34" charset="0"/>
              <a:buChar char="•"/>
            </a:pPr>
            <a:r>
              <a:rPr lang="es-ES" sz="2800" dirty="0" smtClean="0"/>
              <a:t>Comparar la composición de la red de apoyo social por tipo de vínculos en adultos mayores que viven en residencias y hogares particulares.</a:t>
            </a:r>
          </a:p>
          <a:p>
            <a:pPr>
              <a:buFont typeface="Arial" panose="020B0604020202020204" pitchFamily="34" charset="0"/>
              <a:buChar char="•"/>
            </a:pPr>
            <a:r>
              <a:rPr lang="es-ES" sz="2800" dirty="0" smtClean="0"/>
              <a:t>Conocer las características estructurales, funcionales y atributos de los vínculos en la red de apoyo social en adultos mayores que viven en residencias y en hogares particulares.</a:t>
            </a:r>
            <a:endParaRPr lang="es-ES" sz="2800" dirty="0"/>
          </a:p>
        </p:txBody>
      </p:sp>
    </p:spTree>
    <p:extLst>
      <p:ext uri="{BB962C8B-B14F-4D97-AF65-F5344CB8AC3E}">
        <p14:creationId xmlns:p14="http://schemas.microsoft.com/office/powerpoint/2010/main" val="3031709942"/>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r>
              <a:rPr lang="es-ES" sz="5400" dirty="0" smtClean="0">
                <a:solidFill>
                  <a:srgbClr val="C00000"/>
                </a:solidFill>
              </a:rPr>
              <a:t>Hipótesis de trabajo </a:t>
            </a:r>
            <a:endParaRPr lang="es-ES" sz="5400" dirty="0">
              <a:solidFill>
                <a:srgbClr val="C00000"/>
              </a:solidFill>
            </a:endParaRPr>
          </a:p>
        </p:txBody>
      </p:sp>
      <p:sp>
        <p:nvSpPr>
          <p:cNvPr id="3" name="Marcador de contenido 2"/>
          <p:cNvSpPr>
            <a:spLocks noGrp="1"/>
          </p:cNvSpPr>
          <p:nvPr>
            <p:ph idx="1"/>
          </p:nvPr>
        </p:nvSpPr>
        <p:spPr/>
        <p:txBody>
          <a:bodyPr>
            <a:normAutofit/>
          </a:bodyPr>
          <a:lstStyle/>
          <a:p>
            <a:pPr marL="0" indent="0">
              <a:buNone/>
            </a:pPr>
            <a:r>
              <a:rPr lang="es-ES" sz="4400" dirty="0" smtClean="0"/>
              <a:t>La composición de la red de apoyo social por tipo de vínculos se relaciona con el tipo de hogar (residencia- hogares particulares).</a:t>
            </a:r>
            <a:endParaRPr lang="es-ES" sz="4400" dirty="0"/>
          </a:p>
        </p:txBody>
      </p:sp>
    </p:spTree>
    <p:extLst>
      <p:ext uri="{BB962C8B-B14F-4D97-AF65-F5344CB8AC3E}">
        <p14:creationId xmlns:p14="http://schemas.microsoft.com/office/powerpoint/2010/main" val="4267225233"/>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863</TotalTime>
  <Words>1129</Words>
  <Application>Microsoft Office PowerPoint</Application>
  <PresentationFormat>Panorámica</PresentationFormat>
  <Paragraphs>116</Paragraphs>
  <Slides>36</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36</vt:i4>
      </vt:variant>
    </vt:vector>
  </HeadingPairs>
  <TitlesOfParts>
    <vt:vector size="42" baseType="lpstr">
      <vt:lpstr>Arial</vt:lpstr>
      <vt:lpstr>Calibri</vt:lpstr>
      <vt:lpstr>Century Gothic</vt:lpstr>
      <vt:lpstr>Wingdings</vt:lpstr>
      <vt:lpstr>Wingdings 3</vt:lpstr>
      <vt:lpstr>Espiral</vt:lpstr>
      <vt:lpstr>Características de red de apoyo social, pérdidas y generación de nuevos vínculos en adultos mayores que viven en residencias y en hogares particulares de la ciudad de Mar del Plata</vt:lpstr>
      <vt:lpstr>Red de apoyo social</vt:lpstr>
      <vt:lpstr>Importancia de la red de apoyo social</vt:lpstr>
      <vt:lpstr>Diferentes paradigmas definen a la vejez</vt:lpstr>
      <vt:lpstr>Pérdidas e incorporación de nuevos vínculos</vt:lpstr>
      <vt:lpstr>Diferentes teorías acerca del ingreso a la residencia</vt:lpstr>
      <vt:lpstr>Objetivos generales </vt:lpstr>
      <vt:lpstr>Objetivos particulares</vt:lpstr>
      <vt:lpstr>Hipótesis de trabajo </vt:lpstr>
      <vt:lpstr>Metodología</vt:lpstr>
      <vt:lpstr>Metodología </vt:lpstr>
      <vt:lpstr>Metodología</vt:lpstr>
      <vt:lpstr>Presentación de PowerPoint</vt:lpstr>
      <vt:lpstr>Composición de la red de apoyo social por tipo de vínculos familiares y no familiares </vt:lpstr>
      <vt:lpstr> </vt:lpstr>
      <vt:lpstr>Composición de la red de apoyo social por tipo de vínculos familiares</vt:lpstr>
      <vt:lpstr> </vt:lpstr>
      <vt:lpstr>Composición de la red de apoyo social por tipo de vínculos no familiares</vt:lpstr>
      <vt:lpstr> </vt:lpstr>
      <vt:lpstr>Presentación de PowerPoint</vt:lpstr>
      <vt:lpstr> </vt:lpstr>
      <vt:lpstr> </vt:lpstr>
      <vt:lpstr> </vt:lpstr>
      <vt:lpstr> </vt:lpstr>
      <vt:lpstr> </vt:lpstr>
      <vt:lpstr> </vt:lpstr>
      <vt:lpstr> </vt:lpstr>
      <vt:lpstr>Pérdida y generación de nuevos vínculos</vt:lpstr>
      <vt:lpstr> </vt:lpstr>
      <vt:lpstr>Motivos de pérdida de vínculos</vt:lpstr>
      <vt:lpstr>En la vejez avanzada, las redes de apoyo social no solo experimentan pérdidas, sino también ganancias:</vt:lpstr>
      <vt:lpstr>Conclusiones </vt:lpstr>
      <vt:lpstr> </vt:lpstr>
      <vt:lpstr> </vt:lpstr>
      <vt:lpstr>Para concluir</vt:lpstr>
      <vt:lpstr>      ¡ GRACIAS !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Características de red de apoyo social, pérdidas y generación de nuevos vínculos en adultos mayores que viven en residencias y en hogares particulares de la ciudad de Mar del Plata</dc:title>
  <dc:creator>Agos P. Jauregui</dc:creator>
  <cp:lastModifiedBy>Agos P. Jauregui</cp:lastModifiedBy>
  <cp:revision>60</cp:revision>
  <dcterms:created xsi:type="dcterms:W3CDTF">2018-03-06T19:00:37Z</dcterms:created>
  <dcterms:modified xsi:type="dcterms:W3CDTF">2018-03-09T17:30:48Z</dcterms:modified>
</cp:coreProperties>
</file>