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76" r:id="rId1"/>
  </p:sldMasterIdLst>
  <p:notesMasterIdLst>
    <p:notesMasterId r:id="rId29"/>
  </p:notesMasterIdLst>
  <p:sldIdLst>
    <p:sldId id="256" r:id="rId2"/>
    <p:sldId id="257" r:id="rId3"/>
    <p:sldId id="261" r:id="rId4"/>
    <p:sldId id="258" r:id="rId5"/>
    <p:sldId id="259" r:id="rId6"/>
    <p:sldId id="260" r:id="rId7"/>
    <p:sldId id="262" r:id="rId8"/>
    <p:sldId id="263" r:id="rId9"/>
    <p:sldId id="264" r:id="rId10"/>
    <p:sldId id="265" r:id="rId11"/>
    <p:sldId id="266" r:id="rId12"/>
    <p:sldId id="267" r:id="rId13"/>
    <p:sldId id="270" r:id="rId14"/>
    <p:sldId id="271" r:id="rId15"/>
    <p:sldId id="274" r:id="rId16"/>
    <p:sldId id="275" r:id="rId17"/>
    <p:sldId id="290" r:id="rId18"/>
    <p:sldId id="276" r:id="rId19"/>
    <p:sldId id="277" r:id="rId20"/>
    <p:sldId id="278" r:id="rId21"/>
    <p:sldId id="279" r:id="rId22"/>
    <p:sldId id="281" r:id="rId23"/>
    <p:sldId id="282" r:id="rId24"/>
    <p:sldId id="284" r:id="rId25"/>
    <p:sldId id="286" r:id="rId26"/>
    <p:sldId id="287" r:id="rId27"/>
    <p:sldId id="291" r:id="rId28"/>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C3300"/>
    <a:srgbClr val="FF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4" autoAdjust="0"/>
  </p:normalViewPr>
  <p:slideViewPr>
    <p:cSldViewPr>
      <p:cViewPr>
        <p:scale>
          <a:sx n="77" d="100"/>
          <a:sy n="77" d="100"/>
        </p:scale>
        <p:origin x="-114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85B825-5BA6-41AA-9332-7DA6B8B9BA59}" type="datetimeFigureOut">
              <a:rPr lang="es-AR" smtClean="0"/>
              <a:pPr/>
              <a:t>19/10/2018</a:t>
            </a:fld>
            <a:endParaRPr lang="es-AR"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A16C2A-9B12-40F9-94B8-C594604D55AB}" type="slidenum">
              <a:rPr lang="es-AR" smtClean="0"/>
              <a:pPr/>
              <a:t>‹Nº›</a:t>
            </a:fld>
            <a:endParaRPr lang="es-AR" dirty="0"/>
          </a:p>
        </p:txBody>
      </p:sp>
    </p:spTree>
    <p:extLst>
      <p:ext uri="{BB962C8B-B14F-4D97-AF65-F5344CB8AC3E}">
        <p14:creationId xmlns:p14="http://schemas.microsoft.com/office/powerpoint/2010/main" xmlns="" val="18447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dirty="0"/>
          </a:p>
        </p:txBody>
      </p:sp>
      <p:sp>
        <p:nvSpPr>
          <p:cNvPr id="4" name="3 Marcador de número de diapositiva"/>
          <p:cNvSpPr>
            <a:spLocks noGrp="1"/>
          </p:cNvSpPr>
          <p:nvPr>
            <p:ph type="sldNum" sz="quarter" idx="10"/>
          </p:nvPr>
        </p:nvSpPr>
        <p:spPr/>
        <p:txBody>
          <a:bodyPr/>
          <a:lstStyle/>
          <a:p>
            <a:fld id="{F7A16C2A-9B12-40F9-94B8-C594604D55AB}" type="slidenum">
              <a:rPr lang="es-AR" smtClean="0"/>
              <a:pPr/>
              <a:t>1</a:t>
            </a:fld>
            <a:endParaRPr lang="es-A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F7A16C2A-9B12-40F9-94B8-C594604D55AB}" type="slidenum">
              <a:rPr lang="es-AR" smtClean="0"/>
              <a:pPr/>
              <a:t>27</a:t>
            </a:fld>
            <a:endParaRPr lang="es-AR" dirty="0"/>
          </a:p>
        </p:txBody>
      </p:sp>
    </p:spTree>
    <p:extLst>
      <p:ext uri="{BB962C8B-B14F-4D97-AF65-F5344CB8AC3E}">
        <p14:creationId xmlns:p14="http://schemas.microsoft.com/office/powerpoint/2010/main" xmlns="" val="1603513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91EB13B4-6EBC-48C4-8450-6F1971048EDC}" type="datetimeFigureOut">
              <a:rPr lang="es-AR" smtClean="0"/>
              <a:pPr/>
              <a:t>19/10/2018</a:t>
            </a:fld>
            <a:endParaRPr lang="es-AR" dirty="0"/>
          </a:p>
        </p:txBody>
      </p:sp>
      <p:sp>
        <p:nvSpPr>
          <p:cNvPr id="2" name="1 Marcador de pie de página"/>
          <p:cNvSpPr>
            <a:spLocks noGrp="1"/>
          </p:cNvSpPr>
          <p:nvPr>
            <p:ph type="ftr" sz="quarter" idx="11"/>
          </p:nvPr>
        </p:nvSpPr>
        <p:spPr/>
        <p:txBody>
          <a:bodyPr/>
          <a:lstStyle/>
          <a:p>
            <a:endParaRPr lang="es-AR" dirty="0"/>
          </a:p>
        </p:txBody>
      </p:sp>
      <p:sp>
        <p:nvSpPr>
          <p:cNvPr id="15" name="14 Marcador de número de diapositiva"/>
          <p:cNvSpPr>
            <a:spLocks noGrp="1"/>
          </p:cNvSpPr>
          <p:nvPr>
            <p:ph type="sldNum" sz="quarter" idx="12"/>
          </p:nvPr>
        </p:nvSpPr>
        <p:spPr>
          <a:xfrm>
            <a:off x="8229600" y="6473952"/>
            <a:ext cx="758952" cy="246888"/>
          </a:xfrm>
        </p:spPr>
        <p:txBody>
          <a:bodyPr/>
          <a:lstStyle/>
          <a:p>
            <a:fld id="{81A69439-C0BF-4425-B4AE-38A336CCA422}" type="slidenum">
              <a:rPr lang="es-AR" smtClean="0"/>
              <a:pPr/>
              <a:t>‹Nº›</a:t>
            </a:fld>
            <a:endParaRPr lang="es-A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1EB13B4-6EBC-48C4-8450-6F1971048EDC}" type="datetimeFigureOut">
              <a:rPr lang="es-AR" smtClean="0"/>
              <a:pPr/>
              <a:t>19/10/2018</a:t>
            </a:fld>
            <a:endParaRPr lang="es-AR" dirty="0"/>
          </a:p>
        </p:txBody>
      </p:sp>
      <p:sp>
        <p:nvSpPr>
          <p:cNvPr id="5" name="4 Marcador de pie de página"/>
          <p:cNvSpPr>
            <a:spLocks noGrp="1"/>
          </p:cNvSpPr>
          <p:nvPr>
            <p:ph type="ftr" sz="quarter" idx="11"/>
          </p:nvPr>
        </p:nvSpPr>
        <p:spPr/>
        <p:txBody>
          <a:bodyPr/>
          <a:lstStyle/>
          <a:p>
            <a:endParaRPr lang="es-AR" dirty="0"/>
          </a:p>
        </p:txBody>
      </p:sp>
      <p:sp>
        <p:nvSpPr>
          <p:cNvPr id="6" name="5 Marcador de número de diapositiva"/>
          <p:cNvSpPr>
            <a:spLocks noGrp="1"/>
          </p:cNvSpPr>
          <p:nvPr>
            <p:ph type="sldNum" sz="quarter" idx="12"/>
          </p:nvPr>
        </p:nvSpPr>
        <p:spPr/>
        <p:txBody>
          <a:bodyPr/>
          <a:lstStyle/>
          <a:p>
            <a:fld id="{81A69439-C0BF-4425-B4AE-38A336CCA422}" type="slidenum">
              <a:rPr lang="es-AR" smtClean="0"/>
              <a:pPr/>
              <a:t>‹Nº›</a:t>
            </a:fld>
            <a:endParaRPr lang="es-A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1EB13B4-6EBC-48C4-8450-6F1971048EDC}" type="datetimeFigureOut">
              <a:rPr lang="es-AR" smtClean="0"/>
              <a:pPr/>
              <a:t>19/10/2018</a:t>
            </a:fld>
            <a:endParaRPr lang="es-AR" dirty="0"/>
          </a:p>
        </p:txBody>
      </p:sp>
      <p:sp>
        <p:nvSpPr>
          <p:cNvPr id="5" name="4 Marcador de pie de página"/>
          <p:cNvSpPr>
            <a:spLocks noGrp="1"/>
          </p:cNvSpPr>
          <p:nvPr>
            <p:ph type="ftr" sz="quarter" idx="11"/>
          </p:nvPr>
        </p:nvSpPr>
        <p:spPr/>
        <p:txBody>
          <a:bodyPr/>
          <a:lstStyle/>
          <a:p>
            <a:endParaRPr lang="es-AR" dirty="0"/>
          </a:p>
        </p:txBody>
      </p:sp>
      <p:sp>
        <p:nvSpPr>
          <p:cNvPr id="6" name="5 Marcador de número de diapositiva"/>
          <p:cNvSpPr>
            <a:spLocks noGrp="1"/>
          </p:cNvSpPr>
          <p:nvPr>
            <p:ph type="sldNum" sz="quarter" idx="12"/>
          </p:nvPr>
        </p:nvSpPr>
        <p:spPr/>
        <p:txBody>
          <a:bodyPr/>
          <a:lstStyle/>
          <a:p>
            <a:fld id="{81A69439-C0BF-4425-B4AE-38A336CCA422}" type="slidenum">
              <a:rPr lang="es-AR" smtClean="0"/>
              <a:pPr/>
              <a:t>‹Nº›</a:t>
            </a:fld>
            <a:endParaRPr lang="es-A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91EB13B4-6EBC-48C4-8450-6F1971048EDC}" type="datetimeFigureOut">
              <a:rPr lang="es-AR" smtClean="0"/>
              <a:pPr/>
              <a:t>19/10/2018</a:t>
            </a:fld>
            <a:endParaRPr lang="es-AR" dirty="0"/>
          </a:p>
        </p:txBody>
      </p:sp>
      <p:sp>
        <p:nvSpPr>
          <p:cNvPr id="19" name="18 Marcador de pie de página"/>
          <p:cNvSpPr>
            <a:spLocks noGrp="1"/>
          </p:cNvSpPr>
          <p:nvPr>
            <p:ph type="ftr" sz="quarter" idx="11"/>
          </p:nvPr>
        </p:nvSpPr>
        <p:spPr>
          <a:xfrm>
            <a:off x="3581400" y="76200"/>
            <a:ext cx="2895600" cy="288925"/>
          </a:xfrm>
        </p:spPr>
        <p:txBody>
          <a:bodyPr/>
          <a:lstStyle/>
          <a:p>
            <a:endParaRPr lang="es-AR" dirty="0"/>
          </a:p>
        </p:txBody>
      </p:sp>
      <p:sp>
        <p:nvSpPr>
          <p:cNvPr id="16" name="15 Marcador de número de diapositiva"/>
          <p:cNvSpPr>
            <a:spLocks noGrp="1"/>
          </p:cNvSpPr>
          <p:nvPr>
            <p:ph type="sldNum" sz="quarter" idx="12"/>
          </p:nvPr>
        </p:nvSpPr>
        <p:spPr>
          <a:xfrm>
            <a:off x="8229600" y="6473952"/>
            <a:ext cx="758952" cy="246888"/>
          </a:xfrm>
        </p:spPr>
        <p:txBody>
          <a:bodyPr/>
          <a:lstStyle/>
          <a:p>
            <a:fld id="{81A69439-C0BF-4425-B4AE-38A336CCA422}" type="slidenum">
              <a:rPr lang="es-AR" smtClean="0"/>
              <a:pPr/>
              <a:t>‹Nº›</a:t>
            </a:fld>
            <a:endParaRPr lang="es-A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91EB13B4-6EBC-48C4-8450-6F1971048EDC}" type="datetimeFigureOut">
              <a:rPr lang="es-AR" smtClean="0"/>
              <a:pPr/>
              <a:t>19/10/2018</a:t>
            </a:fld>
            <a:endParaRPr lang="es-AR" dirty="0"/>
          </a:p>
        </p:txBody>
      </p:sp>
      <p:sp>
        <p:nvSpPr>
          <p:cNvPr id="11" name="10 Marcador de pie de página"/>
          <p:cNvSpPr>
            <a:spLocks noGrp="1"/>
          </p:cNvSpPr>
          <p:nvPr>
            <p:ph type="ftr" sz="quarter" idx="11"/>
          </p:nvPr>
        </p:nvSpPr>
        <p:spPr/>
        <p:txBody>
          <a:bodyPr/>
          <a:lstStyle/>
          <a:p>
            <a:endParaRPr lang="es-AR" dirty="0"/>
          </a:p>
        </p:txBody>
      </p:sp>
      <p:sp>
        <p:nvSpPr>
          <p:cNvPr id="16" name="15 Marcador de número de diapositiva"/>
          <p:cNvSpPr>
            <a:spLocks noGrp="1"/>
          </p:cNvSpPr>
          <p:nvPr>
            <p:ph type="sldNum" sz="quarter" idx="12"/>
          </p:nvPr>
        </p:nvSpPr>
        <p:spPr/>
        <p:txBody>
          <a:bodyPr/>
          <a:lstStyle/>
          <a:p>
            <a:fld id="{81A69439-C0BF-4425-B4AE-38A336CCA422}" type="slidenum">
              <a:rPr lang="es-AR" smtClean="0"/>
              <a:pPr/>
              <a:t>‹Nº›</a:t>
            </a:fld>
            <a:endParaRPr lang="es-AR" dirty="0"/>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91EB13B4-6EBC-48C4-8450-6F1971048EDC}" type="datetimeFigureOut">
              <a:rPr lang="es-AR" smtClean="0"/>
              <a:pPr/>
              <a:t>19/10/2018</a:t>
            </a:fld>
            <a:endParaRPr lang="es-AR" dirty="0"/>
          </a:p>
        </p:txBody>
      </p:sp>
      <p:sp>
        <p:nvSpPr>
          <p:cNvPr id="10" name="9 Marcador de pie de página"/>
          <p:cNvSpPr>
            <a:spLocks noGrp="1"/>
          </p:cNvSpPr>
          <p:nvPr>
            <p:ph type="ftr" sz="quarter" idx="11"/>
          </p:nvPr>
        </p:nvSpPr>
        <p:spPr/>
        <p:txBody>
          <a:bodyPr/>
          <a:lstStyle/>
          <a:p>
            <a:endParaRPr lang="es-AR" dirty="0"/>
          </a:p>
        </p:txBody>
      </p:sp>
      <p:sp>
        <p:nvSpPr>
          <p:cNvPr id="31" name="30 Marcador de número de diapositiva"/>
          <p:cNvSpPr>
            <a:spLocks noGrp="1"/>
          </p:cNvSpPr>
          <p:nvPr>
            <p:ph type="sldNum" sz="quarter" idx="12"/>
          </p:nvPr>
        </p:nvSpPr>
        <p:spPr/>
        <p:txBody>
          <a:bodyPr/>
          <a:lstStyle/>
          <a:p>
            <a:fld id="{81A69439-C0BF-4425-B4AE-38A336CCA422}" type="slidenum">
              <a:rPr lang="es-AR" smtClean="0"/>
              <a:pPr/>
              <a:t>‹Nº›</a:t>
            </a:fld>
            <a:endParaRPr lang="es-A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91EB13B4-6EBC-48C4-8450-6F1971048EDC}" type="datetimeFigureOut">
              <a:rPr lang="es-AR" smtClean="0"/>
              <a:pPr/>
              <a:t>19/10/2018</a:t>
            </a:fld>
            <a:endParaRPr lang="es-AR" dirty="0"/>
          </a:p>
        </p:txBody>
      </p:sp>
      <p:sp>
        <p:nvSpPr>
          <p:cNvPr id="6" name="5 Marcador de pie de página"/>
          <p:cNvSpPr>
            <a:spLocks noGrp="1"/>
          </p:cNvSpPr>
          <p:nvPr>
            <p:ph type="ftr" sz="quarter" idx="11"/>
          </p:nvPr>
        </p:nvSpPr>
        <p:spPr/>
        <p:txBody>
          <a:bodyPr/>
          <a:lstStyle/>
          <a:p>
            <a:endParaRPr lang="es-AR" dirty="0"/>
          </a:p>
        </p:txBody>
      </p:sp>
      <p:sp>
        <p:nvSpPr>
          <p:cNvPr id="7" name="6 Marcador de número de diapositiva"/>
          <p:cNvSpPr>
            <a:spLocks noGrp="1"/>
          </p:cNvSpPr>
          <p:nvPr>
            <p:ph type="sldNum" sz="quarter" idx="12"/>
          </p:nvPr>
        </p:nvSpPr>
        <p:spPr>
          <a:xfrm>
            <a:off x="8229600" y="6477000"/>
            <a:ext cx="762000" cy="246888"/>
          </a:xfrm>
        </p:spPr>
        <p:txBody>
          <a:bodyPr/>
          <a:lstStyle/>
          <a:p>
            <a:fld id="{81A69439-C0BF-4425-B4AE-38A336CCA422}" type="slidenum">
              <a:rPr lang="es-AR" smtClean="0"/>
              <a:pPr/>
              <a:t>‹Nº›</a:t>
            </a:fld>
            <a:endParaRPr lang="es-AR" dirty="0"/>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91EB13B4-6EBC-48C4-8450-6F1971048EDC}" type="datetimeFigureOut">
              <a:rPr lang="es-AR" smtClean="0"/>
              <a:pPr/>
              <a:t>19/10/2018</a:t>
            </a:fld>
            <a:endParaRPr lang="es-AR" dirty="0"/>
          </a:p>
        </p:txBody>
      </p:sp>
      <p:sp>
        <p:nvSpPr>
          <p:cNvPr id="21" name="20 Marcador de pie de página"/>
          <p:cNvSpPr>
            <a:spLocks noGrp="1"/>
          </p:cNvSpPr>
          <p:nvPr>
            <p:ph type="ftr" sz="quarter" idx="11"/>
          </p:nvPr>
        </p:nvSpPr>
        <p:spPr/>
        <p:txBody>
          <a:bodyPr/>
          <a:lstStyle/>
          <a:p>
            <a:endParaRPr lang="es-AR" dirty="0"/>
          </a:p>
        </p:txBody>
      </p:sp>
      <p:sp>
        <p:nvSpPr>
          <p:cNvPr id="6" name="5 Marcador de número de diapositiva"/>
          <p:cNvSpPr>
            <a:spLocks noGrp="1"/>
          </p:cNvSpPr>
          <p:nvPr>
            <p:ph type="sldNum" sz="quarter" idx="12"/>
          </p:nvPr>
        </p:nvSpPr>
        <p:spPr/>
        <p:txBody>
          <a:bodyPr/>
          <a:lstStyle/>
          <a:p>
            <a:fld id="{81A69439-C0BF-4425-B4AE-38A336CCA422}" type="slidenum">
              <a:rPr lang="es-AR" smtClean="0"/>
              <a:pPr/>
              <a:t>‹Nº›</a:t>
            </a:fld>
            <a:endParaRPr lang="es-A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91EB13B4-6EBC-48C4-8450-6F1971048EDC}" type="datetimeFigureOut">
              <a:rPr lang="es-AR" smtClean="0"/>
              <a:pPr/>
              <a:t>19/10/2018</a:t>
            </a:fld>
            <a:endParaRPr lang="es-AR" dirty="0"/>
          </a:p>
        </p:txBody>
      </p:sp>
      <p:sp>
        <p:nvSpPr>
          <p:cNvPr id="24" name="23 Marcador de pie de página"/>
          <p:cNvSpPr>
            <a:spLocks noGrp="1"/>
          </p:cNvSpPr>
          <p:nvPr>
            <p:ph type="ftr" sz="quarter" idx="11"/>
          </p:nvPr>
        </p:nvSpPr>
        <p:spPr/>
        <p:txBody>
          <a:bodyPr/>
          <a:lstStyle/>
          <a:p>
            <a:endParaRPr lang="es-AR" dirty="0"/>
          </a:p>
        </p:txBody>
      </p:sp>
      <p:sp>
        <p:nvSpPr>
          <p:cNvPr id="7" name="6 Marcador de número de diapositiva"/>
          <p:cNvSpPr>
            <a:spLocks noGrp="1"/>
          </p:cNvSpPr>
          <p:nvPr>
            <p:ph type="sldNum" sz="quarter" idx="12"/>
          </p:nvPr>
        </p:nvSpPr>
        <p:spPr/>
        <p:txBody>
          <a:bodyPr/>
          <a:lstStyle/>
          <a:p>
            <a:fld id="{81A69439-C0BF-4425-B4AE-38A336CCA422}" type="slidenum">
              <a:rPr lang="es-AR" smtClean="0"/>
              <a:pPr/>
              <a:t>‹Nº›</a:t>
            </a:fld>
            <a:endParaRPr lang="es-A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91EB13B4-6EBC-48C4-8450-6F1971048EDC}" type="datetimeFigureOut">
              <a:rPr lang="es-AR" smtClean="0"/>
              <a:pPr/>
              <a:t>19/10/2018</a:t>
            </a:fld>
            <a:endParaRPr lang="es-AR" dirty="0"/>
          </a:p>
        </p:txBody>
      </p:sp>
      <p:sp>
        <p:nvSpPr>
          <p:cNvPr id="29" name="28 Marcador de pie de página"/>
          <p:cNvSpPr>
            <a:spLocks noGrp="1"/>
          </p:cNvSpPr>
          <p:nvPr>
            <p:ph type="ftr" sz="quarter" idx="11"/>
          </p:nvPr>
        </p:nvSpPr>
        <p:spPr/>
        <p:txBody>
          <a:bodyPr/>
          <a:lstStyle/>
          <a:p>
            <a:endParaRPr lang="es-AR" dirty="0"/>
          </a:p>
        </p:txBody>
      </p:sp>
      <p:sp>
        <p:nvSpPr>
          <p:cNvPr id="7" name="6 Marcador de número de diapositiva"/>
          <p:cNvSpPr>
            <a:spLocks noGrp="1"/>
          </p:cNvSpPr>
          <p:nvPr>
            <p:ph type="sldNum" sz="quarter" idx="12"/>
          </p:nvPr>
        </p:nvSpPr>
        <p:spPr/>
        <p:txBody>
          <a:bodyPr/>
          <a:lstStyle/>
          <a:p>
            <a:fld id="{81A69439-C0BF-4425-B4AE-38A336CCA422}" type="slidenum">
              <a:rPr lang="es-AR" smtClean="0"/>
              <a:pPr/>
              <a:t>‹Nº›</a:t>
            </a:fld>
            <a:endParaRPr lang="es-A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91EB13B4-6EBC-48C4-8450-6F1971048EDC}" type="datetimeFigureOut">
              <a:rPr lang="es-AR" smtClean="0"/>
              <a:pPr/>
              <a:t>19/10/2018</a:t>
            </a:fld>
            <a:endParaRPr lang="es-AR" dirty="0"/>
          </a:p>
        </p:txBody>
      </p:sp>
      <p:sp>
        <p:nvSpPr>
          <p:cNvPr id="5" name="4 Marcador de pie de página"/>
          <p:cNvSpPr>
            <a:spLocks noGrp="1"/>
          </p:cNvSpPr>
          <p:nvPr>
            <p:ph type="ftr" sz="quarter" idx="11"/>
          </p:nvPr>
        </p:nvSpPr>
        <p:spPr/>
        <p:txBody>
          <a:bodyPr/>
          <a:lstStyle/>
          <a:p>
            <a:endParaRPr lang="es-AR" dirty="0"/>
          </a:p>
        </p:txBody>
      </p:sp>
      <p:sp>
        <p:nvSpPr>
          <p:cNvPr id="31" name="30 Marcador de número de diapositiva"/>
          <p:cNvSpPr>
            <a:spLocks noGrp="1"/>
          </p:cNvSpPr>
          <p:nvPr>
            <p:ph type="sldNum" sz="quarter" idx="12"/>
          </p:nvPr>
        </p:nvSpPr>
        <p:spPr/>
        <p:txBody>
          <a:bodyPr/>
          <a:lstStyle/>
          <a:p>
            <a:fld id="{81A69439-C0BF-4425-B4AE-38A336CCA422}" type="slidenum">
              <a:rPr lang="es-AR" smtClean="0"/>
              <a:pPr/>
              <a:t>‹Nº›</a:t>
            </a:fld>
            <a:endParaRPr lang="es-AR" dirty="0"/>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1EB13B4-6EBC-48C4-8450-6F1971048EDC}" type="datetimeFigureOut">
              <a:rPr lang="es-AR" smtClean="0"/>
              <a:pPr/>
              <a:t>19/10/2018</a:t>
            </a:fld>
            <a:endParaRPr lang="es-AR" dirty="0"/>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AR" dirty="0"/>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1A69439-C0BF-4425-B4AE-38A336CCA422}" type="slidenum">
              <a:rPr lang="es-AR" smtClean="0"/>
              <a:pPr/>
              <a:t>‹Nº›</a:t>
            </a:fld>
            <a:endParaRPr lang="es-AR" dirty="0"/>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AR" dirty="0"/>
          </a:p>
        </p:txBody>
      </p:sp>
      <p:sp>
        <p:nvSpPr>
          <p:cNvPr id="7" name="Rectangle 3"/>
          <p:cNvSpPr>
            <a:spLocks noChangeArrowheads="1"/>
          </p:cNvSpPr>
          <p:nvPr/>
        </p:nvSpPr>
        <p:spPr bwMode="auto">
          <a:xfrm>
            <a:off x="1979712" y="3055967"/>
            <a:ext cx="5688632" cy="32316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AR"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AR"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AR" sz="2000" b="1" i="1" u="none" strike="noStrike" cap="none" normalizeH="0" baseline="0" dirty="0" smtClean="0">
                <a:ln>
                  <a:noFill/>
                </a:ln>
                <a:solidFill>
                  <a:srgbClr val="CC3300"/>
                </a:solidFill>
                <a:effectLst/>
                <a:latin typeface="Times New Roman" pitchFamily="18" charset="0"/>
                <a:ea typeface="Times New Roman" pitchFamily="18" charset="0"/>
                <a:cs typeface="Times New Roman" pitchFamily="18" charset="0"/>
              </a:rPr>
              <a:t>“</a:t>
            </a:r>
            <a:r>
              <a:rPr kumimoji="0" lang="es-AR" sz="2000" b="1" u="none" strike="noStrike" cap="none" normalizeH="0" baseline="0" dirty="0" smtClean="0">
                <a:ln>
                  <a:noFill/>
                </a:ln>
                <a:solidFill>
                  <a:srgbClr val="CC3300"/>
                </a:solidFill>
                <a:effectLst/>
                <a:latin typeface="Times New Roman" pitchFamily="18" charset="0"/>
                <a:ea typeface="Times New Roman" pitchFamily="18" charset="0"/>
                <a:cs typeface="Times New Roman" pitchFamily="18" charset="0"/>
              </a:rPr>
              <a:t>LA INFLUENCIA DE LAS REDES SOCIALES EN LA CONSTITUCIÓN SUBJETIVA DE LOS ADOLESCENTES</a:t>
            </a:r>
            <a:r>
              <a:rPr kumimoji="0" lang="es-AR" sz="2400" b="1" u="none" strike="noStrike" cap="none" normalizeH="0" baseline="0" dirty="0" smtClean="0">
                <a:ln>
                  <a:noFill/>
                </a:ln>
                <a:solidFill>
                  <a:srgbClr val="CC3300"/>
                </a:solidFill>
                <a:effectLst/>
                <a:latin typeface="Times New Roman" pitchFamily="18" charset="0"/>
                <a:ea typeface="Times New Roman" pitchFamily="18" charset="0"/>
                <a:cs typeface="Times New Roman" pitchFamily="18" charset="0"/>
              </a:rPr>
              <a:t>”</a:t>
            </a:r>
            <a:endParaRPr kumimoji="0" lang="es-AR" sz="2400" b="0" u="none" strike="noStrike" cap="none" normalizeH="0" baseline="0" dirty="0" smtClean="0">
              <a:ln>
                <a:noFill/>
              </a:ln>
              <a:solidFill>
                <a:srgbClr val="CC330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AR"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AR"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lvl="0" algn="ctr" fontAlgn="base">
              <a:spcBef>
                <a:spcPct val="0"/>
              </a:spcBef>
              <a:spcAft>
                <a:spcPct val="0"/>
              </a:spcAft>
            </a:pPr>
            <a:r>
              <a:rPr lang="es-AR" sz="2000" dirty="0" smtClean="0">
                <a:solidFill>
                  <a:srgbClr val="000000"/>
                </a:solidFill>
                <a:latin typeface="Times New Roman" pitchFamily="18" charset="0"/>
                <a:ea typeface="Times New Roman" pitchFamily="18" charset="0"/>
                <a:cs typeface="Times New Roman" pitchFamily="18" charset="0"/>
              </a:rPr>
              <a:t>Universidad Nacional de Mar del Plata</a:t>
            </a:r>
          </a:p>
          <a:p>
            <a:pPr lvl="0" algn="ctr" fontAlgn="base">
              <a:spcBef>
                <a:spcPct val="0"/>
              </a:spcBef>
              <a:spcAft>
                <a:spcPct val="0"/>
              </a:spcAft>
            </a:pPr>
            <a:r>
              <a:rPr lang="es-AR" sz="2000" dirty="0" smtClean="0">
                <a:solidFill>
                  <a:srgbClr val="000000"/>
                </a:solidFill>
                <a:latin typeface="Times New Roman" pitchFamily="18" charset="0"/>
                <a:ea typeface="Times New Roman" pitchFamily="18" charset="0"/>
                <a:cs typeface="Times New Roman" pitchFamily="18" charset="0"/>
              </a:rPr>
              <a:t>Facultad de Psicología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AR"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 name="1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059832" y="476672"/>
            <a:ext cx="3168352" cy="276396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1"/>
          <p:cNvSpPr>
            <a:spLocks noChangeArrowheads="1"/>
          </p:cNvSpPr>
          <p:nvPr/>
        </p:nvSpPr>
        <p:spPr bwMode="auto">
          <a:xfrm>
            <a:off x="467544" y="1253898"/>
            <a:ext cx="8136904" cy="38472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79388" algn="ctr" defTabSz="914400" rtl="0" eaLnBrk="1" fontAlgn="base" latinLnBrk="0" hangingPunct="1">
              <a:lnSpc>
                <a:spcPct val="100000"/>
              </a:lnSpc>
              <a:spcBef>
                <a:spcPct val="0"/>
              </a:spcBef>
              <a:spcAft>
                <a:spcPct val="0"/>
              </a:spcAft>
              <a:buClrTx/>
              <a:buSzTx/>
              <a:buFontTx/>
              <a:buNone/>
              <a:tabLst/>
            </a:pPr>
            <a:r>
              <a:rPr kumimoji="0" lang="es-AR" sz="2400" b="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Adolescencia</a:t>
            </a:r>
          </a:p>
          <a:p>
            <a:pPr marL="0" marR="0" lvl="0" indent="179388" algn="just" defTabSz="914400" rtl="0" eaLnBrk="1" fontAlgn="base" latinLnBrk="0" hangingPunct="1">
              <a:lnSpc>
                <a:spcPct val="100000"/>
              </a:lnSpc>
              <a:spcBef>
                <a:spcPct val="0"/>
              </a:spcBef>
              <a:spcAft>
                <a:spcPct val="0"/>
              </a:spcAft>
              <a:buClrTx/>
              <a:buSzTx/>
              <a:buFontTx/>
              <a:buNone/>
              <a:tabLst/>
            </a:pPr>
            <a:endParaRPr kumimoji="0" lang="es-AR" sz="2000" b="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s-AR" sz="20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Freud, postu</a:t>
            </a:r>
            <a:r>
              <a:rPr kumimoji="0" lang="es-AR" sz="2000" b="0" u="none" strike="noStrike" cap="none" normalizeH="0" baseline="0" dirty="0" smtClean="0">
                <a:ln>
                  <a:noFill/>
                </a:ln>
                <a:solidFill>
                  <a:schemeClr val="tx1"/>
                </a:solidFill>
                <a:effectLst/>
                <a:latin typeface="Times New Roman" pitchFamily="18" charset="0"/>
                <a:cs typeface="Times New Roman" pitchFamily="18" charset="0"/>
              </a:rPr>
              <a:t>la que: “Con el advenimiento de la pubertad se introducen los cambios que llevan la vida sexual infantil a su conformación normal definitiva.” De esta manera Freud presenta el ingreso del sujeto en la pubertad.  </a:t>
            </a:r>
          </a:p>
          <a:p>
            <a:pPr marL="0" marR="0" lvl="0" indent="179388" algn="just" defTabSz="914400" rtl="0" eaLnBrk="0" fontAlgn="base" latinLnBrk="0" hangingPunct="0">
              <a:lnSpc>
                <a:spcPct val="100000"/>
              </a:lnSpc>
              <a:spcBef>
                <a:spcPct val="0"/>
              </a:spcBef>
              <a:spcAft>
                <a:spcPct val="0"/>
              </a:spcAft>
              <a:buClrTx/>
              <a:buSzTx/>
              <a:buFontTx/>
              <a:buNone/>
              <a:tabLst/>
            </a:pPr>
            <a:endParaRPr kumimoji="0" lang="es-AR" sz="2000" b="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s-AR" sz="2000" b="0" u="none" strike="noStrike" cap="none" normalizeH="0" baseline="0" dirty="0" smtClean="0">
                <a:ln>
                  <a:noFill/>
                </a:ln>
                <a:solidFill>
                  <a:schemeClr val="tx1"/>
                </a:solidFill>
                <a:effectLst/>
                <a:latin typeface="Times New Roman" pitchFamily="18" charset="0"/>
                <a:cs typeface="Times New Roman" pitchFamily="18" charset="0"/>
              </a:rPr>
              <a:t>Dicho esto, la adolescencia es considerada como la respuesta subjetiva a partir de la desestimación de las fantasías incestuosas, por el que se obtiene uno de los mayores logros psíquicos, pero también de los más dolorosos de la adolescencia, “el desasimiento de la autoridad de los progenitores”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43608" y="1443841"/>
            <a:ext cx="6984776" cy="1938992"/>
          </a:xfrm>
          <a:prstGeom prst="rect">
            <a:avLst/>
          </a:prstGeom>
        </p:spPr>
        <p:txBody>
          <a:bodyPr wrap="square">
            <a:spAutoFit/>
          </a:bodyPr>
          <a:lstStyle/>
          <a:p>
            <a:pPr marL="342900" indent="-342900" algn="just">
              <a:buFont typeface="Arial" pitchFamily="34" charset="0"/>
              <a:buChar char="•"/>
            </a:pPr>
            <a:r>
              <a:rPr lang="es-AR" sz="2400" dirty="0" smtClean="0">
                <a:latin typeface="Times New Roman" pitchFamily="18" charset="0"/>
                <a:cs typeface="Times New Roman" pitchFamily="18" charset="0"/>
              </a:rPr>
              <a:t>Françoise </a:t>
            </a:r>
            <a:r>
              <a:rPr lang="es-AR" sz="2400" dirty="0">
                <a:latin typeface="Times New Roman" pitchFamily="18" charset="0"/>
                <a:cs typeface="Times New Roman" pitchFamily="18" charset="0"/>
              </a:rPr>
              <a:t>Doltó, </a:t>
            </a:r>
            <a:r>
              <a:rPr lang="es-AR" sz="2400" dirty="0" smtClean="0">
                <a:latin typeface="Times New Roman" pitchFamily="18" charset="0"/>
                <a:cs typeface="Times New Roman" pitchFamily="18" charset="0"/>
              </a:rPr>
              <a:t>da </a:t>
            </a:r>
            <a:r>
              <a:rPr lang="es-AR" sz="2400" dirty="0">
                <a:latin typeface="Times New Roman" pitchFamily="18" charset="0"/>
                <a:cs typeface="Times New Roman" pitchFamily="18" charset="0"/>
              </a:rPr>
              <a:t>cuenta que “ </a:t>
            </a:r>
            <a:r>
              <a:rPr lang="es-AR" sz="2400" dirty="0" smtClean="0">
                <a:latin typeface="Times New Roman" pitchFamily="18" charset="0"/>
                <a:cs typeface="Times New Roman" pitchFamily="18" charset="0"/>
              </a:rPr>
              <a:t>la adolescencia es </a:t>
            </a:r>
            <a:r>
              <a:rPr lang="es-AR" sz="2400" dirty="0">
                <a:latin typeface="Times New Roman" pitchFamily="18" charset="0"/>
                <a:cs typeface="Times New Roman" pitchFamily="18" charset="0"/>
              </a:rPr>
              <a:t>un momento de transición donde el edificio tambalea, </a:t>
            </a:r>
            <a:r>
              <a:rPr lang="es-AR" sz="2400" dirty="0" smtClean="0">
                <a:latin typeface="Times New Roman" pitchFamily="18" charset="0"/>
                <a:cs typeface="Times New Roman" pitchFamily="18" charset="0"/>
              </a:rPr>
              <a:t>se </a:t>
            </a:r>
            <a:r>
              <a:rPr lang="es-AR" sz="2400" dirty="0">
                <a:latin typeface="Times New Roman" pitchFamily="18" charset="0"/>
                <a:cs typeface="Times New Roman" pitchFamily="18" charset="0"/>
              </a:rPr>
              <a:t>desmontan algunas paredes y es necesario construir otras,  utilizando los mismos cimientos que hacen al origen de la </a:t>
            </a:r>
            <a:r>
              <a:rPr lang="es-AR" sz="2400" dirty="0" smtClean="0">
                <a:latin typeface="Times New Roman" pitchFamily="18" charset="0"/>
                <a:cs typeface="Times New Roman" pitchFamily="18" charset="0"/>
              </a:rPr>
              <a:t>subjetividad</a:t>
            </a:r>
            <a:r>
              <a:rPr lang="es-AR" sz="2400" i="1" dirty="0">
                <a:latin typeface="Times New Roman" pitchFamily="18" charset="0"/>
                <a:cs typeface="Times New Roman" pitchFamily="18" charset="0"/>
              </a:rPr>
              <a:t>”</a:t>
            </a:r>
            <a:r>
              <a:rPr lang="es-AR" sz="2400" dirty="0" smtClean="0">
                <a:latin typeface="Times New Roman" pitchFamily="18" charset="0"/>
                <a:cs typeface="Times New Roman" pitchFamily="18" charset="0"/>
              </a:rPr>
              <a:t>.</a:t>
            </a:r>
            <a:endParaRPr lang="es-A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1"/>
          <p:cNvSpPr>
            <a:spLocks noChangeArrowheads="1"/>
          </p:cNvSpPr>
          <p:nvPr/>
        </p:nvSpPr>
        <p:spPr bwMode="auto">
          <a:xfrm>
            <a:off x="323528" y="2444573"/>
            <a:ext cx="8424936"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s-AR" sz="2400" b="0" u="none" strike="noStrike" cap="none" normalizeH="0" baseline="0" dirty="0" smtClean="0">
                <a:ln>
                  <a:noFill/>
                </a:ln>
                <a:solidFill>
                  <a:schemeClr val="tx1"/>
                </a:solidFill>
                <a:effectLst/>
                <a:latin typeface="Times New Roman" pitchFamily="18" charset="0"/>
                <a:cs typeface="Times New Roman" pitchFamily="18" charset="0"/>
              </a:rPr>
              <a:t>Beatriz Janin dice que   “La   adolescencia es una encrucijada en la que se abren nuevos caminos pero también es una situación de crisis y riesgo. Y los adolescentes dependen, para sublimar sus pulsiones y sostener el narcisismo, de los aportes del mundo externo</a:t>
            </a:r>
            <a:r>
              <a:rPr kumimoji="0" lang="es-AR" sz="2400" b="0" i="1"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s-A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1"/>
          <p:cNvSpPr>
            <a:spLocks noChangeArrowheads="1"/>
          </p:cNvSpPr>
          <p:nvPr/>
        </p:nvSpPr>
        <p:spPr bwMode="auto">
          <a:xfrm>
            <a:off x="395536" y="1860814"/>
            <a:ext cx="8064896" cy="3908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s-AR" sz="24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Octave Mannoni  resalta que el pasaje a la adolescencia se lleva a cabo no sin costo</a:t>
            </a:r>
            <a:r>
              <a:rPr lang="es-AR" sz="2400" dirty="0" smtClean="0">
                <a:latin typeface="Times New Roman" pitchFamily="18" charset="0"/>
                <a:ea typeface="Times New Roman" pitchFamily="18" charset="0"/>
                <a:cs typeface="Times New Roman" pitchFamily="18" charset="0"/>
              </a:rPr>
              <a:t>: </a:t>
            </a:r>
            <a:r>
              <a:rPr kumimoji="0" lang="es-AR" sz="24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“Al tiempo de la muda los pájaros son desdichados.  Los humanos también mudan; al momento de la adolescencia, sus plumas de prestado, sus ropas no parecen ser suyas –sean ropas de niño o de adulto- pero, sobre todo, sucede lo mismo con sus opiniones: son de prestado”. </a:t>
            </a:r>
          </a:p>
          <a:p>
            <a:pPr marL="0" marR="0" lvl="0" indent="179388" algn="just" defTabSz="914400" rtl="0" eaLnBrk="1" fontAlgn="base" latinLnBrk="0" hangingPunct="1">
              <a:lnSpc>
                <a:spcPct val="100000"/>
              </a:lnSpc>
              <a:spcBef>
                <a:spcPct val="0"/>
              </a:spcBef>
              <a:spcAft>
                <a:spcPct val="0"/>
              </a:spcAft>
              <a:buClrTx/>
              <a:buSzTx/>
              <a:buFontTx/>
              <a:buNone/>
              <a:tabLst/>
            </a:pPr>
            <a:endParaRPr lang="es-AR" sz="2000" i="1" dirty="0">
              <a:latin typeface="Times New Roman" pitchFamily="18" charset="0"/>
              <a:cs typeface="Times New Roman" pitchFamily="18" charset="0"/>
            </a:endParaRPr>
          </a:p>
          <a:p>
            <a:pPr marL="0" marR="0" lvl="0" indent="179388" algn="just" defTabSz="914400" rtl="0" eaLnBrk="1" fontAlgn="base" latinLnBrk="0" hangingPunct="1">
              <a:lnSpc>
                <a:spcPct val="100000"/>
              </a:lnSpc>
              <a:spcBef>
                <a:spcPct val="0"/>
              </a:spcBef>
              <a:spcAft>
                <a:spcPct val="0"/>
              </a:spcAft>
              <a:buClrTx/>
              <a:buSzTx/>
              <a:buFontTx/>
              <a:buNone/>
              <a:tabLst/>
            </a:pPr>
            <a:endParaRPr kumimoji="0" lang="es-AR" sz="2000" b="0"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79388" algn="just" defTabSz="914400" rtl="0" eaLnBrk="1" fontAlgn="base" latinLnBrk="0" hangingPunct="1">
              <a:lnSpc>
                <a:spcPct val="100000"/>
              </a:lnSpc>
              <a:spcBef>
                <a:spcPct val="0"/>
              </a:spcBef>
              <a:spcAft>
                <a:spcPct val="0"/>
              </a:spcAft>
              <a:buClrTx/>
              <a:buSzTx/>
              <a:buFontTx/>
              <a:buNone/>
              <a:tabLst/>
            </a:pPr>
            <a:endParaRPr lang="es-AR" sz="2000" i="1" dirty="0">
              <a:latin typeface="Times New Roman" pitchFamily="18" charset="0"/>
              <a:cs typeface="Times New Roman" pitchFamily="18" charset="0"/>
            </a:endParaRPr>
          </a:p>
          <a:p>
            <a:pPr marL="0" marR="0" lvl="0" indent="179388" algn="just" defTabSz="914400" rtl="0" eaLnBrk="1" fontAlgn="base" latinLnBrk="0" hangingPunct="1">
              <a:lnSpc>
                <a:spcPct val="100000"/>
              </a:lnSpc>
              <a:spcBef>
                <a:spcPct val="0"/>
              </a:spcBef>
              <a:spcAft>
                <a:spcPct val="0"/>
              </a:spcAft>
              <a:buClrTx/>
              <a:buSzTx/>
              <a:buFontTx/>
              <a:buNone/>
              <a:tabLst/>
            </a:pPr>
            <a:endParaRPr kumimoji="0" lang="es-A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1"/>
          <p:cNvSpPr>
            <a:spLocks noChangeArrowheads="1"/>
          </p:cNvSpPr>
          <p:nvPr/>
        </p:nvSpPr>
        <p:spPr bwMode="auto">
          <a:xfrm>
            <a:off x="323528" y="1225832"/>
            <a:ext cx="8208912"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79388" algn="ctr" defTabSz="914400" rtl="0" eaLnBrk="1" fontAlgn="base" latinLnBrk="0" hangingPunct="1">
              <a:lnSpc>
                <a:spcPct val="100000"/>
              </a:lnSpc>
              <a:spcBef>
                <a:spcPct val="0"/>
              </a:spcBef>
              <a:spcAft>
                <a:spcPct val="0"/>
              </a:spcAft>
              <a:buClrTx/>
              <a:buSzTx/>
              <a:buFontTx/>
              <a:buNone/>
              <a:tabLst/>
            </a:pPr>
            <a:r>
              <a:rPr kumimoji="0" lang="es-AR" sz="2400" b="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Redes</a:t>
            </a:r>
          </a:p>
          <a:p>
            <a:pPr marL="0" marR="0" lvl="0" indent="179388" algn="ctr" defTabSz="914400" rtl="0" eaLnBrk="1" fontAlgn="base" latinLnBrk="0" hangingPunct="1">
              <a:lnSpc>
                <a:spcPct val="100000"/>
              </a:lnSpc>
              <a:spcBef>
                <a:spcPct val="0"/>
              </a:spcBef>
              <a:spcAft>
                <a:spcPct val="0"/>
              </a:spcAft>
              <a:buClrTx/>
              <a:buSzTx/>
              <a:buFontTx/>
              <a:buNone/>
              <a:tabLst/>
            </a:pPr>
            <a:endParaRPr kumimoji="0" lang="es-AR" b="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79388" algn="just" defTabSz="914400" rtl="0" eaLnBrk="0" fontAlgn="base" latinLnBrk="0" hangingPunct="0">
              <a:lnSpc>
                <a:spcPct val="100000"/>
              </a:lnSpc>
              <a:spcBef>
                <a:spcPct val="0"/>
              </a:spcBef>
              <a:spcAft>
                <a:spcPct val="0"/>
              </a:spcAft>
              <a:buClrTx/>
              <a:buSzTx/>
              <a:buFontTx/>
              <a:buNone/>
              <a:tabLst/>
            </a:pPr>
            <a:endParaRPr kumimoji="0" lang="es-AR"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285750" marR="0" lvl="0" indent="-28575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s-AR" sz="20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Las redes sociales se han </a:t>
            </a:r>
            <a:r>
              <a:rPr kumimoji="0" lang="es-AR" sz="2000" b="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virtualizado</a:t>
            </a:r>
            <a:r>
              <a:rPr kumimoji="0" lang="es-AR" sz="20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y </a:t>
            </a:r>
            <a:r>
              <a:rPr kumimoji="0" lang="es-AR" sz="2000" b="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tecnologizado</a:t>
            </a:r>
            <a:r>
              <a:rPr kumimoji="0" lang="es-AR" sz="20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Estas comunidades hiperconectadas tienen en común un interés básico por incluirse en estas nuevas tecnologías. Compartiendo una misma condición que les permite interactuar entre ellos por medios que podrían parecerles invisibles y casi naturales. </a:t>
            </a:r>
          </a:p>
          <a:p>
            <a:pPr marR="0" lvl="0" algn="just" defTabSz="914400" rtl="0" eaLnBrk="0" fontAlgn="base" latinLnBrk="0" hangingPunct="0">
              <a:lnSpc>
                <a:spcPct val="100000"/>
              </a:lnSpc>
              <a:spcBef>
                <a:spcPct val="0"/>
              </a:spcBef>
              <a:spcAft>
                <a:spcPct val="0"/>
              </a:spcAft>
              <a:buClrTx/>
              <a:buSzTx/>
              <a:tabLst/>
            </a:pPr>
            <a:endParaRPr kumimoji="0" lang="es-AR" sz="20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285750" marR="0" lvl="0" indent="-28575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s-AR" sz="20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Conformando una comunidad constantemente conectada e informada de lo que sucede con las otras personas que están dentro del mismo grupo y que han naturalizado el proceso de navegar por la red y vincularse virtualmente</a:t>
            </a:r>
            <a:endParaRPr kumimoji="0" lang="es-AR" sz="2000" b="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836712"/>
            <a:ext cx="8496944" cy="3816429"/>
          </a:xfrm>
          <a:prstGeom prst="rect">
            <a:avLst/>
          </a:prstGeom>
        </p:spPr>
        <p:txBody>
          <a:bodyPr wrap="square">
            <a:spAutoFit/>
          </a:bodyPr>
          <a:lstStyle/>
          <a:p>
            <a:pPr algn="ctr"/>
            <a:r>
              <a:rPr lang="es-MX" sz="2400" b="1" dirty="0" smtClean="0">
                <a:latin typeface="Times New Roman" pitchFamily="18" charset="0"/>
                <a:cs typeface="Times New Roman" pitchFamily="18" charset="0"/>
              </a:rPr>
              <a:t>Desarrollo</a:t>
            </a:r>
          </a:p>
          <a:p>
            <a:pPr algn="ctr"/>
            <a:endParaRPr lang="es-AR" sz="2000" dirty="0" smtClean="0">
              <a:latin typeface="Times New Roman" pitchFamily="18" charset="0"/>
              <a:cs typeface="Times New Roman" pitchFamily="18" charset="0"/>
            </a:endParaRPr>
          </a:p>
          <a:p>
            <a:pPr marL="342900" indent="-342900" algn="just">
              <a:buFont typeface="Arial" pitchFamily="34" charset="0"/>
              <a:buChar char="•"/>
            </a:pPr>
            <a:r>
              <a:rPr lang="es-AR" sz="2000" dirty="0" smtClean="0">
                <a:latin typeface="Times New Roman" pitchFamily="18" charset="0"/>
                <a:cs typeface="Times New Roman" pitchFamily="18" charset="0"/>
              </a:rPr>
              <a:t>Creemos que para comprender la </a:t>
            </a:r>
            <a:r>
              <a:rPr lang="es-AR" sz="2000" b="1" dirty="0">
                <a:latin typeface="Times New Roman" pitchFamily="18" charset="0"/>
                <a:cs typeface="Times New Roman" pitchFamily="18" charset="0"/>
              </a:rPr>
              <a:t>adolescencia</a:t>
            </a:r>
            <a:r>
              <a:rPr lang="es-AR" sz="2000" dirty="0">
                <a:latin typeface="Times New Roman" pitchFamily="18" charset="0"/>
                <a:cs typeface="Times New Roman" pitchFamily="18" charset="0"/>
              </a:rPr>
              <a:t> y sus </a:t>
            </a:r>
            <a:r>
              <a:rPr lang="es-AR" sz="2000" b="1" dirty="0">
                <a:latin typeface="Times New Roman" pitchFamily="18" charset="0"/>
                <a:cs typeface="Times New Roman" pitchFamily="18" charset="0"/>
              </a:rPr>
              <a:t>modos actuales</a:t>
            </a:r>
            <a:r>
              <a:rPr lang="es-AR" sz="2000" dirty="0">
                <a:latin typeface="Times New Roman" pitchFamily="18" charset="0"/>
                <a:cs typeface="Times New Roman" pitchFamily="18" charset="0"/>
              </a:rPr>
              <a:t>, </a:t>
            </a:r>
            <a:r>
              <a:rPr lang="es-AR" sz="2000" dirty="0" smtClean="0">
                <a:latin typeface="Times New Roman" pitchFamily="18" charset="0"/>
                <a:cs typeface="Times New Roman" pitchFamily="18" charset="0"/>
              </a:rPr>
              <a:t>es necesario </a:t>
            </a:r>
            <a:r>
              <a:rPr lang="es-AR" sz="2000" dirty="0">
                <a:latin typeface="Times New Roman" pitchFamily="18" charset="0"/>
                <a:cs typeface="Times New Roman" pitchFamily="18" charset="0"/>
              </a:rPr>
              <a:t>interpretar las condiciones sociales y culturales, y los modos de respuestas subjetivas que tienen los adolescentes de hoy para encontrar su </a:t>
            </a:r>
            <a:r>
              <a:rPr lang="es-AR" sz="2000" b="1" dirty="0">
                <a:latin typeface="Times New Roman" pitchFamily="18" charset="0"/>
                <a:cs typeface="Times New Roman" pitchFamily="18" charset="0"/>
              </a:rPr>
              <a:t>lugar en el mundo</a:t>
            </a:r>
            <a:r>
              <a:rPr lang="es-AR" sz="2000" dirty="0" smtClean="0">
                <a:latin typeface="Times New Roman" pitchFamily="18" charset="0"/>
                <a:cs typeface="Times New Roman" pitchFamily="18" charset="0"/>
              </a:rPr>
              <a:t>.</a:t>
            </a:r>
          </a:p>
          <a:p>
            <a:pPr marL="342900" indent="-342900" algn="just">
              <a:buFont typeface="Arial" pitchFamily="34" charset="0"/>
              <a:buChar char="•"/>
            </a:pPr>
            <a:endParaRPr lang="es-AR" sz="2000" dirty="0" smtClean="0">
              <a:latin typeface="Times New Roman" pitchFamily="18" charset="0"/>
              <a:cs typeface="Times New Roman" pitchFamily="18" charset="0"/>
            </a:endParaRPr>
          </a:p>
          <a:p>
            <a:pPr marL="342900" indent="-342900" algn="just">
              <a:buFont typeface="Arial" pitchFamily="34" charset="0"/>
              <a:buChar char="•"/>
            </a:pPr>
            <a:r>
              <a:rPr lang="es-AR" sz="2000" dirty="0">
                <a:latin typeface="Times New Roman" pitchFamily="18" charset="0"/>
                <a:cs typeface="Times New Roman" pitchFamily="18" charset="0"/>
              </a:rPr>
              <a:t>En los tiempos actuales la cultura televisiva e informática, así como la cultura de consumo, se presenta como un modelo que crea nuevas posibilidades identificatorias para niños y adolescentes.</a:t>
            </a:r>
          </a:p>
          <a:p>
            <a:endParaRPr lang="es-AR" sz="2000" dirty="0" smtClean="0">
              <a:latin typeface="Times New Roman" pitchFamily="18" charset="0"/>
              <a:cs typeface="Times New Roman" pitchFamily="18" charset="0"/>
            </a:endParaRPr>
          </a:p>
          <a:p>
            <a:endParaRPr lang="es-A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1124744"/>
            <a:ext cx="8352928" cy="3600986"/>
          </a:xfrm>
          <a:prstGeom prst="rect">
            <a:avLst/>
          </a:prstGeom>
        </p:spPr>
        <p:txBody>
          <a:bodyPr wrap="square">
            <a:spAutoFit/>
          </a:bodyPr>
          <a:lstStyle/>
          <a:p>
            <a:pPr algn="just"/>
            <a:endParaRPr lang="es-AR" sz="2000" dirty="0" smtClean="0">
              <a:latin typeface="Times New Roman" pitchFamily="18" charset="0"/>
              <a:cs typeface="Times New Roman" pitchFamily="18" charset="0"/>
            </a:endParaRPr>
          </a:p>
          <a:p>
            <a:pPr marL="342900" indent="-342900" algn="just">
              <a:buFont typeface="Arial" pitchFamily="34" charset="0"/>
              <a:buChar char="•"/>
            </a:pPr>
            <a:r>
              <a:rPr lang="es-AR" sz="2400" dirty="0" smtClean="0">
                <a:latin typeface="Times New Roman" pitchFamily="18" charset="0"/>
                <a:cs typeface="Times New Roman" pitchFamily="18" charset="0"/>
              </a:rPr>
              <a:t>Pensamos </a:t>
            </a:r>
            <a:r>
              <a:rPr lang="es-AR" sz="2400" dirty="0">
                <a:latin typeface="Times New Roman" pitchFamily="18" charset="0"/>
                <a:cs typeface="Times New Roman" pitchFamily="18" charset="0"/>
              </a:rPr>
              <a:t>en un adolescente prácticamente atravesado en su constitución subjetiva, por un contexto comandado por un nuevo paradigma comunicacional,  donde el límite entre lo público, lo privado y lo íntimo ya no tiene bordes definidos, lo cual puede arrojar  a este adolescente, en este momento histórico y cultural, a una peligrosa exposición, con  difusas o inexistentes  estrategias de control adulto. </a:t>
            </a:r>
            <a:endParaRPr lang="es-AR" sz="2400" dirty="0" smtClean="0">
              <a:latin typeface="Times New Roman" pitchFamily="18" charset="0"/>
              <a:cs typeface="Times New Roman" pitchFamily="18" charset="0"/>
            </a:endParaRPr>
          </a:p>
          <a:p>
            <a:pPr algn="just"/>
            <a:endParaRPr lang="es-AR" sz="2000" dirty="0">
              <a:latin typeface="Times New Roman" pitchFamily="18" charset="0"/>
              <a:cs typeface="Times New Roman" pitchFamily="18" charset="0"/>
            </a:endParaRPr>
          </a:p>
          <a:p>
            <a:pPr algn="just"/>
            <a:endParaRPr lang="es-A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1720840"/>
            <a:ext cx="8064896" cy="3477875"/>
          </a:xfrm>
          <a:prstGeom prst="rect">
            <a:avLst/>
          </a:prstGeom>
        </p:spPr>
        <p:txBody>
          <a:bodyPr wrap="square">
            <a:spAutoFit/>
          </a:bodyPr>
          <a:lstStyle/>
          <a:p>
            <a:endParaRPr lang="es-AR" sz="2000" dirty="0" smtClean="0"/>
          </a:p>
          <a:p>
            <a:pPr algn="ctr"/>
            <a:r>
              <a:rPr lang="es-AR" sz="2800" dirty="0" smtClean="0">
                <a:latin typeface="Times New Roman" pitchFamily="18" charset="0"/>
                <a:cs typeface="Times New Roman" pitchFamily="18" charset="0"/>
              </a:rPr>
              <a:t>¿Por </a:t>
            </a:r>
            <a:r>
              <a:rPr lang="es-AR" sz="2800" dirty="0">
                <a:latin typeface="Times New Roman" pitchFamily="18" charset="0"/>
                <a:cs typeface="Times New Roman" pitchFamily="18" charset="0"/>
              </a:rPr>
              <a:t>qué centrarnos en los adolescentes? </a:t>
            </a:r>
            <a:endParaRPr lang="es-AR" sz="2800" dirty="0" smtClean="0">
              <a:latin typeface="Times New Roman" pitchFamily="18" charset="0"/>
              <a:cs typeface="Times New Roman" pitchFamily="18" charset="0"/>
            </a:endParaRPr>
          </a:p>
          <a:p>
            <a:pPr algn="ctr"/>
            <a:endParaRPr lang="es-AR" sz="2800" dirty="0" smtClean="0">
              <a:latin typeface="Times New Roman" pitchFamily="18" charset="0"/>
              <a:cs typeface="Times New Roman" pitchFamily="18" charset="0"/>
            </a:endParaRPr>
          </a:p>
          <a:p>
            <a:pPr marL="342900" indent="-342900" algn="just">
              <a:buFont typeface="Arial" pitchFamily="34" charset="0"/>
              <a:buChar char="•"/>
            </a:pPr>
            <a:r>
              <a:rPr lang="es-AR" sz="2400" dirty="0" smtClean="0">
                <a:latin typeface="Times New Roman" pitchFamily="18" charset="0"/>
                <a:cs typeface="Times New Roman" pitchFamily="18" charset="0"/>
              </a:rPr>
              <a:t>El </a:t>
            </a:r>
            <a:r>
              <a:rPr lang="es-AR" sz="2400" dirty="0">
                <a:latin typeface="Times New Roman" pitchFamily="18" charset="0"/>
                <a:cs typeface="Times New Roman" pitchFamily="18" charset="0"/>
              </a:rPr>
              <a:t>adolescente se caracteriza por atravesar profundos cambios estructurales a nivel psíquico y con respecto a su relación con el medio sociocultural. Aquí es donde entran en juego las redes sociales, como herramientas entre otras que la cultura le ofrece para afrontar los cambios psíquicos característicos de ésta etapa</a:t>
            </a:r>
            <a:r>
              <a:rPr lang="es-AR" sz="2400" dirty="0" smtClean="0">
                <a:latin typeface="Times New Roman" pitchFamily="18" charset="0"/>
                <a:cs typeface="Times New Roman" pitchFamily="18" charset="0"/>
              </a:rPr>
              <a:t>.</a:t>
            </a:r>
            <a:endParaRPr lang="es-AR"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28918665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71600" y="908720"/>
            <a:ext cx="7128792" cy="4616648"/>
          </a:xfrm>
          <a:prstGeom prst="rect">
            <a:avLst/>
          </a:prstGeom>
        </p:spPr>
        <p:txBody>
          <a:bodyPr wrap="square">
            <a:spAutoFit/>
          </a:bodyPr>
          <a:lstStyle/>
          <a:p>
            <a:endParaRPr lang="es-AR" dirty="0" smtClean="0"/>
          </a:p>
          <a:p>
            <a:pPr algn="ctr"/>
            <a:r>
              <a:rPr lang="es-MX" sz="2400" b="1" dirty="0" smtClean="0">
                <a:latin typeface="Times New Roman" pitchFamily="18" charset="0"/>
                <a:cs typeface="Times New Roman" pitchFamily="18" charset="0"/>
              </a:rPr>
              <a:t>Algunas reflexiones finales…</a:t>
            </a:r>
          </a:p>
          <a:p>
            <a:endParaRPr lang="es-AR" sz="2400" dirty="0">
              <a:latin typeface="Times New Roman" pitchFamily="18" charset="0"/>
              <a:cs typeface="Times New Roman" pitchFamily="18" charset="0"/>
            </a:endParaRPr>
          </a:p>
          <a:p>
            <a:pPr marL="342900" indent="-342900" algn="just">
              <a:buFont typeface="Arial" pitchFamily="34" charset="0"/>
              <a:buChar char="•"/>
            </a:pPr>
            <a:r>
              <a:rPr lang="es-AR" sz="2400" dirty="0" smtClean="0">
                <a:latin typeface="Times New Roman" pitchFamily="18" charset="0"/>
                <a:cs typeface="Times New Roman" pitchFamily="18" charset="0"/>
              </a:rPr>
              <a:t>Asumimos </a:t>
            </a:r>
            <a:r>
              <a:rPr lang="es-AR" sz="2400" dirty="0">
                <a:latin typeface="Times New Roman" pitchFamily="18" charset="0"/>
                <a:cs typeface="Times New Roman" pitchFamily="18" charset="0"/>
              </a:rPr>
              <a:t>que el estudio descriptivo que pudimos producir,  nos permitió  indagar el efecto de las redes sociales en la constitución subjetiva de los adolescentes en la actualidad, </a:t>
            </a:r>
            <a:r>
              <a:rPr lang="es-AR" sz="2400" b="1" dirty="0">
                <a:latin typeface="Times New Roman" pitchFamily="18" charset="0"/>
                <a:cs typeface="Times New Roman" pitchFamily="18" charset="0"/>
              </a:rPr>
              <a:t>teniendo en cuenta esta etapa vital, caracterizada por una importante necesidad de pertenecer a la masa para la construcción de la identidad</a:t>
            </a:r>
            <a:r>
              <a:rPr lang="es-AR" sz="2400" b="1" dirty="0"/>
              <a:t>.  </a:t>
            </a:r>
            <a:endParaRPr lang="es-AR" sz="2400" b="1" dirty="0" smtClean="0"/>
          </a:p>
          <a:p>
            <a:pPr marL="285750" indent="-285750">
              <a:buFont typeface="Arial" pitchFamily="34" charset="0"/>
              <a:buChar char="•"/>
            </a:pPr>
            <a:endParaRPr lang="es-MX" sz="2400" dirty="0"/>
          </a:p>
          <a:p>
            <a:pPr marL="285750" indent="-285750">
              <a:buFont typeface="Arial" pitchFamily="34" charset="0"/>
              <a:buChar char="•"/>
            </a:pPr>
            <a:endParaRPr lang="es-MX" dirty="0" smtClean="0"/>
          </a:p>
          <a:p>
            <a:pPr marL="285750" indent="-285750">
              <a:buFont typeface="Arial" pitchFamily="34" charset="0"/>
              <a:buChar char="•"/>
            </a:pPr>
            <a:endParaRPr lang="es-A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59632" y="1052736"/>
            <a:ext cx="6696744" cy="4247317"/>
          </a:xfrm>
          <a:prstGeom prst="rect">
            <a:avLst/>
          </a:prstGeom>
        </p:spPr>
        <p:txBody>
          <a:bodyPr wrap="square">
            <a:spAutoFit/>
          </a:bodyPr>
          <a:lstStyle/>
          <a:p>
            <a:pPr marL="285750" indent="-285750" algn="just">
              <a:buFont typeface="Arial" pitchFamily="34" charset="0"/>
              <a:buChar char="•"/>
            </a:pPr>
            <a:endParaRPr lang="es-AR" dirty="0" smtClean="0"/>
          </a:p>
          <a:p>
            <a:pPr marL="285750" indent="-285750" algn="just">
              <a:buFont typeface="Arial" pitchFamily="34" charset="0"/>
              <a:buChar char="•"/>
            </a:pPr>
            <a:endParaRPr lang="es-AR" sz="2400" dirty="0">
              <a:latin typeface="Times New Roman" pitchFamily="18" charset="0"/>
              <a:cs typeface="Times New Roman" pitchFamily="18" charset="0"/>
            </a:endParaRPr>
          </a:p>
          <a:p>
            <a:pPr marL="342900" indent="-342900" algn="just">
              <a:buFont typeface="Arial" pitchFamily="34" charset="0"/>
              <a:buChar char="•"/>
            </a:pPr>
            <a:r>
              <a:rPr lang="es-AR" sz="2400" dirty="0" smtClean="0">
                <a:latin typeface="Times New Roman" pitchFamily="18" charset="0"/>
                <a:cs typeface="Times New Roman" pitchFamily="18" charset="0"/>
              </a:rPr>
              <a:t>Sostenemos </a:t>
            </a:r>
            <a:r>
              <a:rPr lang="es-AR" sz="2400" dirty="0">
                <a:latin typeface="Times New Roman" pitchFamily="18" charset="0"/>
                <a:cs typeface="Times New Roman" pitchFamily="18" charset="0"/>
              </a:rPr>
              <a:t>que </a:t>
            </a:r>
            <a:r>
              <a:rPr lang="es-AR" sz="2400" dirty="0" smtClean="0">
                <a:latin typeface="Times New Roman" pitchFamily="18" charset="0"/>
                <a:cs typeface="Times New Roman" pitchFamily="18" charset="0"/>
              </a:rPr>
              <a:t>la  </a:t>
            </a:r>
            <a:r>
              <a:rPr lang="es-AR" sz="2400" dirty="0">
                <a:latin typeface="Times New Roman" pitchFamily="18" charset="0"/>
                <a:cs typeface="Times New Roman" pitchFamily="18" charset="0"/>
              </a:rPr>
              <a:t>temática trabajada,  acerca  del atravesamiento de la virtualidad en la construcción de subjetividad y producción de identidad en las sociedades actuales, nos ha permitido </a:t>
            </a:r>
            <a:r>
              <a:rPr lang="es-AR" sz="2400" dirty="0" smtClean="0">
                <a:latin typeface="Times New Roman" pitchFamily="18" charset="0"/>
                <a:cs typeface="Times New Roman" pitchFamily="18" charset="0"/>
              </a:rPr>
              <a:t>defender </a:t>
            </a:r>
            <a:r>
              <a:rPr lang="es-AR" sz="2400" dirty="0">
                <a:latin typeface="Times New Roman" pitchFamily="18" charset="0"/>
                <a:cs typeface="Times New Roman" pitchFamily="18" charset="0"/>
              </a:rPr>
              <a:t>la casi </a:t>
            </a:r>
            <a:r>
              <a:rPr lang="es-AR" sz="2400" b="1" dirty="0">
                <a:latin typeface="Times New Roman" pitchFamily="18" charset="0"/>
                <a:cs typeface="Times New Roman" pitchFamily="18" charset="0"/>
              </a:rPr>
              <a:t>imposibilidad de  concebir a las subjetividades,  por fuera de los contextos en los cuales se producen</a:t>
            </a:r>
            <a:r>
              <a:rPr lang="es-AR" sz="2400" dirty="0" smtClean="0">
                <a:latin typeface="Times New Roman" pitchFamily="18" charset="0"/>
                <a:cs typeface="Times New Roman" pitchFamily="18" charset="0"/>
              </a:rPr>
              <a:t>.</a:t>
            </a:r>
          </a:p>
          <a:p>
            <a:pPr marL="285750" indent="-285750" algn="just">
              <a:buFont typeface="Arial" pitchFamily="34" charset="0"/>
              <a:buChar char="•"/>
            </a:pPr>
            <a:endParaRPr lang="es-MX" sz="2400" dirty="0">
              <a:latin typeface="Times New Roman" pitchFamily="18" charset="0"/>
              <a:cs typeface="Times New Roman" pitchFamily="18" charset="0"/>
            </a:endParaRPr>
          </a:p>
          <a:p>
            <a:pPr marL="285750" indent="-285750">
              <a:buFont typeface="Arial" pitchFamily="34" charset="0"/>
              <a:buChar char="•"/>
            </a:pPr>
            <a:endParaRPr lang="es-MX" dirty="0" smtClean="0"/>
          </a:p>
          <a:p>
            <a:pPr marL="285750" indent="-285750">
              <a:buFont typeface="Arial" pitchFamily="34" charset="0"/>
              <a:buChar char="•"/>
            </a:pPr>
            <a:endParaRPr lang="es-A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611560" y="1099343"/>
            <a:ext cx="7776864"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AR"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AR"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Alumnas: Brunno Marta</a:t>
            </a:r>
          </a:p>
          <a:p>
            <a:pPr marL="0" marR="0" lvl="0" indent="0" algn="l" defTabSz="914400" rtl="0" eaLnBrk="1" fontAlgn="base" latinLnBrk="0" hangingPunct="1">
              <a:lnSpc>
                <a:spcPct val="100000"/>
              </a:lnSpc>
              <a:spcBef>
                <a:spcPct val="0"/>
              </a:spcBef>
              <a:spcAft>
                <a:spcPct val="0"/>
              </a:spcAft>
              <a:buClrTx/>
              <a:buSzTx/>
              <a:buFontTx/>
              <a:buNone/>
              <a:tabLst/>
            </a:pPr>
            <a:r>
              <a:rPr lang="es-AR" sz="3200" dirty="0">
                <a:solidFill>
                  <a:srgbClr val="000000"/>
                </a:solidFill>
                <a:latin typeface="Times New Roman" pitchFamily="18" charset="0"/>
                <a:ea typeface="Calibri" pitchFamily="34" charset="0"/>
                <a:cs typeface="Times New Roman" pitchFamily="18" charset="0"/>
              </a:rPr>
              <a:t> </a:t>
            </a:r>
            <a:r>
              <a:rPr lang="es-AR" sz="3200" dirty="0" smtClean="0">
                <a:solidFill>
                  <a:srgbClr val="000000"/>
                </a:solidFill>
                <a:latin typeface="Times New Roman" pitchFamily="18" charset="0"/>
                <a:ea typeface="Calibri" pitchFamily="34" charset="0"/>
                <a:cs typeface="Times New Roman" pitchFamily="18" charset="0"/>
              </a:rPr>
              <a:t>               </a:t>
            </a:r>
            <a:r>
              <a:rPr kumimoji="0" lang="es-AR"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Laplace Marisol </a:t>
            </a:r>
          </a:p>
          <a:p>
            <a:pPr marL="0" marR="0" lvl="0" indent="0" algn="l" defTabSz="914400" rtl="0" eaLnBrk="1" fontAlgn="base" latinLnBrk="0" hangingPunct="1">
              <a:lnSpc>
                <a:spcPct val="100000"/>
              </a:lnSpc>
              <a:spcBef>
                <a:spcPct val="0"/>
              </a:spcBef>
              <a:spcAft>
                <a:spcPct val="0"/>
              </a:spcAft>
              <a:buClrTx/>
              <a:buSzTx/>
              <a:buFontTx/>
              <a:buNone/>
              <a:tabLst/>
            </a:pPr>
            <a:r>
              <a:rPr kumimoji="0" lang="es-AR"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Malvestitti Mar</a:t>
            </a:r>
            <a:r>
              <a:rPr kumimoji="0" lang="es-AR" sz="3200" b="0" i="0" u="none" strike="noStrike" cap="none" normalizeH="0" baseline="0" dirty="0" smtClean="0">
                <a:ln>
                  <a:noFill/>
                </a:ln>
                <a:solidFill>
                  <a:srgbClr val="000000"/>
                </a:solidFill>
                <a:effectLst/>
                <a:latin typeface="Calibri"/>
                <a:ea typeface="Calibri" pitchFamily="34" charset="0"/>
                <a:cs typeface="Times New Roman" pitchFamily="18" charset="0"/>
              </a:rPr>
              <a:t>í</a:t>
            </a:r>
            <a:r>
              <a:rPr kumimoji="0" lang="es-AR"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 Jos</a:t>
            </a:r>
            <a:r>
              <a:rPr kumimoji="0" lang="es-AR" sz="3200" b="0" i="0" u="none" strike="noStrike" cap="none" normalizeH="0" baseline="0" dirty="0" smtClean="0">
                <a:ln>
                  <a:noFill/>
                </a:ln>
                <a:solidFill>
                  <a:srgbClr val="000000"/>
                </a:solidFill>
                <a:effectLst/>
                <a:latin typeface="Calibri"/>
                <a:ea typeface="Calibri" pitchFamily="34" charset="0"/>
                <a:cs typeface="Times New Roman" pitchFamily="18" charset="0"/>
              </a:rPr>
              <a:t>é</a:t>
            </a:r>
            <a:endParaRPr kumimoji="0" lang="es-A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AR"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AR"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Supervisora: Mg. Mulder, Silvia.</a:t>
            </a:r>
            <a:endParaRPr kumimoji="0" lang="es-A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AR"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AR"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Evaluadora: Dra. Mercedes Minnicelli</a:t>
            </a:r>
            <a:endParaRPr kumimoji="0" lang="es-AR"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59632" y="908720"/>
            <a:ext cx="6912768" cy="3600986"/>
          </a:xfrm>
          <a:prstGeom prst="rect">
            <a:avLst/>
          </a:prstGeom>
        </p:spPr>
        <p:txBody>
          <a:bodyPr wrap="square">
            <a:spAutoFit/>
          </a:bodyPr>
          <a:lstStyle/>
          <a:p>
            <a:pPr algn="just"/>
            <a:endParaRPr lang="es-AR" sz="2000" dirty="0" smtClean="0"/>
          </a:p>
          <a:p>
            <a:pPr algn="just"/>
            <a:endParaRPr lang="es-AR" sz="2000" dirty="0"/>
          </a:p>
          <a:p>
            <a:pPr marL="342900" indent="-342900" algn="just">
              <a:buFont typeface="Arial" pitchFamily="34" charset="0"/>
              <a:buChar char="•"/>
            </a:pPr>
            <a:r>
              <a:rPr lang="es-AR" sz="2400" dirty="0" smtClean="0">
                <a:latin typeface="Times New Roman" pitchFamily="18" charset="0"/>
                <a:cs typeface="Times New Roman" pitchFamily="18" charset="0"/>
              </a:rPr>
              <a:t>Pensamos </a:t>
            </a:r>
            <a:r>
              <a:rPr lang="es-AR" sz="2400" dirty="0">
                <a:latin typeface="Times New Roman" pitchFamily="18" charset="0"/>
                <a:cs typeface="Times New Roman" pitchFamily="18" charset="0"/>
              </a:rPr>
              <a:t>que en las condiciones actuales, el atravesamiento de </a:t>
            </a:r>
            <a:r>
              <a:rPr lang="es-AR" sz="2400" b="1" dirty="0">
                <a:latin typeface="Times New Roman" pitchFamily="18" charset="0"/>
                <a:cs typeface="Times New Roman" pitchFamily="18" charset="0"/>
              </a:rPr>
              <a:t>lo virtual </a:t>
            </a:r>
            <a:r>
              <a:rPr lang="es-AR" sz="2400" dirty="0">
                <a:latin typeface="Times New Roman" pitchFamily="18" charset="0"/>
                <a:cs typeface="Times New Roman" pitchFamily="18" charset="0"/>
              </a:rPr>
              <a:t>instala la urgencia de pensar y analizar su función en tanto </a:t>
            </a:r>
            <a:r>
              <a:rPr lang="es-AR" sz="2400" b="1" dirty="0">
                <a:latin typeface="Times New Roman" pitchFamily="18" charset="0"/>
                <a:cs typeface="Times New Roman" pitchFamily="18" charset="0"/>
              </a:rPr>
              <a:t>dispositivos productores de subjetividad</a:t>
            </a:r>
            <a:r>
              <a:rPr lang="es-AR" sz="2400" dirty="0">
                <a:latin typeface="Times New Roman" pitchFamily="18" charset="0"/>
                <a:cs typeface="Times New Roman" pitchFamily="18" charset="0"/>
              </a:rPr>
              <a:t>, así como también detectar las </a:t>
            </a:r>
            <a:r>
              <a:rPr lang="es-AR" sz="2400" b="1" dirty="0">
                <a:latin typeface="Times New Roman" pitchFamily="18" charset="0"/>
                <a:cs typeface="Times New Roman" pitchFamily="18" charset="0"/>
              </a:rPr>
              <a:t>modalidades vinculares</a:t>
            </a:r>
            <a:r>
              <a:rPr lang="es-AR" sz="2400" dirty="0">
                <a:latin typeface="Times New Roman" pitchFamily="18" charset="0"/>
                <a:cs typeface="Times New Roman" pitchFamily="18" charset="0"/>
              </a:rPr>
              <a:t> que se entraman en la red</a:t>
            </a:r>
            <a:r>
              <a:rPr lang="es-AR" sz="2400" dirty="0" smtClean="0">
                <a:latin typeface="Times New Roman" pitchFamily="18" charset="0"/>
                <a:cs typeface="Times New Roman" pitchFamily="18" charset="0"/>
              </a:rPr>
              <a:t>.</a:t>
            </a:r>
          </a:p>
          <a:p>
            <a:pPr algn="just"/>
            <a:endParaRPr lang="es-MX" sz="2400" dirty="0">
              <a:latin typeface="Times New Roman" pitchFamily="18" charset="0"/>
              <a:cs typeface="Times New Roman" pitchFamily="18" charset="0"/>
            </a:endParaRPr>
          </a:p>
          <a:p>
            <a:pPr algn="just"/>
            <a:endParaRPr lang="es-AR" sz="2000" dirty="0"/>
          </a:p>
        </p:txBody>
      </p:sp>
    </p:spTree>
    <p:extLst>
      <p:ext uri="{BB962C8B-B14F-4D97-AF65-F5344CB8AC3E}">
        <p14:creationId xmlns:p14="http://schemas.microsoft.com/office/powerpoint/2010/main" xmlns="" val="26091345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475656" y="1052736"/>
            <a:ext cx="6480720" cy="4339650"/>
          </a:xfrm>
          <a:prstGeom prst="rect">
            <a:avLst/>
          </a:prstGeom>
        </p:spPr>
        <p:txBody>
          <a:bodyPr wrap="square">
            <a:spAutoFit/>
          </a:bodyPr>
          <a:lstStyle/>
          <a:p>
            <a:pPr algn="just"/>
            <a:endParaRPr lang="es-AR" sz="2000" dirty="0" smtClean="0"/>
          </a:p>
          <a:p>
            <a:pPr marL="342900" indent="-342900" algn="just">
              <a:buFont typeface="Arial" pitchFamily="34" charset="0"/>
              <a:buChar char="•"/>
            </a:pPr>
            <a:endParaRPr lang="es-AR" sz="2400" dirty="0">
              <a:latin typeface="Times New Roman" pitchFamily="18" charset="0"/>
              <a:cs typeface="Times New Roman" pitchFamily="18" charset="0"/>
            </a:endParaRPr>
          </a:p>
          <a:p>
            <a:pPr marL="342900" indent="-342900" algn="just">
              <a:buFont typeface="Arial" pitchFamily="34" charset="0"/>
              <a:buChar char="•"/>
            </a:pPr>
            <a:r>
              <a:rPr lang="es-AR" sz="2400" dirty="0" smtClean="0">
                <a:latin typeface="Times New Roman" pitchFamily="18" charset="0"/>
                <a:cs typeface="Times New Roman" pitchFamily="18" charset="0"/>
              </a:rPr>
              <a:t>Si </a:t>
            </a:r>
            <a:r>
              <a:rPr lang="es-AR" sz="2400" dirty="0">
                <a:latin typeface="Times New Roman" pitchFamily="18" charset="0"/>
                <a:cs typeface="Times New Roman" pitchFamily="18" charset="0"/>
              </a:rPr>
              <a:t>bien los términos </a:t>
            </a:r>
            <a:r>
              <a:rPr lang="es-AR" sz="2400" b="1" dirty="0">
                <a:latin typeface="Times New Roman" pitchFamily="18" charset="0"/>
                <a:cs typeface="Times New Roman" pitchFamily="18" charset="0"/>
              </a:rPr>
              <a:t>subjetividad, adolescencia y redes sociales</a:t>
            </a:r>
            <a:r>
              <a:rPr lang="es-AR" sz="2400" dirty="0">
                <a:latin typeface="Times New Roman" pitchFamily="18" charset="0"/>
                <a:cs typeface="Times New Roman" pitchFamily="18" charset="0"/>
              </a:rPr>
              <a:t> han sido definidos, en un primer momento a partir de sus significados individuales, el hecho de articularlos, nos conduce a </a:t>
            </a:r>
            <a:r>
              <a:rPr lang="es-AR" sz="2400" b="1" dirty="0">
                <a:latin typeface="Times New Roman" pitchFamily="18" charset="0"/>
                <a:cs typeface="Times New Roman" pitchFamily="18" charset="0"/>
              </a:rPr>
              <a:t>resignificar </a:t>
            </a:r>
            <a:r>
              <a:rPr lang="es-AR" sz="2400" b="1" dirty="0" smtClean="0">
                <a:latin typeface="Times New Roman" pitchFamily="18" charset="0"/>
                <a:cs typeface="Times New Roman" pitchFamily="18" charset="0"/>
              </a:rPr>
              <a:t>la </a:t>
            </a:r>
            <a:r>
              <a:rPr lang="es-AR" sz="2400" b="1" dirty="0">
                <a:latin typeface="Times New Roman" pitchFamily="18" charset="0"/>
                <a:cs typeface="Times New Roman" pitchFamily="18" charset="0"/>
              </a:rPr>
              <a:t>mutua influencia</a:t>
            </a:r>
            <a:r>
              <a:rPr lang="es-AR" sz="2400" dirty="0">
                <a:latin typeface="Times New Roman" pitchFamily="18" charset="0"/>
                <a:cs typeface="Times New Roman" pitchFamily="18" charset="0"/>
              </a:rPr>
              <a:t> entre los mismos y los efectos que,  de dicho </a:t>
            </a:r>
            <a:r>
              <a:rPr lang="es-AR" sz="2400" b="1" dirty="0">
                <a:latin typeface="Times New Roman" pitchFamily="18" charset="0"/>
                <a:cs typeface="Times New Roman" pitchFamily="18" charset="0"/>
              </a:rPr>
              <a:t>interjuego</a:t>
            </a:r>
            <a:r>
              <a:rPr lang="es-AR" sz="2400" dirty="0">
                <a:latin typeface="Times New Roman" pitchFamily="18" charset="0"/>
                <a:cs typeface="Times New Roman" pitchFamily="18" charset="0"/>
              </a:rPr>
              <a:t> se evidencia en la subjetividad actual de los </a:t>
            </a:r>
            <a:r>
              <a:rPr lang="es-AR" sz="2400" dirty="0" smtClean="0">
                <a:latin typeface="Times New Roman" pitchFamily="18" charset="0"/>
                <a:cs typeface="Times New Roman" pitchFamily="18" charset="0"/>
              </a:rPr>
              <a:t>adolescentes.</a:t>
            </a:r>
          </a:p>
          <a:p>
            <a:pPr algn="just"/>
            <a:endParaRPr lang="es-MX" sz="2000" dirty="0"/>
          </a:p>
          <a:p>
            <a:pPr algn="just"/>
            <a:endParaRPr lang="es-AR" sz="2000" dirty="0"/>
          </a:p>
        </p:txBody>
      </p:sp>
    </p:spTree>
    <p:extLst>
      <p:ext uri="{BB962C8B-B14F-4D97-AF65-F5344CB8AC3E}">
        <p14:creationId xmlns:p14="http://schemas.microsoft.com/office/powerpoint/2010/main" xmlns="" val="40550998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547664" y="1443841"/>
            <a:ext cx="6264696" cy="4985980"/>
          </a:xfrm>
          <a:prstGeom prst="rect">
            <a:avLst/>
          </a:prstGeom>
        </p:spPr>
        <p:txBody>
          <a:bodyPr wrap="square">
            <a:spAutoFit/>
          </a:bodyPr>
          <a:lstStyle/>
          <a:p>
            <a:pPr algn="just"/>
            <a:endParaRPr lang="es-AR" dirty="0" smtClean="0"/>
          </a:p>
          <a:p>
            <a:pPr marL="342900" indent="-342900" algn="just">
              <a:buFont typeface="Arial" pitchFamily="34" charset="0"/>
              <a:buChar char="•"/>
            </a:pPr>
            <a:r>
              <a:rPr lang="es-AR" sz="2400" dirty="0" smtClean="0">
                <a:latin typeface="Times New Roman" pitchFamily="18" charset="0"/>
                <a:cs typeface="Times New Roman" pitchFamily="18" charset="0"/>
              </a:rPr>
              <a:t>La </a:t>
            </a:r>
            <a:r>
              <a:rPr lang="es-AR" sz="2400" b="1" dirty="0">
                <a:latin typeface="Times New Roman" pitchFamily="18" charset="0"/>
                <a:cs typeface="Times New Roman" pitchFamily="18" charset="0"/>
              </a:rPr>
              <a:t>red</a:t>
            </a:r>
            <a:r>
              <a:rPr lang="es-AR" sz="2400" dirty="0">
                <a:latin typeface="Times New Roman" pitchFamily="18" charset="0"/>
                <a:cs typeface="Times New Roman" pitchFamily="18" charset="0"/>
              </a:rPr>
              <a:t> puede ocupar el </a:t>
            </a:r>
            <a:r>
              <a:rPr lang="es-AR" sz="2400" b="1" dirty="0">
                <a:latin typeface="Times New Roman" pitchFamily="18" charset="0"/>
                <a:cs typeface="Times New Roman" pitchFamily="18" charset="0"/>
              </a:rPr>
              <a:t>lugar del gran Otro</a:t>
            </a:r>
            <a:r>
              <a:rPr lang="es-AR" sz="2400" dirty="0">
                <a:latin typeface="Times New Roman" pitchFamily="18" charset="0"/>
                <a:cs typeface="Times New Roman" pitchFamily="18" charset="0"/>
              </a:rPr>
              <a:t>, al concentrar enormes cantidades de información, un referente casi único para muchos sujetos en su contacto con lo social y lo cultural. </a:t>
            </a:r>
            <a:endParaRPr lang="es-AR" sz="2400" dirty="0" smtClean="0">
              <a:latin typeface="Times New Roman" pitchFamily="18" charset="0"/>
              <a:cs typeface="Times New Roman" pitchFamily="18" charset="0"/>
            </a:endParaRPr>
          </a:p>
          <a:p>
            <a:pPr algn="just"/>
            <a:endParaRPr lang="es-AR" sz="2400" dirty="0" smtClean="0">
              <a:latin typeface="Times New Roman" pitchFamily="18" charset="0"/>
              <a:cs typeface="Times New Roman" pitchFamily="18" charset="0"/>
            </a:endParaRPr>
          </a:p>
          <a:p>
            <a:pPr marL="342900" indent="-342900" algn="just">
              <a:buFont typeface="Arial" pitchFamily="34" charset="0"/>
              <a:buChar char="•"/>
            </a:pPr>
            <a:r>
              <a:rPr lang="es-AR" sz="2400" dirty="0" smtClean="0">
                <a:latin typeface="Times New Roman" pitchFamily="18" charset="0"/>
                <a:cs typeface="Times New Roman" pitchFamily="18" charset="0"/>
              </a:rPr>
              <a:t>Si </a:t>
            </a:r>
            <a:r>
              <a:rPr lang="es-AR" sz="2400" dirty="0">
                <a:latin typeface="Times New Roman" pitchFamily="18" charset="0"/>
                <a:cs typeface="Times New Roman" pitchFamily="18" charset="0"/>
              </a:rPr>
              <a:t>bien las imágenes tienen un predominio, el </a:t>
            </a:r>
            <a:r>
              <a:rPr lang="es-AR" sz="2400" b="1" dirty="0">
                <a:latin typeface="Times New Roman" pitchFamily="18" charset="0"/>
                <a:cs typeface="Times New Roman" pitchFamily="18" charset="0"/>
              </a:rPr>
              <a:t>lenguaje siempre está presente</a:t>
            </a:r>
            <a:r>
              <a:rPr lang="es-AR" sz="2400" dirty="0">
                <a:latin typeface="Times New Roman" pitchFamily="18" charset="0"/>
                <a:cs typeface="Times New Roman" pitchFamily="18" charset="0"/>
              </a:rPr>
              <a:t>; los mensajes están hechos de significantes y las imágenes requieren de significantes para tener un sentido para quien las </a:t>
            </a:r>
            <a:r>
              <a:rPr lang="es-AR" sz="2400" dirty="0" smtClean="0">
                <a:latin typeface="Times New Roman" pitchFamily="18" charset="0"/>
                <a:cs typeface="Times New Roman" pitchFamily="18" charset="0"/>
              </a:rPr>
              <a:t>mira.</a:t>
            </a:r>
          </a:p>
          <a:p>
            <a:pPr algn="just"/>
            <a:endParaRPr lang="es-MX" dirty="0"/>
          </a:p>
          <a:p>
            <a:pPr algn="just"/>
            <a:endParaRPr lang="es-AR" dirty="0"/>
          </a:p>
        </p:txBody>
      </p:sp>
    </p:spTree>
    <p:extLst>
      <p:ext uri="{BB962C8B-B14F-4D97-AF65-F5344CB8AC3E}">
        <p14:creationId xmlns:p14="http://schemas.microsoft.com/office/powerpoint/2010/main" xmlns="" val="9541898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87624" y="2136339"/>
            <a:ext cx="6984776" cy="3046988"/>
          </a:xfrm>
          <a:prstGeom prst="rect">
            <a:avLst/>
          </a:prstGeom>
        </p:spPr>
        <p:txBody>
          <a:bodyPr wrap="square">
            <a:spAutoFit/>
          </a:bodyPr>
          <a:lstStyle/>
          <a:p>
            <a:pPr marL="342900" indent="-342900" algn="just">
              <a:buFont typeface="Arial" pitchFamily="34" charset="0"/>
              <a:buChar char="•"/>
            </a:pPr>
            <a:r>
              <a:rPr lang="es-AR" sz="2400" dirty="0">
                <a:latin typeface="Times New Roman" pitchFamily="18" charset="0"/>
                <a:cs typeface="Times New Roman" pitchFamily="18" charset="0"/>
              </a:rPr>
              <a:t>Considerando estos recursos culturales que se ofrecen en la actualidad, enfatizamos la idea del uso de las redes sociales por parte de la población adolescente, que  no solo influye en la constitución  subjetiva, sino que creemos que también modula y despliega formas de contacto con los otros, que difieren sustancialmente de </a:t>
            </a:r>
            <a:r>
              <a:rPr lang="es-AR" sz="2400" b="1" dirty="0">
                <a:latin typeface="Times New Roman" pitchFamily="18" charset="0"/>
                <a:cs typeface="Times New Roman" pitchFamily="18" charset="0"/>
              </a:rPr>
              <a:t>otras formas de contacto</a:t>
            </a:r>
            <a:r>
              <a:rPr lang="es-AR" sz="2400" dirty="0">
                <a:latin typeface="Times New Roman" pitchFamily="18" charset="0"/>
                <a:cs typeface="Times New Roman" pitchFamily="18" charset="0"/>
              </a:rPr>
              <a:t>, sobre todo la </a:t>
            </a:r>
            <a:r>
              <a:rPr lang="es-AR" sz="2400" dirty="0" smtClean="0">
                <a:latin typeface="Times New Roman" pitchFamily="18" charset="0"/>
                <a:cs typeface="Times New Roman" pitchFamily="18" charset="0"/>
              </a:rPr>
              <a:t>presencial.</a:t>
            </a:r>
            <a:endParaRPr lang="es-AR"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22706780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197346"/>
            <a:ext cx="8136904" cy="4278094"/>
          </a:xfrm>
          <a:prstGeom prst="rect">
            <a:avLst/>
          </a:prstGeom>
        </p:spPr>
        <p:txBody>
          <a:bodyPr wrap="square">
            <a:spAutoFit/>
          </a:bodyPr>
          <a:lstStyle/>
          <a:p>
            <a:endParaRPr lang="es-AR" dirty="0" smtClean="0"/>
          </a:p>
          <a:p>
            <a:endParaRPr lang="es-AR" dirty="0"/>
          </a:p>
          <a:p>
            <a:endParaRPr lang="es-AR" dirty="0" smtClean="0"/>
          </a:p>
          <a:p>
            <a:endParaRPr lang="es-AR" dirty="0"/>
          </a:p>
          <a:p>
            <a:pPr marL="342900" indent="-342900" algn="just">
              <a:buFont typeface="Arial" pitchFamily="34" charset="0"/>
              <a:buChar char="•"/>
            </a:pPr>
            <a:r>
              <a:rPr lang="es-AR" sz="2000" dirty="0" smtClean="0">
                <a:latin typeface="Times New Roman" pitchFamily="18" charset="0"/>
                <a:cs typeface="Times New Roman" pitchFamily="18" charset="0"/>
              </a:rPr>
              <a:t>Si </a:t>
            </a:r>
            <a:r>
              <a:rPr lang="es-AR" sz="2000" dirty="0">
                <a:latin typeface="Times New Roman" pitchFamily="18" charset="0"/>
                <a:cs typeface="Times New Roman" pitchFamily="18" charset="0"/>
              </a:rPr>
              <a:t>asumimos que los adolescentes,  atravesados  indefectiblemente por lo epocal, en el momento histórico social que les toca vivir, han iniciado con la redes sociales  un vínculo ya ineludible,  podemos  convenir  en que ambos tipos de “encuentros”, los virtuales y los reales, tienen competencia en la ocasión  de influir en la subjetividad de los adolescentes. </a:t>
            </a:r>
            <a:endParaRPr lang="es-AR" sz="2000" dirty="0" smtClean="0">
              <a:latin typeface="Times New Roman" pitchFamily="18" charset="0"/>
              <a:cs typeface="Times New Roman" pitchFamily="18" charset="0"/>
            </a:endParaRPr>
          </a:p>
          <a:p>
            <a:pPr algn="just"/>
            <a:endParaRPr lang="es-AR" sz="2000" dirty="0" smtClean="0">
              <a:latin typeface="Times New Roman" pitchFamily="18" charset="0"/>
              <a:cs typeface="Times New Roman" pitchFamily="18" charset="0"/>
            </a:endParaRPr>
          </a:p>
          <a:p>
            <a:pPr marL="342900" indent="-342900" algn="just">
              <a:buFont typeface="Arial" pitchFamily="34" charset="0"/>
              <a:buChar char="•"/>
            </a:pPr>
            <a:r>
              <a:rPr lang="es-AR" sz="2000" dirty="0" smtClean="0">
                <a:latin typeface="Times New Roman" pitchFamily="18" charset="0"/>
                <a:cs typeface="Times New Roman" pitchFamily="18" charset="0"/>
              </a:rPr>
              <a:t>Si </a:t>
            </a:r>
            <a:r>
              <a:rPr lang="es-AR" sz="2000" dirty="0">
                <a:latin typeface="Times New Roman" pitchFamily="18" charset="0"/>
                <a:cs typeface="Times New Roman" pitchFamily="18" charset="0"/>
              </a:rPr>
              <a:t>bien consideramos que en un encuentro presencial, el gran Otro, es otro sujeto: la madre, el padre, un amigo, un docente entre otros,  también  defendimos acá que la red puede ocupar el lugar del gran Otro. Entonces  ambos operan  como “otros” </a:t>
            </a:r>
            <a:r>
              <a:rPr lang="es-AR" sz="2000" dirty="0" smtClean="0">
                <a:latin typeface="Times New Roman" pitchFamily="18" charset="0"/>
                <a:cs typeface="Times New Roman" pitchFamily="18" charset="0"/>
              </a:rPr>
              <a:t>distintos.</a:t>
            </a:r>
            <a:endParaRPr lang="es-AR"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2897728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1166843"/>
            <a:ext cx="7560840" cy="4370427"/>
          </a:xfrm>
          <a:prstGeom prst="rect">
            <a:avLst/>
          </a:prstGeom>
        </p:spPr>
        <p:txBody>
          <a:bodyPr wrap="square">
            <a:spAutoFit/>
          </a:bodyPr>
          <a:lstStyle/>
          <a:p>
            <a:endParaRPr lang="es-AR" dirty="0" smtClean="0">
              <a:latin typeface="Times New Roman" pitchFamily="18" charset="0"/>
              <a:cs typeface="Times New Roman" pitchFamily="18" charset="0"/>
            </a:endParaRPr>
          </a:p>
          <a:p>
            <a:pPr marL="342900" indent="-342900" algn="just">
              <a:buFont typeface="Arial" pitchFamily="34" charset="0"/>
              <a:buChar char="•"/>
            </a:pPr>
            <a:r>
              <a:rPr lang="es-AR" sz="2000" dirty="0" smtClean="0">
                <a:latin typeface="Times New Roman" pitchFamily="18" charset="0"/>
                <a:cs typeface="Times New Roman" pitchFamily="18" charset="0"/>
              </a:rPr>
              <a:t>Por </a:t>
            </a:r>
            <a:r>
              <a:rPr lang="es-AR" sz="2000" dirty="0">
                <a:latin typeface="Times New Roman" pitchFamily="18" charset="0"/>
                <a:cs typeface="Times New Roman" pitchFamily="18" charset="0"/>
              </a:rPr>
              <a:t>lo tanto, las relaciones sociales que se entablan mediante las redes virtuales no las consideramos vacías ni frágiles como suelen ser concebidas, ya que si producen incidencias en la creación de subjetividad del usuario, </a:t>
            </a:r>
            <a:r>
              <a:rPr lang="es-AR" sz="2000" b="1" dirty="0">
                <a:latin typeface="Times New Roman" pitchFamily="18" charset="0"/>
                <a:cs typeface="Times New Roman" pitchFamily="18" charset="0"/>
              </a:rPr>
              <a:t>algo alejado de lo volátil se estaría poniendo en juego</a:t>
            </a:r>
            <a:r>
              <a:rPr lang="es-AR" sz="2000" dirty="0">
                <a:latin typeface="Times New Roman" pitchFamily="18" charset="0"/>
                <a:cs typeface="Times New Roman" pitchFamily="18" charset="0"/>
              </a:rPr>
              <a:t>, un proceso significativo estaría operando, por lo que cuesta pensar que en estas relaciones mediadas por lo virtual no habría vínculos</a:t>
            </a:r>
            <a:r>
              <a:rPr lang="es-AR" sz="2000" dirty="0" smtClean="0">
                <a:latin typeface="Times New Roman" pitchFamily="18" charset="0"/>
                <a:cs typeface="Times New Roman" pitchFamily="18" charset="0"/>
              </a:rPr>
              <a:t>.</a:t>
            </a:r>
          </a:p>
          <a:p>
            <a:pPr algn="just"/>
            <a:endParaRPr lang="es-AR" sz="2000" dirty="0">
              <a:latin typeface="Times New Roman" pitchFamily="18" charset="0"/>
              <a:cs typeface="Times New Roman" pitchFamily="18" charset="0"/>
            </a:endParaRPr>
          </a:p>
          <a:p>
            <a:pPr marL="342900" indent="-342900" algn="just">
              <a:buFont typeface="Arial" pitchFamily="34" charset="0"/>
              <a:buChar char="•"/>
            </a:pPr>
            <a:r>
              <a:rPr lang="es-AR" sz="2000" dirty="0" smtClean="0">
                <a:latin typeface="Times New Roman" pitchFamily="18" charset="0"/>
                <a:cs typeface="Times New Roman" pitchFamily="18" charset="0"/>
              </a:rPr>
              <a:t>Creemos que la </a:t>
            </a:r>
            <a:r>
              <a:rPr lang="es-AR" sz="2000" dirty="0">
                <a:latin typeface="Times New Roman" pitchFamily="18" charset="0"/>
                <a:cs typeface="Times New Roman" pitchFamily="18" charset="0"/>
              </a:rPr>
              <a:t>incidencia de estos nuevos lenguajes en la estructuración subjetiva es diferente</a:t>
            </a:r>
            <a:r>
              <a:rPr lang="es-AR" sz="2000" dirty="0" smtClean="0">
                <a:latin typeface="Times New Roman" pitchFamily="18" charset="0"/>
                <a:cs typeface="Times New Roman" pitchFamily="18" charset="0"/>
              </a:rPr>
              <a:t>, y que asimismo, sí </a:t>
            </a:r>
            <a:r>
              <a:rPr lang="es-AR" sz="2000" dirty="0">
                <a:latin typeface="Times New Roman" pitchFamily="18" charset="0"/>
                <a:cs typeface="Times New Roman" pitchFamily="18" charset="0"/>
              </a:rPr>
              <a:t>habría otro con quien intercambiar, </a:t>
            </a:r>
            <a:r>
              <a:rPr lang="es-AR" sz="2000" dirty="0" smtClean="0">
                <a:latin typeface="Times New Roman" pitchFamily="18" charset="0"/>
                <a:cs typeface="Times New Roman" pitchFamily="18" charset="0"/>
              </a:rPr>
              <a:t>pero es un </a:t>
            </a:r>
            <a:r>
              <a:rPr lang="es-AR" sz="2000" b="1" dirty="0" smtClean="0">
                <a:latin typeface="Times New Roman" pitchFamily="18" charset="0"/>
                <a:cs typeface="Times New Roman" pitchFamily="18" charset="0"/>
              </a:rPr>
              <a:t>otro distinto</a:t>
            </a:r>
            <a:r>
              <a:rPr lang="es-AR" sz="2000" dirty="0" smtClean="0">
                <a:latin typeface="Times New Roman" pitchFamily="18" charset="0"/>
                <a:cs typeface="Times New Roman" pitchFamily="18" charset="0"/>
              </a:rPr>
              <a:t>, con otras posibilidades de vinculación, </a:t>
            </a:r>
            <a:r>
              <a:rPr lang="es-AR" sz="2000" b="1" dirty="0" smtClean="0">
                <a:latin typeface="Times New Roman" pitchFamily="18" charset="0"/>
                <a:cs typeface="Times New Roman" pitchFamily="18" charset="0"/>
              </a:rPr>
              <a:t>otras posibilidades de establecer lazo</a:t>
            </a:r>
            <a:r>
              <a:rPr lang="es-AR" sz="2000" dirty="0" smtClean="0">
                <a:latin typeface="Times New Roman" pitchFamily="18" charset="0"/>
                <a:cs typeface="Times New Roman" pitchFamily="18" charset="0"/>
              </a:rPr>
              <a:t>.</a:t>
            </a:r>
            <a:endParaRPr lang="es-AR"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9470626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474345"/>
            <a:ext cx="8208912" cy="6217087"/>
          </a:xfrm>
          <a:prstGeom prst="rect">
            <a:avLst/>
          </a:prstGeom>
        </p:spPr>
        <p:txBody>
          <a:bodyPr wrap="square">
            <a:spAutoFit/>
          </a:bodyPr>
          <a:lstStyle/>
          <a:p>
            <a:pPr algn="ctr"/>
            <a:endParaRPr lang="es-MX" u="sng" dirty="0" smtClean="0"/>
          </a:p>
          <a:p>
            <a:pPr algn="just"/>
            <a:endParaRPr lang="es-MX" sz="2000" u="sng" dirty="0">
              <a:latin typeface="Times New Roman" pitchFamily="18" charset="0"/>
              <a:cs typeface="Times New Roman" pitchFamily="18" charset="0"/>
            </a:endParaRPr>
          </a:p>
          <a:p>
            <a:pPr algn="ctr"/>
            <a:r>
              <a:rPr lang="es-MX" sz="2000" b="1" dirty="0" smtClean="0">
                <a:latin typeface="Times New Roman" pitchFamily="18" charset="0"/>
                <a:cs typeface="Times New Roman" pitchFamily="18" charset="0"/>
              </a:rPr>
              <a:t>Que </a:t>
            </a:r>
            <a:r>
              <a:rPr lang="es-MX" sz="2000" b="1" dirty="0">
                <a:latin typeface="Times New Roman" pitchFamily="18" charset="0"/>
                <a:cs typeface="Times New Roman" pitchFamily="18" charset="0"/>
              </a:rPr>
              <a:t>nos queda por seguir pensando </a:t>
            </a:r>
            <a:r>
              <a:rPr lang="es-MX" sz="2000" b="1" dirty="0" smtClean="0">
                <a:latin typeface="Times New Roman" pitchFamily="18" charset="0"/>
                <a:cs typeface="Times New Roman" pitchFamily="18" charset="0"/>
              </a:rPr>
              <a:t>…</a:t>
            </a:r>
            <a:endParaRPr lang="es-AR" sz="2000" b="1" dirty="0">
              <a:latin typeface="Times New Roman" pitchFamily="18" charset="0"/>
              <a:cs typeface="Times New Roman" pitchFamily="18" charset="0"/>
            </a:endParaRPr>
          </a:p>
          <a:p>
            <a:pPr algn="just"/>
            <a:r>
              <a:rPr lang="es-MX" sz="2000" dirty="0">
                <a:latin typeface="Times New Roman" pitchFamily="18" charset="0"/>
                <a:cs typeface="Times New Roman" pitchFamily="18" charset="0"/>
              </a:rPr>
              <a:t> </a:t>
            </a:r>
            <a:endParaRPr lang="es-AR" sz="2000" dirty="0">
              <a:latin typeface="Times New Roman" pitchFamily="18" charset="0"/>
              <a:cs typeface="Times New Roman" pitchFamily="18" charset="0"/>
            </a:endParaRPr>
          </a:p>
          <a:p>
            <a:pPr marL="342900" indent="-342900" algn="just">
              <a:buFont typeface="Arial" pitchFamily="34" charset="0"/>
              <a:buChar char="•"/>
            </a:pPr>
            <a:r>
              <a:rPr lang="es-AR" sz="2000" dirty="0">
                <a:latin typeface="Times New Roman" pitchFamily="18" charset="0"/>
                <a:cs typeface="Times New Roman" pitchFamily="18" charset="0"/>
              </a:rPr>
              <a:t>Para finalizar nos interesa plantear la apertura de ciertos interrogantes a abordar en futuras investigaciones, que por la masividad de los contenidos implicados en ellos, sería importante analizarlos, y que a la vez nos interpelan como futuros profesionales de la salud mental, sobre todo en relación a las consecuencias</a:t>
            </a:r>
            <a:r>
              <a:rPr lang="es-AR" sz="2000" dirty="0" smtClean="0">
                <a:latin typeface="Times New Roman" pitchFamily="18" charset="0"/>
                <a:cs typeface="Times New Roman" pitchFamily="18" charset="0"/>
              </a:rPr>
              <a:t>.</a:t>
            </a:r>
          </a:p>
          <a:p>
            <a:pPr algn="just"/>
            <a:endParaRPr lang="es-AR" sz="2000" dirty="0">
              <a:latin typeface="Times New Roman" pitchFamily="18" charset="0"/>
              <a:cs typeface="Times New Roman" pitchFamily="18" charset="0"/>
            </a:endParaRPr>
          </a:p>
          <a:p>
            <a:pPr marL="342900" indent="-342900" algn="just">
              <a:buFont typeface="Arial" pitchFamily="34" charset="0"/>
              <a:buChar char="•"/>
            </a:pPr>
            <a:r>
              <a:rPr lang="es-AR" sz="2000" dirty="0">
                <a:latin typeface="Times New Roman" pitchFamily="18" charset="0"/>
                <a:cs typeface="Times New Roman" pitchFamily="18" charset="0"/>
              </a:rPr>
              <a:t>Algunos de esos interrogantes son</a:t>
            </a:r>
            <a:r>
              <a:rPr lang="es-AR" sz="2000" dirty="0" smtClean="0">
                <a:latin typeface="Times New Roman" pitchFamily="18" charset="0"/>
                <a:cs typeface="Times New Roman" pitchFamily="18" charset="0"/>
              </a:rPr>
              <a:t>:</a:t>
            </a:r>
          </a:p>
          <a:p>
            <a:pPr marL="342900" indent="-342900" algn="just">
              <a:buFont typeface="Arial" pitchFamily="34" charset="0"/>
              <a:buChar char="•"/>
            </a:pPr>
            <a:endParaRPr lang="es-AR" sz="2000" dirty="0">
              <a:latin typeface="Times New Roman" pitchFamily="18" charset="0"/>
              <a:cs typeface="Times New Roman" pitchFamily="18" charset="0"/>
            </a:endParaRPr>
          </a:p>
          <a:p>
            <a:pPr marL="342900" indent="-342900" algn="just">
              <a:buFont typeface="Arial" pitchFamily="34" charset="0"/>
              <a:buChar char="•"/>
            </a:pPr>
            <a:r>
              <a:rPr lang="es-AR" sz="2000" dirty="0" smtClean="0">
                <a:latin typeface="Times New Roman" pitchFamily="18" charset="0"/>
                <a:cs typeface="Times New Roman" pitchFamily="18" charset="0"/>
              </a:rPr>
              <a:t> </a:t>
            </a:r>
            <a:r>
              <a:rPr lang="es-AR" sz="2000" b="1" dirty="0">
                <a:latin typeface="Times New Roman" pitchFamily="18" charset="0"/>
                <a:cs typeface="Times New Roman" pitchFamily="18" charset="0"/>
              </a:rPr>
              <a:t>¿Qué impacto opera en la subjetividad, de forma prospectiva en los adolescentes a partir del uso de las redes sociales? ¿Qué características tendrá la subjetividad a partir de esta influencia? </a:t>
            </a:r>
            <a:endParaRPr lang="es-AR" sz="2000" b="1" dirty="0" smtClean="0">
              <a:latin typeface="Times New Roman" pitchFamily="18" charset="0"/>
              <a:cs typeface="Times New Roman" pitchFamily="18" charset="0"/>
            </a:endParaRPr>
          </a:p>
          <a:p>
            <a:pPr marL="342900" indent="-342900" algn="just">
              <a:buFont typeface="Arial" pitchFamily="34" charset="0"/>
              <a:buChar char="•"/>
            </a:pPr>
            <a:endParaRPr lang="es-AR" sz="2000" dirty="0">
              <a:latin typeface="Times New Roman" pitchFamily="18" charset="0"/>
              <a:cs typeface="Times New Roman" pitchFamily="18" charset="0"/>
            </a:endParaRPr>
          </a:p>
          <a:p>
            <a:pPr marL="342900" indent="-342900" algn="just">
              <a:buFont typeface="Arial" pitchFamily="34" charset="0"/>
              <a:buChar char="•"/>
            </a:pPr>
            <a:r>
              <a:rPr lang="es-AR" sz="2000" dirty="0" smtClean="0">
                <a:latin typeface="Times New Roman" pitchFamily="18" charset="0"/>
                <a:cs typeface="Times New Roman" pitchFamily="18" charset="0"/>
              </a:rPr>
              <a:t>Frente </a:t>
            </a:r>
            <a:r>
              <a:rPr lang="es-AR" sz="2000" dirty="0">
                <a:latin typeface="Times New Roman" pitchFamily="18" charset="0"/>
                <a:cs typeface="Times New Roman" pitchFamily="18" charset="0"/>
              </a:rPr>
              <a:t>a la exhibición constante de los adolescentes en las redes sociales, donde se diluye los límites entre lo público, lo privado y lo íntimo, no preguntamos: </a:t>
            </a:r>
            <a:r>
              <a:rPr lang="es-AR" sz="2000" b="1" dirty="0">
                <a:latin typeface="Times New Roman" pitchFamily="18" charset="0"/>
                <a:cs typeface="Times New Roman" pitchFamily="18" charset="0"/>
              </a:rPr>
              <a:t>¿Qué consecuencias operan en su constitución subjetiva</a:t>
            </a:r>
            <a:r>
              <a:rPr lang="es-AR" sz="2000" b="1" dirty="0" smtClean="0">
                <a:latin typeface="Times New Roman" pitchFamily="18" charset="0"/>
                <a:cs typeface="Times New Roman" pitchFamily="18" charset="0"/>
              </a:rPr>
              <a:t>?</a:t>
            </a:r>
          </a:p>
          <a:p>
            <a:pPr marL="342900" indent="-342900" algn="just">
              <a:buFont typeface="Arial" pitchFamily="34" charset="0"/>
              <a:buChar char="•"/>
            </a:pPr>
            <a:endParaRPr lang="es-AR" sz="2000" dirty="0"/>
          </a:p>
        </p:txBody>
      </p:sp>
    </p:spTree>
    <p:extLst>
      <p:ext uri="{BB962C8B-B14F-4D97-AF65-F5344CB8AC3E}">
        <p14:creationId xmlns:p14="http://schemas.microsoft.com/office/powerpoint/2010/main" xmlns="" val="26829590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619672" y="1052736"/>
            <a:ext cx="5238328" cy="3970318"/>
          </a:xfrm>
          <a:prstGeom prst="rect">
            <a:avLst/>
          </a:prstGeom>
        </p:spPr>
        <p:txBody>
          <a:bodyPr wrap="square">
            <a:spAutoFit/>
          </a:bodyPr>
          <a:lstStyle/>
          <a:p>
            <a:pPr algn="ctr"/>
            <a:r>
              <a:rPr lang="es-AR" sz="2800" dirty="0" smtClean="0">
                <a:latin typeface="Times New Roman" pitchFamily="18" charset="0"/>
                <a:cs typeface="Times New Roman" pitchFamily="18" charset="0"/>
              </a:rPr>
              <a:t>MUCHAS GRACIAS!!!!</a:t>
            </a:r>
          </a:p>
          <a:p>
            <a:pPr marL="342900" indent="-342900" algn="just">
              <a:buFont typeface="Arial" pitchFamily="34" charset="0"/>
              <a:buChar char="•"/>
            </a:pPr>
            <a:endParaRPr lang="es-AR" sz="2800" dirty="0" smtClean="0">
              <a:latin typeface="Times New Roman" pitchFamily="18" charset="0"/>
              <a:cs typeface="Times New Roman" pitchFamily="18" charset="0"/>
            </a:endParaRPr>
          </a:p>
          <a:p>
            <a:pPr algn="just"/>
            <a:endParaRPr lang="es-AR" sz="2800" dirty="0" smtClean="0">
              <a:latin typeface="Times New Roman" pitchFamily="18" charset="0"/>
              <a:cs typeface="Times New Roman" pitchFamily="18" charset="0"/>
            </a:endParaRPr>
          </a:p>
          <a:p>
            <a:pPr algn="ctr"/>
            <a:r>
              <a:rPr lang="es-AR" sz="2800" dirty="0" smtClean="0">
                <a:latin typeface="Times New Roman" pitchFamily="18" charset="0"/>
                <a:cs typeface="Times New Roman" pitchFamily="18" charset="0"/>
              </a:rPr>
              <a:t>MARISOL</a:t>
            </a:r>
          </a:p>
          <a:p>
            <a:pPr marL="342900" indent="-342900" algn="ctr">
              <a:buFont typeface="Arial" pitchFamily="34" charset="0"/>
              <a:buChar char="•"/>
            </a:pPr>
            <a:endParaRPr lang="es-AR" sz="2800" dirty="0" smtClean="0">
              <a:latin typeface="Times New Roman" pitchFamily="18" charset="0"/>
              <a:cs typeface="Times New Roman" pitchFamily="18" charset="0"/>
            </a:endParaRPr>
          </a:p>
          <a:p>
            <a:pPr algn="ctr"/>
            <a:r>
              <a:rPr lang="es-AR" sz="2800" dirty="0" smtClean="0">
                <a:latin typeface="Times New Roman" pitchFamily="18" charset="0"/>
                <a:cs typeface="Times New Roman" pitchFamily="18" charset="0"/>
              </a:rPr>
              <a:t>MARTA </a:t>
            </a:r>
          </a:p>
          <a:p>
            <a:pPr marL="342900" indent="-342900" algn="ctr">
              <a:buFont typeface="Arial" pitchFamily="34" charset="0"/>
              <a:buChar char="•"/>
            </a:pPr>
            <a:endParaRPr lang="es-AR" sz="2800" dirty="0" smtClean="0">
              <a:latin typeface="Times New Roman" pitchFamily="18" charset="0"/>
              <a:cs typeface="Times New Roman" pitchFamily="18" charset="0"/>
            </a:endParaRPr>
          </a:p>
          <a:p>
            <a:pPr algn="ctr"/>
            <a:r>
              <a:rPr lang="es-AR" sz="2800" dirty="0" smtClean="0">
                <a:latin typeface="Times New Roman" pitchFamily="18" charset="0"/>
                <a:cs typeface="Times New Roman" pitchFamily="18" charset="0"/>
              </a:rPr>
              <a:t>MARIA JOSE</a:t>
            </a:r>
          </a:p>
          <a:p>
            <a:pPr algn="just"/>
            <a:endParaRPr lang="es-AR"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21056402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55576" y="1340768"/>
            <a:ext cx="7632848" cy="5632311"/>
          </a:xfrm>
          <a:prstGeom prst="rect">
            <a:avLst/>
          </a:prstGeom>
        </p:spPr>
        <p:txBody>
          <a:bodyPr wrap="square">
            <a:spAutoFit/>
          </a:bodyPr>
          <a:lstStyle/>
          <a:p>
            <a:pPr algn="just"/>
            <a:r>
              <a:rPr lang="es-AR" sz="2400" dirty="0" smtClean="0">
                <a:latin typeface="Times New Roman" pitchFamily="18" charset="0"/>
                <a:cs typeface="Times New Roman" pitchFamily="18" charset="0"/>
              </a:rPr>
              <a:t>Agradecimientos…</a:t>
            </a:r>
          </a:p>
          <a:p>
            <a:pPr algn="just"/>
            <a:endParaRPr lang="es-AR" sz="2400" dirty="0" smtClean="0">
              <a:latin typeface="Times New Roman" pitchFamily="18" charset="0"/>
              <a:cs typeface="Times New Roman" pitchFamily="18" charset="0"/>
            </a:endParaRPr>
          </a:p>
          <a:p>
            <a:pPr marL="342900" indent="-342900" algn="just">
              <a:buFont typeface="Arial" pitchFamily="34" charset="0"/>
              <a:buChar char="•"/>
            </a:pPr>
            <a:r>
              <a:rPr lang="es-AR" sz="2400" dirty="0" smtClean="0">
                <a:latin typeface="Times New Roman" pitchFamily="18" charset="0"/>
                <a:cs typeface="Times New Roman" pitchFamily="18" charset="0"/>
              </a:rPr>
              <a:t> </a:t>
            </a:r>
            <a:r>
              <a:rPr lang="es-AR" sz="2400" dirty="0">
                <a:latin typeface="Times New Roman" pitchFamily="18" charset="0"/>
                <a:cs typeface="Times New Roman" pitchFamily="18" charset="0"/>
              </a:rPr>
              <a:t>a la Magister Silvia Mulder por acompañarnos en este proceso de </a:t>
            </a:r>
            <a:r>
              <a:rPr lang="es-AR" sz="2400" dirty="0" smtClean="0">
                <a:latin typeface="Times New Roman" pitchFamily="18" charset="0"/>
                <a:cs typeface="Times New Roman" pitchFamily="18" charset="0"/>
              </a:rPr>
              <a:t>formación, brindándose </a:t>
            </a:r>
            <a:r>
              <a:rPr lang="es-AR" sz="2400" dirty="0">
                <a:latin typeface="Times New Roman" pitchFamily="18" charset="0"/>
                <a:cs typeface="Times New Roman" pitchFamily="18" charset="0"/>
              </a:rPr>
              <a:t>con exigencia, dedicación y </a:t>
            </a:r>
            <a:r>
              <a:rPr lang="es-AR" sz="2400" dirty="0" smtClean="0">
                <a:latin typeface="Times New Roman" pitchFamily="18" charset="0"/>
                <a:cs typeface="Times New Roman" pitchFamily="18" charset="0"/>
              </a:rPr>
              <a:t>calidez. </a:t>
            </a:r>
          </a:p>
          <a:p>
            <a:pPr algn="just"/>
            <a:endParaRPr lang="es-AR" sz="2400" dirty="0" smtClean="0">
              <a:latin typeface="Times New Roman" pitchFamily="18" charset="0"/>
              <a:cs typeface="Times New Roman" pitchFamily="18" charset="0"/>
            </a:endParaRPr>
          </a:p>
          <a:p>
            <a:pPr marL="342900" indent="-342900" algn="just">
              <a:buFont typeface="Arial" pitchFamily="34" charset="0"/>
              <a:buChar char="•"/>
            </a:pPr>
            <a:r>
              <a:rPr lang="es-AR" sz="2400" dirty="0" smtClean="0">
                <a:latin typeface="Times New Roman" pitchFamily="18" charset="0"/>
                <a:cs typeface="Times New Roman" pitchFamily="18" charset="0"/>
              </a:rPr>
              <a:t>a </a:t>
            </a:r>
            <a:r>
              <a:rPr lang="es-AR" sz="2400" dirty="0">
                <a:latin typeface="Times New Roman" pitchFamily="18" charset="0"/>
                <a:cs typeface="Times New Roman" pitchFamily="18" charset="0"/>
              </a:rPr>
              <a:t>la Dra. Mercedes Minnicelli por ser parte de esta experiencia tan importante para </a:t>
            </a:r>
            <a:r>
              <a:rPr lang="es-AR" sz="2400" dirty="0" smtClean="0">
                <a:latin typeface="Times New Roman" pitchFamily="18" charset="0"/>
                <a:cs typeface="Times New Roman" pitchFamily="18" charset="0"/>
              </a:rPr>
              <a:t>nosotras.</a:t>
            </a:r>
          </a:p>
          <a:p>
            <a:pPr algn="just"/>
            <a:endParaRPr lang="es-AR" sz="2400" dirty="0" smtClean="0">
              <a:latin typeface="Times New Roman" pitchFamily="18" charset="0"/>
              <a:cs typeface="Times New Roman" pitchFamily="18" charset="0"/>
            </a:endParaRPr>
          </a:p>
          <a:p>
            <a:pPr marL="342900" indent="-342900" algn="just">
              <a:buFont typeface="Arial" pitchFamily="34" charset="0"/>
              <a:buChar char="•"/>
            </a:pPr>
            <a:r>
              <a:rPr lang="es-AR" sz="2400" dirty="0" smtClean="0">
                <a:latin typeface="Times New Roman" pitchFamily="18" charset="0"/>
                <a:cs typeface="Times New Roman" pitchFamily="18" charset="0"/>
              </a:rPr>
              <a:t>al </a:t>
            </a:r>
            <a:r>
              <a:rPr lang="es-AR" sz="2400" dirty="0">
                <a:latin typeface="Times New Roman" pitchFamily="18" charset="0"/>
                <a:cs typeface="Times New Roman" pitchFamily="18" charset="0"/>
              </a:rPr>
              <a:t>Centro de Documentación de la Universidad de Mar del Plata por brindarnos asesoramiento y material </a:t>
            </a:r>
            <a:r>
              <a:rPr lang="es-AR" sz="2400" dirty="0" smtClean="0">
                <a:latin typeface="Times New Roman" pitchFamily="18" charset="0"/>
                <a:cs typeface="Times New Roman" pitchFamily="18" charset="0"/>
              </a:rPr>
              <a:t>bibliográfico.</a:t>
            </a:r>
            <a:endParaRPr lang="es-AR" sz="2400" dirty="0">
              <a:latin typeface="Times New Roman" pitchFamily="18" charset="0"/>
              <a:cs typeface="Times New Roman" pitchFamily="18" charset="0"/>
            </a:endParaRPr>
          </a:p>
          <a:p>
            <a:pPr algn="just"/>
            <a:endParaRPr lang="es-AR" sz="2400" dirty="0" smtClean="0"/>
          </a:p>
          <a:p>
            <a:pPr algn="just"/>
            <a:endParaRPr lang="es-AR" sz="2400" dirty="0"/>
          </a:p>
          <a:p>
            <a:pPr algn="just"/>
            <a:endParaRPr lang="es-AR"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395536" y="1233647"/>
            <a:ext cx="8208912"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79388" algn="ctr" defTabSz="914400" rtl="0" eaLnBrk="1" fontAlgn="base" latinLnBrk="0" hangingPunct="1">
              <a:lnSpc>
                <a:spcPct val="100000"/>
              </a:lnSpc>
              <a:spcBef>
                <a:spcPct val="0"/>
              </a:spcBef>
              <a:spcAft>
                <a:spcPct val="0"/>
              </a:spcAft>
              <a:buClrTx/>
              <a:buSzTx/>
              <a:buFontTx/>
              <a:buNone/>
              <a:tabLst/>
            </a:pPr>
            <a:r>
              <a:rPr kumimoji="0" lang="es-AR" sz="2000" b="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Nos adentramos en nuestro tema</a:t>
            </a:r>
          </a:p>
          <a:p>
            <a:pPr marL="0" marR="0" lvl="0" indent="179388" algn="ctr" defTabSz="914400" rtl="0" eaLnBrk="1" fontAlgn="base" latinLnBrk="0" hangingPunct="1">
              <a:lnSpc>
                <a:spcPct val="100000"/>
              </a:lnSpc>
              <a:spcBef>
                <a:spcPct val="0"/>
              </a:spcBef>
              <a:spcAft>
                <a:spcPct val="0"/>
              </a:spcAft>
              <a:buClrTx/>
              <a:buSzTx/>
              <a:buFontTx/>
              <a:buNone/>
              <a:tabLst/>
            </a:pPr>
            <a:endParaRPr lang="es-AR" sz="2000" dirty="0">
              <a:latin typeface="Times New Roman" pitchFamily="18" charset="0"/>
              <a:cs typeface="Times New Roman" pitchFamily="18" charset="0"/>
            </a:endParaRPr>
          </a:p>
          <a:p>
            <a:pPr marL="0" marR="0" lvl="0" indent="179388" algn="ctr" defTabSz="914400" rtl="0" eaLnBrk="1" fontAlgn="base" latinLnBrk="0" hangingPunct="1">
              <a:lnSpc>
                <a:spcPct val="100000"/>
              </a:lnSpc>
              <a:spcBef>
                <a:spcPct val="0"/>
              </a:spcBef>
              <a:spcAft>
                <a:spcPct val="0"/>
              </a:spcAft>
              <a:buClrTx/>
              <a:buSzTx/>
              <a:buFontTx/>
              <a:buNone/>
              <a:tabLst/>
            </a:pPr>
            <a:endParaRPr kumimoji="0" lang="es-AR" sz="2000" b="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79388" algn="just" defTabSz="914400" rtl="0" eaLnBrk="0" fontAlgn="base" latinLnBrk="0" hangingPunct="0">
              <a:lnSpc>
                <a:spcPct val="100000"/>
              </a:lnSpc>
              <a:spcBef>
                <a:spcPct val="0"/>
              </a:spcBef>
              <a:spcAft>
                <a:spcPct val="0"/>
              </a:spcAft>
              <a:buClrTx/>
              <a:buSzTx/>
              <a:buFontTx/>
              <a:buNone/>
              <a:tabLst/>
            </a:pPr>
            <a:r>
              <a:rPr kumimoji="0" lang="es-AR" sz="20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El presente trabajo tuvo como objetivo indagar la influencia de las redes sociales en el proceso de constitución subjetiva en los adolescentes. Se hizo un análisis bibliográfico  sobre los usos de las redes sociales en los momentos actuales; como medio de comunicación, y en particular, como medio para mostrar una identidad a esos “otros” que son considerados “amigos” y de los cuales se espera una aceptación sobre lo que se muestra. </a:t>
            </a:r>
            <a:endParaRPr kumimoji="0" lang="es-AR" sz="2000" b="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79388" algn="just" defTabSz="914400" rtl="0" eaLnBrk="0" fontAlgn="base" latinLnBrk="0" hangingPunct="0">
              <a:lnSpc>
                <a:spcPct val="100000"/>
              </a:lnSpc>
              <a:spcBef>
                <a:spcPct val="0"/>
              </a:spcBef>
              <a:spcAft>
                <a:spcPct val="0"/>
              </a:spcAft>
              <a:buClrTx/>
              <a:buSzTx/>
              <a:buFontTx/>
              <a:buNone/>
              <a:tabLst/>
            </a:pPr>
            <a:endParaRPr kumimoji="0" lang="es-AR" sz="20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179388" algn="just" defTabSz="914400" rtl="0" eaLnBrk="0" fontAlgn="base" latinLnBrk="0" hangingPunct="0">
              <a:lnSpc>
                <a:spcPct val="100000"/>
              </a:lnSpc>
              <a:spcBef>
                <a:spcPct val="0"/>
              </a:spcBef>
              <a:spcAft>
                <a:spcPct val="0"/>
              </a:spcAft>
              <a:buClrTx/>
              <a:buSzTx/>
              <a:buFontTx/>
              <a:buNone/>
              <a:tabLst/>
            </a:pPr>
            <a:r>
              <a:rPr kumimoji="0" lang="es-AR" sz="20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Con este estudio exploratorio y descriptivo nos propusimos indagar el efecto de las redes sociales en la constitución subjetiva de los adolescentes en la actualidad,  ya que es una etapa caracterizada por una importante necesidad de pertenecer a un grupo de iguales para la construcción de la identidad.  </a:t>
            </a:r>
            <a:endParaRPr kumimoji="0" lang="es-AR" sz="2000" b="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323528" y="1233863"/>
            <a:ext cx="8496944"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79388" algn="ctr" defTabSz="914400" rtl="0" eaLnBrk="1" fontAlgn="base" latinLnBrk="0" hangingPunct="1">
              <a:lnSpc>
                <a:spcPct val="100000"/>
              </a:lnSpc>
              <a:spcBef>
                <a:spcPct val="0"/>
              </a:spcBef>
              <a:spcAft>
                <a:spcPct val="0"/>
              </a:spcAft>
              <a:buClrTx/>
              <a:buSzTx/>
              <a:buFontTx/>
              <a:buNone/>
              <a:tabLst/>
            </a:pPr>
            <a:r>
              <a:rPr kumimoji="0" lang="es-AR" sz="2000" b="1"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Ejes  Fundantes de nuestro trabajo</a:t>
            </a:r>
          </a:p>
          <a:p>
            <a:pPr marL="0" marR="0" lvl="0" indent="179388" algn="ctr" defTabSz="914400" rtl="0" eaLnBrk="1" fontAlgn="base" latinLnBrk="0" hangingPunct="1">
              <a:lnSpc>
                <a:spcPct val="100000"/>
              </a:lnSpc>
              <a:spcBef>
                <a:spcPct val="0"/>
              </a:spcBef>
              <a:spcAft>
                <a:spcPct val="0"/>
              </a:spcAft>
              <a:buClrTx/>
              <a:buSzTx/>
              <a:buFontTx/>
              <a:buNone/>
              <a:tabLst/>
            </a:pPr>
            <a:endParaRPr kumimoji="0" lang="es-AR" sz="2000" b="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79388" algn="just" defTabSz="914400" rtl="0" eaLnBrk="0" fontAlgn="base" latinLnBrk="0" hangingPunct="0">
              <a:lnSpc>
                <a:spcPct val="100000"/>
              </a:lnSpc>
              <a:spcBef>
                <a:spcPct val="0"/>
              </a:spcBef>
              <a:spcAft>
                <a:spcPct val="0"/>
              </a:spcAft>
              <a:buClrTx/>
              <a:buSzTx/>
              <a:buFontTx/>
              <a:buNone/>
              <a:tabLst/>
            </a:pPr>
            <a:r>
              <a:rPr kumimoji="0" lang="es-AR" sz="20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Nos sentimos convocadas como futuras psicólogas, al abordaje de las </a:t>
            </a:r>
            <a:r>
              <a:rPr kumimoji="0" lang="es-AR" sz="2000" b="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manifestaciones de la adolescencia en la actualidad</a:t>
            </a:r>
            <a:r>
              <a:rPr kumimoji="0" lang="es-AR" sz="20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para lo cual es imprescindible conocer y considerar el tipo de figuras de </a:t>
            </a:r>
            <a:r>
              <a:rPr kumimoji="0" lang="es-AR" sz="2000" b="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identificación</a:t>
            </a:r>
            <a:r>
              <a:rPr kumimoji="0" lang="es-AR" sz="20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que ofrece el </a:t>
            </a:r>
            <a:r>
              <a:rPr kumimoji="0" lang="es-AR" sz="2000" b="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Otro social </a:t>
            </a:r>
            <a:r>
              <a:rPr kumimoji="0" lang="es-AR" sz="20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al sujeto, como así también los </a:t>
            </a:r>
            <a:r>
              <a:rPr kumimoji="0" lang="es-AR" sz="2000" b="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recursos culturales </a:t>
            </a:r>
            <a:r>
              <a:rPr kumimoji="0" lang="es-AR" sz="20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que se ofrecen socialmente, de los que pueda servirse para transitar esta etapa que creemos que implica una importante </a:t>
            </a:r>
            <a:r>
              <a:rPr kumimoji="0" lang="es-AR" sz="2000" b="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conmoción subjetiva</a:t>
            </a:r>
            <a:r>
              <a:rPr kumimoji="0" lang="es-AR" sz="20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s-AR" sz="2000" b="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79388" algn="just" defTabSz="914400" rtl="0" eaLnBrk="0" fontAlgn="base" latinLnBrk="0" hangingPunct="0">
              <a:lnSpc>
                <a:spcPct val="100000"/>
              </a:lnSpc>
              <a:spcBef>
                <a:spcPct val="0"/>
              </a:spcBef>
              <a:spcAft>
                <a:spcPct val="0"/>
              </a:spcAft>
              <a:buClrTx/>
              <a:buSzTx/>
              <a:buFontTx/>
              <a:buNone/>
              <a:tabLst/>
            </a:pPr>
            <a:r>
              <a:rPr kumimoji="0" lang="es-AR" sz="20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Nos interpela repensar los </a:t>
            </a:r>
            <a:r>
              <a:rPr kumimoji="0" lang="es-AR" sz="2000" b="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procesos de subjetivación </a:t>
            </a:r>
            <a:r>
              <a:rPr kumimoji="0" lang="es-AR" sz="20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en el marco de  las condiciones contemporáneas de virtualidad, tomando como exponente, al </a:t>
            </a:r>
            <a:r>
              <a:rPr kumimoji="0" lang="es-AR" sz="2000" b="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entramado vincular </a:t>
            </a:r>
            <a:r>
              <a:rPr kumimoji="0" lang="es-AR" sz="20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que se establece en los </a:t>
            </a:r>
            <a:r>
              <a:rPr kumimoji="0" lang="es-AR" sz="200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intercambios</a:t>
            </a:r>
            <a:r>
              <a:rPr kumimoji="0" lang="es-AR" sz="20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dentro del marco de las </a:t>
            </a:r>
            <a:r>
              <a:rPr kumimoji="0" lang="es-AR" sz="2000" b="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redes sociales</a:t>
            </a:r>
            <a:r>
              <a:rPr kumimoji="0" lang="es-AR" sz="20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s-AR" sz="2000" b="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79388" algn="just" defTabSz="914400" rtl="0" eaLnBrk="0" fontAlgn="base" latinLnBrk="0" hangingPunct="0">
              <a:lnSpc>
                <a:spcPct val="100000"/>
              </a:lnSpc>
              <a:spcBef>
                <a:spcPct val="0"/>
              </a:spcBef>
              <a:spcAft>
                <a:spcPct val="0"/>
              </a:spcAft>
              <a:buClrTx/>
              <a:buSzTx/>
              <a:buFontTx/>
              <a:buNone/>
              <a:tabLst/>
            </a:pPr>
            <a:r>
              <a:rPr kumimoji="0" lang="es-AR" sz="2000" b="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Nos preguntamos si el uso de las redes sociales por parte de los adolescentes influye en la constitución subjetiva, como así también en el despliegue de diferentes formas de contacto con los otros, como la presencial</a:t>
            </a:r>
            <a:r>
              <a:rPr kumimoji="0" lang="es-AR" sz="20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s-AR" sz="2000" b="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899592" y="1256608"/>
            <a:ext cx="7416824" cy="37240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79388" algn="just" defTabSz="914400" rtl="0" eaLnBrk="1" fontAlgn="base" latinLnBrk="0" hangingPunct="1">
              <a:lnSpc>
                <a:spcPct val="100000"/>
              </a:lnSpc>
              <a:spcBef>
                <a:spcPct val="0"/>
              </a:spcBef>
              <a:spcAft>
                <a:spcPct val="0"/>
              </a:spcAft>
              <a:buClrTx/>
              <a:buSzTx/>
              <a:buFontTx/>
              <a:buNone/>
              <a:tabLst/>
            </a:pPr>
            <a:r>
              <a:rPr kumimoji="0" lang="es-AR" sz="24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continuación desarrollaremos los tres ejes que hemos seleccionado y que creemos atraviesan el contenido de nuestro trabajo: </a:t>
            </a:r>
          </a:p>
          <a:p>
            <a:pPr marL="0" marR="0" lvl="0" indent="179388" algn="just" defTabSz="914400" rtl="0" eaLnBrk="1" fontAlgn="base" latinLnBrk="0" hangingPunct="1">
              <a:lnSpc>
                <a:spcPct val="100000"/>
              </a:lnSpc>
              <a:spcBef>
                <a:spcPct val="0"/>
              </a:spcBef>
              <a:spcAft>
                <a:spcPct val="0"/>
              </a:spcAft>
              <a:buClrTx/>
              <a:buSzTx/>
              <a:buFontTx/>
              <a:buNone/>
              <a:tabLst/>
            </a:pPr>
            <a:endParaRPr lang="es-AR" sz="2400" dirty="0">
              <a:latin typeface="Times New Roman" pitchFamily="18" charset="0"/>
              <a:ea typeface="Times New Roman" pitchFamily="18" charset="0"/>
              <a:cs typeface="Times New Roman" pitchFamily="18" charset="0"/>
            </a:endParaRPr>
          </a:p>
          <a:p>
            <a:pPr marR="0" lvl="0" algn="ctr" defTabSz="914400" rtl="0" eaLnBrk="1" fontAlgn="base" latinLnBrk="0" hangingPunct="1">
              <a:lnSpc>
                <a:spcPct val="100000"/>
              </a:lnSpc>
              <a:spcBef>
                <a:spcPct val="0"/>
              </a:spcBef>
              <a:spcAft>
                <a:spcPct val="0"/>
              </a:spcAft>
              <a:buClrTx/>
              <a:buSzTx/>
              <a:tabLst/>
            </a:pPr>
            <a:r>
              <a:rPr kumimoji="0" lang="es-AR" sz="2800" b="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Subjetividad</a:t>
            </a:r>
            <a:r>
              <a:rPr lang="es-AR" sz="2800" b="1" dirty="0" smtClean="0">
                <a:latin typeface="Times New Roman" pitchFamily="18" charset="0"/>
                <a:ea typeface="Times New Roman" pitchFamily="18" charset="0"/>
                <a:cs typeface="Times New Roman" pitchFamily="18" charset="0"/>
              </a:rPr>
              <a:t> </a:t>
            </a:r>
          </a:p>
          <a:p>
            <a:pPr marR="0" lvl="0" algn="ctr" defTabSz="914400" rtl="0" eaLnBrk="1" fontAlgn="base" latinLnBrk="0" hangingPunct="1">
              <a:lnSpc>
                <a:spcPct val="100000"/>
              </a:lnSpc>
              <a:spcBef>
                <a:spcPct val="0"/>
              </a:spcBef>
              <a:spcAft>
                <a:spcPct val="0"/>
              </a:spcAft>
              <a:buClrTx/>
              <a:buSzTx/>
              <a:tabLst/>
            </a:pPr>
            <a:endParaRPr lang="es-AR" sz="2800" b="1" dirty="0" smtClean="0">
              <a:latin typeface="Times New Roman" pitchFamily="18" charset="0"/>
              <a:ea typeface="Times New Roman" pitchFamily="18" charset="0"/>
              <a:cs typeface="Times New Roman" pitchFamily="18" charset="0"/>
            </a:endParaRPr>
          </a:p>
          <a:p>
            <a:pPr marR="0" lvl="0" algn="ctr" defTabSz="914400" rtl="0" eaLnBrk="1" fontAlgn="base" latinLnBrk="0" hangingPunct="1">
              <a:lnSpc>
                <a:spcPct val="100000"/>
              </a:lnSpc>
              <a:spcBef>
                <a:spcPct val="0"/>
              </a:spcBef>
              <a:spcAft>
                <a:spcPct val="0"/>
              </a:spcAft>
              <a:buClrTx/>
              <a:buSzTx/>
              <a:tabLst/>
            </a:pPr>
            <a:r>
              <a:rPr lang="es-AR" sz="2800" b="1" dirty="0" smtClean="0">
                <a:latin typeface="Times New Roman" pitchFamily="18" charset="0"/>
                <a:ea typeface="Times New Roman" pitchFamily="18" charset="0"/>
                <a:cs typeface="Times New Roman" pitchFamily="18" charset="0"/>
              </a:rPr>
              <a:t>- A</a:t>
            </a:r>
            <a:r>
              <a:rPr kumimoji="0" lang="es-AR" sz="2800" b="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dolescencia</a:t>
            </a:r>
          </a:p>
          <a:p>
            <a:pPr marR="0" lvl="0" algn="ctr" defTabSz="914400" rtl="0" eaLnBrk="1" fontAlgn="base" latinLnBrk="0" hangingPunct="1">
              <a:lnSpc>
                <a:spcPct val="100000"/>
              </a:lnSpc>
              <a:spcBef>
                <a:spcPct val="0"/>
              </a:spcBef>
              <a:spcAft>
                <a:spcPct val="0"/>
              </a:spcAft>
              <a:buClrTx/>
              <a:buSzTx/>
              <a:tabLst/>
            </a:pPr>
            <a:endParaRPr lang="es-AR" sz="2800" b="1" dirty="0" smtClean="0">
              <a:latin typeface="Times New Roman" pitchFamily="18" charset="0"/>
              <a:ea typeface="Times New Roman" pitchFamily="18" charset="0"/>
              <a:cs typeface="Times New Roman" pitchFamily="18" charset="0"/>
            </a:endParaRPr>
          </a:p>
          <a:p>
            <a:pPr marR="0" lvl="0" algn="ctr" defTabSz="914400" rtl="0" eaLnBrk="1" fontAlgn="base" latinLnBrk="0" hangingPunct="1">
              <a:lnSpc>
                <a:spcPct val="100000"/>
              </a:lnSpc>
              <a:spcBef>
                <a:spcPct val="0"/>
              </a:spcBef>
              <a:spcAft>
                <a:spcPct val="0"/>
              </a:spcAft>
              <a:buClrTx/>
              <a:buSzTx/>
              <a:tabLst/>
            </a:pPr>
            <a:r>
              <a:rPr lang="es-AR" sz="2800" b="1" dirty="0" smtClean="0">
                <a:latin typeface="Times New Roman" pitchFamily="18" charset="0"/>
                <a:ea typeface="Times New Roman" pitchFamily="18" charset="0"/>
                <a:cs typeface="Times New Roman" pitchFamily="18" charset="0"/>
              </a:rPr>
              <a:t>  -  Re</a:t>
            </a:r>
            <a:r>
              <a:rPr kumimoji="0" lang="es-AR" sz="2800" b="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des sociales</a:t>
            </a:r>
            <a:endParaRPr kumimoji="0" lang="es-AR" sz="2800" b="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1"/>
          <p:cNvSpPr>
            <a:spLocks noChangeArrowheads="1"/>
          </p:cNvSpPr>
          <p:nvPr/>
        </p:nvSpPr>
        <p:spPr bwMode="auto">
          <a:xfrm>
            <a:off x="179512" y="1474667"/>
            <a:ext cx="8712968" cy="36625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79388" algn="ctr" defTabSz="914400" rtl="0" eaLnBrk="1" fontAlgn="base" latinLnBrk="0" hangingPunct="1">
              <a:lnSpc>
                <a:spcPct val="100000"/>
              </a:lnSpc>
              <a:spcBef>
                <a:spcPct val="0"/>
              </a:spcBef>
              <a:spcAft>
                <a:spcPct val="0"/>
              </a:spcAft>
              <a:buClrTx/>
              <a:buSzTx/>
              <a:buFontTx/>
              <a:buNone/>
              <a:tabLst/>
            </a:pPr>
            <a:r>
              <a:rPr kumimoji="0" lang="es-AR" sz="2400" b="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Subjetividad</a:t>
            </a:r>
          </a:p>
          <a:p>
            <a:pPr marL="0" marR="0" lvl="0" indent="179388" algn="ctr" defTabSz="914400" rtl="0" eaLnBrk="1" fontAlgn="base" latinLnBrk="0" hangingPunct="1">
              <a:lnSpc>
                <a:spcPct val="100000"/>
              </a:lnSpc>
              <a:spcBef>
                <a:spcPct val="0"/>
              </a:spcBef>
              <a:spcAft>
                <a:spcPct val="0"/>
              </a:spcAft>
              <a:buClrTx/>
              <a:buSzTx/>
              <a:buFontTx/>
              <a:buNone/>
              <a:tabLst/>
            </a:pPr>
            <a:endParaRPr kumimoji="0" lang="es-AR" sz="2400" b="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s-AR" sz="2400" b="0" u="none" strike="noStrike" cap="none" normalizeH="0" baseline="0" dirty="0" smtClean="0">
                <a:ln>
                  <a:noFill/>
                </a:ln>
                <a:solidFill>
                  <a:srgbClr val="000000"/>
                </a:solidFill>
                <a:effectLst/>
                <a:latin typeface="Times New Roman" pitchFamily="18" charset="0"/>
                <a:cs typeface="Times New Roman" pitchFamily="18" charset="0"/>
              </a:rPr>
              <a:t>Silvia Bleichmar  afirma que la producción de subjetividad incluye todos aquellos aspectos que hacen a la construcción y reproducción social del sujeto, en términos de producción y reproducción ideológica y articulación con las variables sociales que lo inscriben en un tiempo y espacio particulares desde el </a:t>
            </a:r>
            <a:r>
              <a:rPr kumimoji="0" lang="es-AR" sz="2400" b="0" u="none" strike="noStrike" cap="none" normalizeH="0" baseline="0" dirty="0" smtClean="0">
                <a:ln>
                  <a:noFill/>
                </a:ln>
                <a:solidFill>
                  <a:schemeClr val="tx1"/>
                </a:solidFill>
                <a:effectLst/>
                <a:latin typeface="Times New Roman" pitchFamily="18" charset="0"/>
                <a:cs typeface="Times New Roman" pitchFamily="18" charset="0"/>
              </a:rPr>
              <a:t>punto de vista de la historia política.</a:t>
            </a:r>
          </a:p>
          <a:p>
            <a:pPr marL="0" marR="0" lvl="0" indent="179388" algn="just" defTabSz="914400" rtl="0" eaLnBrk="0" fontAlgn="base" latinLnBrk="0" hangingPunct="0">
              <a:lnSpc>
                <a:spcPct val="100000"/>
              </a:lnSpc>
              <a:spcBef>
                <a:spcPct val="0"/>
              </a:spcBef>
              <a:spcAft>
                <a:spcPct val="0"/>
              </a:spcAft>
              <a:buClrTx/>
              <a:buSzTx/>
              <a:buFontTx/>
              <a:buNone/>
              <a:tabLst/>
            </a:pPr>
            <a:endParaRPr kumimoji="0" lang="es-AR" sz="2000" b="0" i="1"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179388" algn="just" defTabSz="914400" rtl="0" eaLnBrk="0" fontAlgn="base" latinLnBrk="0" hangingPunct="0">
              <a:lnSpc>
                <a:spcPct val="100000"/>
              </a:lnSpc>
              <a:spcBef>
                <a:spcPct val="0"/>
              </a:spcBef>
              <a:spcAft>
                <a:spcPct val="0"/>
              </a:spcAft>
              <a:buClrTx/>
              <a:buSzTx/>
              <a:buFontTx/>
              <a:buNone/>
              <a:tabLst/>
            </a:pPr>
            <a:endParaRPr kumimoji="0" lang="es-A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1"/>
          <p:cNvSpPr>
            <a:spLocks noChangeArrowheads="1"/>
          </p:cNvSpPr>
          <p:nvPr/>
        </p:nvSpPr>
        <p:spPr bwMode="auto">
          <a:xfrm>
            <a:off x="323528" y="335524"/>
            <a:ext cx="8352928" cy="60170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AR" sz="280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s-AR" sz="2800" dirty="0">
              <a:solidFill>
                <a:srgbClr val="000000"/>
              </a:solidFill>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AR" sz="280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457200" marR="0" lvl="0" indent="-45720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s-AR" sz="280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Emiliano Galende propone que los rasgos subjetivos son las respuestas personales a los caracteres de la cultura propia de cada sujeto, expresiones de una adaptación y acoplamiento del individuo a los símbolos dominantes de su cultura.</a:t>
            </a:r>
          </a:p>
          <a:p>
            <a:pPr marL="0" marR="0" lvl="0" indent="0" algn="just" defTabSz="914400" rtl="0" eaLnBrk="1" fontAlgn="base" latinLnBrk="0" hangingPunct="1">
              <a:lnSpc>
                <a:spcPct val="100000"/>
              </a:lnSpc>
              <a:spcBef>
                <a:spcPct val="0"/>
              </a:spcBef>
              <a:spcAft>
                <a:spcPct val="0"/>
              </a:spcAft>
              <a:buClrTx/>
              <a:buSzTx/>
              <a:buFontTx/>
              <a:buNone/>
              <a:tabLst/>
            </a:pPr>
            <a:endParaRPr lang="es-AR" sz="1100" dirty="0" smtClean="0">
              <a:solidFill>
                <a:srgbClr val="000000"/>
              </a:solidFill>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AR" sz="110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s-AR" sz="1100" dirty="0" smtClean="0">
              <a:solidFill>
                <a:srgbClr val="000000"/>
              </a:solidFill>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AR" sz="110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s-AR" sz="1100" dirty="0" smtClean="0">
              <a:solidFill>
                <a:srgbClr val="000000"/>
              </a:solidFill>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AR" sz="110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s-AR" sz="1100" dirty="0" smtClean="0">
              <a:solidFill>
                <a:srgbClr val="000000"/>
              </a:solidFill>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AR" sz="110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s-AR" sz="1100" dirty="0" smtClean="0">
              <a:solidFill>
                <a:srgbClr val="000000"/>
              </a:solidFill>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AR" sz="110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s-AR" sz="1100" dirty="0" smtClean="0">
              <a:solidFill>
                <a:srgbClr val="000000"/>
              </a:solidFill>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AR" sz="110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s-AR" sz="1100" dirty="0" smtClean="0">
              <a:solidFill>
                <a:srgbClr val="000000"/>
              </a:solidFill>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AR" sz="180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1"/>
          <p:cNvSpPr>
            <a:spLocks noChangeArrowheads="1"/>
          </p:cNvSpPr>
          <p:nvPr/>
        </p:nvSpPr>
        <p:spPr bwMode="auto">
          <a:xfrm>
            <a:off x="755576" y="981643"/>
            <a:ext cx="7632848"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s-AR" sz="2400" b="0" u="none" strike="noStrike" cap="none" normalizeH="0" baseline="0" dirty="0" smtClean="0">
                <a:ln>
                  <a:noFill/>
                </a:ln>
                <a:solidFill>
                  <a:srgbClr val="000000"/>
                </a:solidFill>
                <a:effectLst/>
                <a:latin typeface="Times New Roman" pitchFamily="18" charset="0"/>
                <a:cs typeface="Times New Roman" pitchFamily="18" charset="0"/>
              </a:rPr>
              <a:t>Nos convoco  la concepción de la subjetividad  planteada por Juana Acuña, que propone</a:t>
            </a:r>
            <a:r>
              <a:rPr kumimoji="0" lang="es-AR" sz="2400" b="0" u="none" strike="noStrike" cap="none" normalizeH="0" dirty="0" smtClean="0">
                <a:ln>
                  <a:noFill/>
                </a:ln>
                <a:solidFill>
                  <a:srgbClr val="000000"/>
                </a:solidFill>
                <a:effectLst/>
                <a:latin typeface="Times New Roman" pitchFamily="18" charset="0"/>
                <a:cs typeface="Times New Roman" pitchFamily="18" charset="0"/>
              </a:rPr>
              <a:t> u</a:t>
            </a:r>
            <a:r>
              <a:rPr kumimoji="0" lang="es-AR" sz="2400" b="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na noción de subjetividad que articula lo psíquico y lo social, donde la dimensión subjetiva es una construcción singularizada de una subjetividad social. </a:t>
            </a:r>
          </a:p>
          <a:p>
            <a:pPr marL="342900" marR="0" lvl="0" indent="-342900" algn="just" defTabSz="914400" rtl="0" eaLnBrk="1" fontAlgn="base" latinLnBrk="0" hangingPunct="1">
              <a:lnSpc>
                <a:spcPct val="100000"/>
              </a:lnSpc>
              <a:spcBef>
                <a:spcPct val="0"/>
              </a:spcBef>
              <a:spcAft>
                <a:spcPct val="0"/>
              </a:spcAft>
              <a:buClrTx/>
              <a:buSzTx/>
              <a:buFont typeface="Arial" pitchFamily="34" charset="0"/>
              <a:buChar char="•"/>
              <a:tabLst/>
            </a:pPr>
            <a:endParaRPr lang="es-AR" sz="2400" dirty="0">
              <a:solidFill>
                <a:srgbClr val="000000"/>
              </a:solidFill>
              <a:latin typeface="Times New Roman" pitchFamily="18" charset="0"/>
              <a:ea typeface="Times New Roman" pitchFamily="18" charset="0"/>
              <a:cs typeface="Times New Roman" pitchFamily="18" charset="0"/>
            </a:endParaRPr>
          </a:p>
          <a:p>
            <a:pPr marL="342900" marR="0" lvl="0" indent="-34290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s-AR" sz="2400" b="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Según esta concepción</a:t>
            </a:r>
            <a:r>
              <a:rPr kumimoji="0" lang="es-AR" sz="2400" b="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lang="es-AR" sz="2400" dirty="0">
                <a:solidFill>
                  <a:srgbClr val="000000"/>
                </a:solidFill>
                <a:latin typeface="Times New Roman" pitchFamily="18" charset="0"/>
                <a:ea typeface="Times New Roman" pitchFamily="18" charset="0"/>
                <a:cs typeface="Times New Roman" pitchFamily="18" charset="0"/>
              </a:rPr>
              <a:t>e</a:t>
            </a:r>
            <a:r>
              <a:rPr kumimoji="0" lang="es-AR" sz="2400" b="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l vínculo con otro, que es fundante en los procesos de constitución del psiquismo, abrirá los caminos de la psiquización y complejización de lo que </a:t>
            </a:r>
            <a:r>
              <a:rPr lang="es-AR" sz="2400" dirty="0" smtClean="0">
                <a:solidFill>
                  <a:srgbClr val="000000"/>
                </a:solidFill>
                <a:latin typeface="Times New Roman" pitchFamily="18" charset="0"/>
                <a:ea typeface="Times New Roman" pitchFamily="18" charset="0"/>
                <a:cs typeface="Times New Roman" pitchFamily="18" charset="0"/>
              </a:rPr>
              <a:t>la autora l</a:t>
            </a:r>
            <a:r>
              <a:rPr kumimoji="0" lang="es-AR" sz="2400" b="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lama estructuración psíquica.</a:t>
            </a:r>
            <a:endParaRPr kumimoji="0" lang="es-AR" sz="2400" b="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179388" algn="just" defTabSz="914400" rtl="0" eaLnBrk="0" fontAlgn="base" latinLnBrk="0" hangingPunct="0">
              <a:lnSpc>
                <a:spcPct val="100000"/>
              </a:lnSpc>
              <a:spcBef>
                <a:spcPct val="0"/>
              </a:spcBef>
              <a:spcAft>
                <a:spcPct val="0"/>
              </a:spcAft>
              <a:buClrTx/>
              <a:buSzTx/>
              <a:buFontTx/>
              <a:buNone/>
              <a:tabLst/>
            </a:pPr>
            <a:endParaRPr kumimoji="0" lang="es-AR" sz="2000" b="0" i="1" u="none" strike="noStrike" cap="none" normalizeH="0" baseline="0" dirty="0" smtClean="0">
              <a:ln>
                <a:noFill/>
              </a:ln>
              <a:solidFill>
                <a:srgbClr val="000000"/>
              </a:solidFill>
              <a:effectLst/>
              <a:latin typeface="Arial" pitchFamily="34" charset="0"/>
              <a:ea typeface="Calibri"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580</TotalTime>
  <Words>1721</Words>
  <Application>Microsoft Office PowerPoint</Application>
  <PresentationFormat>Presentación en pantalla (4:3)</PresentationFormat>
  <Paragraphs>142</Paragraphs>
  <Slides>27</Slides>
  <Notes>2</Notes>
  <HiddenSlides>0</HiddenSlides>
  <MMClips>0</MMClips>
  <ScaleCrop>false</ScaleCrop>
  <HeadingPairs>
    <vt:vector size="4" baseType="variant">
      <vt:variant>
        <vt:lpstr>Tema</vt:lpstr>
      </vt:variant>
      <vt:variant>
        <vt:i4>1</vt:i4>
      </vt:variant>
      <vt:variant>
        <vt:lpstr>Títulos de diapositiva</vt:lpstr>
      </vt:variant>
      <vt:variant>
        <vt:i4>27</vt:i4>
      </vt:variant>
    </vt:vector>
  </HeadingPairs>
  <TitlesOfParts>
    <vt:vector size="28" baseType="lpstr">
      <vt:lpstr>Viajes</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 jose malvestitti</dc:creator>
  <cp:lastModifiedBy>maria jose malvestitti</cp:lastModifiedBy>
  <cp:revision>30</cp:revision>
  <dcterms:created xsi:type="dcterms:W3CDTF">2018-10-09T20:30:54Z</dcterms:created>
  <dcterms:modified xsi:type="dcterms:W3CDTF">2018-10-19T20:23:00Z</dcterms:modified>
</cp:coreProperties>
</file>