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9" r:id="rId1"/>
  </p:sldMasterIdLst>
  <p:notesMasterIdLst>
    <p:notesMasterId r:id="rId13"/>
  </p:notesMasterIdLst>
  <p:sldIdLst>
    <p:sldId id="256" r:id="rId2"/>
    <p:sldId id="257" r:id="rId3"/>
    <p:sldId id="259" r:id="rId4"/>
    <p:sldId id="260" r:id="rId5"/>
    <p:sldId id="267" r:id="rId6"/>
    <p:sldId id="282" r:id="rId7"/>
    <p:sldId id="268" r:id="rId8"/>
    <p:sldId id="277" r:id="rId9"/>
    <p:sldId id="283" r:id="rId10"/>
    <p:sldId id="258" r:id="rId11"/>
    <p:sldId id="278" r:id="rId12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2FC27"/>
    <a:srgbClr val="001C2A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632" autoAdjust="0"/>
    <p:restoredTop sz="86535" autoAdjust="0"/>
  </p:normalViewPr>
  <p:slideViewPr>
    <p:cSldViewPr>
      <p:cViewPr varScale="1">
        <p:scale>
          <a:sx n="64" d="100"/>
          <a:sy n="64" d="100"/>
        </p:scale>
        <p:origin x="1398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0194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ED6B51BF-84CB-4F1D-8D4B-0C99514C676B}" type="datetimeFigureOut">
              <a:rPr lang="es-ES"/>
              <a:pPr>
                <a:defRPr/>
              </a:pPr>
              <a:t>19/04/2015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D5A8D527-037A-446C-A5B3-921331BB266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4267215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onector recto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9" name="28 Título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5" name="15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1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DA4C7D-2742-4583-91F7-AADB008C81A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418079407"/>
      </p:ext>
    </p:extLst>
  </p:cSld>
  <p:clrMapOvr>
    <a:masterClrMapping/>
  </p:clrMapOvr>
  <p:transition spd="slow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27" name="26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2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18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1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10C9B2-527A-4B92-A3C1-3F58B6CC0C9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894704680"/>
      </p:ext>
    </p:extLst>
  </p:cSld>
  <p:clrMapOvr>
    <a:masterClrMapping/>
  </p:clrMapOvr>
  <p:transition spd="slow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onector recto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5 Marcador de texto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8" name="7 Título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5" name="18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10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1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8DCAA9-4745-4967-903E-C02BAB9D0FF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95833815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Título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14" name="13 Marcador de contenido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10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2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0D9F54-7CE4-41EA-B1B2-2EC83356801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615230811"/>
      </p:ext>
    </p:extLst>
  </p:cSld>
  <p:clrMapOvr>
    <a:masterClrMapping/>
  </p:clrMapOvr>
  <p:transition spd="slow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9" name="28 Título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5" name="24 Marcador de texto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28" name="27 Marcador de contenido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8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C7ED96-31BE-4A9C-84AC-E25B3A90905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170966289"/>
      </p:ext>
    </p:extLst>
  </p:cSld>
  <p:clrMapOvr>
    <a:masterClrMapping/>
  </p:clrMapOvr>
  <p:transition spd="slow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29 Título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10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2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B5A7DD-FC05-4C0D-BC73-DB5533E0C38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19780293"/>
      </p:ext>
    </p:extLst>
  </p:cSld>
  <p:clrMapOvr>
    <a:masterClrMapping/>
  </p:clrMapOvr>
  <p:transition spd="slow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3" name="2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DE0F64-D0B7-4154-8FC4-F232583A761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660318330"/>
      </p:ext>
    </p:extLst>
  </p:cSld>
  <p:clrMapOvr>
    <a:masterClrMapping/>
  </p:clrMapOvr>
  <p:transition spd="slow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onector recto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2" name="11 Título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26" name="25 Marcador de texto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4" name="13 Marcador de contenido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6" name="2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2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8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F439E1-3CD6-42BC-8616-5A582C6FC2C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925586323"/>
      </p:ext>
    </p:extLst>
  </p:cSld>
  <p:clrMapOvr>
    <a:masterClrMapping/>
  </p:clrMapOvr>
  <p:transition spd="slow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Marcador de posición de imagen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dirty="0"/>
          </a:p>
        </p:txBody>
      </p:sp>
      <p:sp>
        <p:nvSpPr>
          <p:cNvPr id="17" name="16 Título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26" name="25 Marcador de texto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3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7A5269-C4A2-4992-842E-31FB3AEF891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419022771"/>
      </p:ext>
    </p:extLst>
  </p:cSld>
  <p:clrMapOvr>
    <a:masterClrMapping/>
  </p:clrMapOvr>
  <p:transition spd="slow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10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2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2257D0-8C97-4A70-A712-111C34B1D66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708784042"/>
      </p:ext>
    </p:extLst>
  </p:cSld>
  <p:clrMapOvr>
    <a:masterClrMapping/>
  </p:clrMapOvr>
  <p:transition spd="slow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F33532-650E-4AB4-A354-CF159BF892B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925753562"/>
      </p:ext>
    </p:extLst>
  </p:cSld>
  <p:clrMapOvr>
    <a:masterClrMapping/>
  </p:clrMapOvr>
  <p:transition spd="slow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29" name="7 Marcador de texto"/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AR" smtClean="0"/>
              <a:t>Haga clic para modificar el estilo de texto del patrón</a:t>
            </a:r>
          </a:p>
          <a:p>
            <a:pPr lvl="1"/>
            <a:r>
              <a:rPr lang="es-ES" altLang="es-AR" smtClean="0"/>
              <a:t>Segundo nivel</a:t>
            </a:r>
          </a:p>
          <a:p>
            <a:pPr lvl="2"/>
            <a:r>
              <a:rPr lang="es-ES" altLang="es-AR" smtClean="0"/>
              <a:t>Tercer nivel</a:t>
            </a:r>
          </a:p>
          <a:p>
            <a:pPr lvl="3"/>
            <a:r>
              <a:rPr lang="es-ES" altLang="es-AR" smtClean="0"/>
              <a:t>Cuarto nivel</a:t>
            </a:r>
          </a:p>
          <a:p>
            <a:pPr lvl="4"/>
            <a:r>
              <a:rPr lang="es-ES" altLang="es-AR" smtClean="0"/>
              <a:t>Quinto nivel</a:t>
            </a:r>
            <a:endParaRPr lang="en-US" altLang="es-AR" smtClean="0"/>
          </a:p>
        </p:txBody>
      </p:sp>
      <p:sp>
        <p:nvSpPr>
          <p:cNvPr id="11" name="10 Marcador de fecha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28" name="27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 smtClean="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51CABAB8-830C-4666-8728-D08F1F12420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  <p:sp>
        <p:nvSpPr>
          <p:cNvPr id="10" name="9 Marcador de título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9" name="8 Conector recto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2" name="11 Conector recto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2" r:id="rId1"/>
    <p:sldLayoutId id="2147483883" r:id="rId2"/>
    <p:sldLayoutId id="2147483884" r:id="rId3"/>
    <p:sldLayoutId id="2147483879" r:id="rId4"/>
    <p:sldLayoutId id="2147483885" r:id="rId5"/>
    <p:sldLayoutId id="2147483880" r:id="rId6"/>
    <p:sldLayoutId id="2147483886" r:id="rId7"/>
    <p:sldLayoutId id="2147483887" r:id="rId8"/>
    <p:sldLayoutId id="2147483888" r:id="rId9"/>
    <p:sldLayoutId id="2147483881" r:id="rId10"/>
    <p:sldLayoutId id="2147483889" r:id="rId11"/>
  </p:sldLayoutIdLst>
  <p:transition spd="slow">
    <p:zoom/>
  </p:transition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883980" y="1757381"/>
            <a:ext cx="7272808" cy="1512168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s-AR" b="1" i="1" dirty="0" smtClean="0">
                <a:effectLst/>
              </a:rPr>
              <a:t>        </a:t>
            </a:r>
            <a:r>
              <a:rPr lang="es-AR" sz="2700" b="1" i="1" dirty="0" smtClean="0">
                <a:effectLst/>
              </a:rPr>
              <a:t>“</a:t>
            </a:r>
            <a:r>
              <a:rPr lang="es-AR" sz="2700" b="1" i="1" dirty="0">
                <a:effectLst/>
              </a:rPr>
              <a:t>Comportamiento de cruce peatonal</a:t>
            </a:r>
            <a:r>
              <a:rPr lang="es-AR" sz="2700" b="1" i="1" dirty="0" smtClean="0">
                <a:effectLst/>
              </a:rPr>
              <a:t>:   </a:t>
            </a:r>
            <a:br>
              <a:rPr lang="es-AR" sz="2700" b="1" i="1" dirty="0" smtClean="0">
                <a:effectLst/>
              </a:rPr>
            </a:br>
            <a:r>
              <a:rPr lang="es-AR" sz="2700" b="1" i="1" dirty="0" smtClean="0">
                <a:effectLst/>
              </a:rPr>
              <a:t>                      Un </a:t>
            </a:r>
            <a:r>
              <a:rPr lang="es-AR" sz="2700" b="1" i="1" dirty="0">
                <a:effectLst/>
              </a:rPr>
              <a:t>estudio observacional </a:t>
            </a:r>
            <a:r>
              <a:rPr lang="es-AR" sz="2700" b="1" i="1" dirty="0" smtClean="0">
                <a:effectLst/>
              </a:rPr>
              <a:t/>
            </a:r>
            <a:br>
              <a:rPr lang="es-AR" sz="2700" b="1" i="1" dirty="0" smtClean="0">
                <a:effectLst/>
              </a:rPr>
            </a:br>
            <a:r>
              <a:rPr lang="es-AR" sz="2700" b="1" i="1" dirty="0">
                <a:effectLst/>
              </a:rPr>
              <a:t> </a:t>
            </a:r>
            <a:r>
              <a:rPr lang="es-AR" sz="2700" b="1" i="1" dirty="0" smtClean="0">
                <a:effectLst/>
              </a:rPr>
              <a:t>                       en </a:t>
            </a:r>
            <a:r>
              <a:rPr lang="es-AR" sz="2700" b="1" i="1" dirty="0">
                <a:effectLst/>
              </a:rPr>
              <a:t>la </a:t>
            </a:r>
            <a:r>
              <a:rPr lang="es-AR" sz="2700" b="1" i="1" dirty="0" smtClean="0">
                <a:effectLst/>
              </a:rPr>
              <a:t>ciudad </a:t>
            </a:r>
            <a:r>
              <a:rPr lang="es-AR" sz="2700" b="1" i="1" dirty="0">
                <a:effectLst/>
              </a:rPr>
              <a:t>de Ushuaia”</a:t>
            </a:r>
            <a:r>
              <a:rPr lang="es-AR" sz="2700" dirty="0">
                <a:effectLst/>
              </a:rPr>
              <a:t/>
            </a:r>
            <a:br>
              <a:rPr lang="es-AR" sz="2700" dirty="0">
                <a:effectLst/>
              </a:rPr>
            </a:br>
            <a:endParaRPr lang="es-ES" sz="2700" dirty="0"/>
          </a:p>
        </p:txBody>
      </p:sp>
      <p:pic>
        <p:nvPicPr>
          <p:cNvPr id="10243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3068638"/>
            <a:ext cx="4824412" cy="2160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244" name="1 CuadroTexto"/>
          <p:cNvSpPr txBox="1">
            <a:spLocks noChangeArrowheads="1"/>
          </p:cNvSpPr>
          <p:nvPr/>
        </p:nvSpPr>
        <p:spPr bwMode="auto">
          <a:xfrm>
            <a:off x="1187450" y="5445125"/>
            <a:ext cx="640873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s-AR" altLang="es-AR"/>
              <a:t>Alumno: Trujillo, Roberto Guillermo                                                         </a:t>
            </a:r>
          </a:p>
          <a:p>
            <a:pPr eaLnBrk="1" hangingPunct="1"/>
            <a:r>
              <a:rPr lang="es-AR" altLang="es-AR"/>
              <a:t>Supervisor:  Dr. Poó, Fernando Martin</a:t>
            </a:r>
          </a:p>
          <a:p>
            <a:pPr eaLnBrk="1" hangingPunct="1"/>
            <a:r>
              <a:rPr lang="es-AR" altLang="es-AR"/>
              <a:t>Co-supervisor: Dr. Ledesma Rubén</a:t>
            </a:r>
          </a:p>
          <a:p>
            <a:pPr eaLnBrk="1" hangingPunct="1"/>
            <a:endParaRPr lang="es-AR" altLang="es-AR"/>
          </a:p>
        </p:txBody>
      </p:sp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9275" y="188913"/>
            <a:ext cx="5402263" cy="1584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redondeado 4"/>
          <p:cNvSpPr/>
          <p:nvPr/>
        </p:nvSpPr>
        <p:spPr>
          <a:xfrm>
            <a:off x="1187624" y="1536988"/>
            <a:ext cx="6552728" cy="2202979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3" name="CuadroTexto 2"/>
          <p:cNvSpPr txBox="1"/>
          <p:nvPr/>
        </p:nvSpPr>
        <p:spPr>
          <a:xfrm>
            <a:off x="1619672" y="1730536"/>
            <a:ext cx="568863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2400" dirty="0" smtClean="0">
                <a:latin typeface="Elephant" panose="02020904090505020303" pitchFamily="18" charset="0"/>
              </a:rPr>
              <a:t>El estudio del comportamiento                    peatonal</a:t>
            </a:r>
          </a:p>
          <a:p>
            <a:r>
              <a:rPr lang="es-AR" sz="1600" dirty="0" smtClean="0"/>
              <a:t>                                  forma parte de la</a:t>
            </a:r>
          </a:p>
          <a:p>
            <a:pPr algn="ctr"/>
            <a:r>
              <a:rPr lang="es-AR" sz="2400" dirty="0"/>
              <a:t> </a:t>
            </a:r>
            <a:r>
              <a:rPr lang="es-AR" sz="2400" dirty="0" smtClean="0"/>
              <a:t> </a:t>
            </a:r>
            <a:r>
              <a:rPr lang="es-AR" sz="2400" dirty="0" smtClean="0">
                <a:latin typeface="Engravers MT" panose="02090707080505020304" pitchFamily="18" charset="0"/>
              </a:rPr>
              <a:t>Psicología del transito</a:t>
            </a:r>
            <a:endParaRPr lang="es-AR" sz="2400" dirty="0">
              <a:latin typeface="Engravers MT" panose="02090707080505020304" pitchFamily="18" charset="0"/>
            </a:endParaRPr>
          </a:p>
        </p:txBody>
      </p:sp>
      <p:sp>
        <p:nvSpPr>
          <p:cNvPr id="5939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304800" y="385496"/>
            <a:ext cx="8686800" cy="8382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s-ES" dirty="0" smtClean="0"/>
              <a:t>                    </a:t>
            </a:r>
            <a:r>
              <a:rPr lang="es-E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introducción</a:t>
            </a:r>
            <a:endParaRPr lang="es-E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395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304800" y="3933515"/>
            <a:ext cx="8686800" cy="2594917"/>
          </a:xfrm>
        </p:spPr>
        <p:txBody>
          <a:bodyPr>
            <a:normAutofit fontScale="85000" lnSpcReduction="20000"/>
          </a:bodyPr>
          <a:lstStyle/>
          <a:p>
            <a:pPr marL="0" indent="0" fontAlgn="auto">
              <a:lnSpc>
                <a:spcPct val="80000"/>
              </a:lnSpc>
              <a:spcAft>
                <a:spcPts val="0"/>
              </a:spcAft>
              <a:buNone/>
              <a:defRPr/>
            </a:pPr>
            <a:r>
              <a:rPr lang="es-AR" sz="5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Caminar</a:t>
            </a:r>
            <a:r>
              <a:rPr lang="es-A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s-AR" sz="3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modo de transporte simple y universal. </a:t>
            </a:r>
          </a:p>
          <a:p>
            <a:pPr marL="0" indent="0" fontAlgn="auto">
              <a:lnSpc>
                <a:spcPct val="80000"/>
              </a:lnSpc>
              <a:spcAft>
                <a:spcPts val="0"/>
              </a:spcAft>
              <a:buNone/>
              <a:defRPr/>
            </a:pPr>
            <a:r>
              <a:rPr lang="es-AR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AR" sz="3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Aspectos  positivos a nivel individual y ambiental.</a:t>
            </a:r>
          </a:p>
          <a:p>
            <a:pPr marL="0" indent="0" fontAlgn="auto">
              <a:lnSpc>
                <a:spcPct val="80000"/>
              </a:lnSpc>
              <a:spcAft>
                <a:spcPts val="0"/>
              </a:spcAft>
              <a:buNone/>
              <a:defRPr/>
            </a:pPr>
            <a:r>
              <a:rPr lang="es-A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AR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Vulnerabilidad: </a:t>
            </a:r>
            <a:r>
              <a:rPr lang="es-AR" sz="3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 </a:t>
            </a:r>
            <a:r>
              <a:rPr lang="es-AR" sz="3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contrapartida negativa de </a:t>
            </a:r>
            <a:r>
              <a:rPr lang="es-AR" sz="3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caminar.</a:t>
            </a:r>
            <a:endParaRPr lang="es-AR" sz="5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fontAlgn="auto">
              <a:lnSpc>
                <a:spcPct val="80000"/>
              </a:lnSpc>
              <a:spcAft>
                <a:spcPts val="0"/>
              </a:spcAft>
              <a:buNone/>
              <a:defRPr/>
            </a:pPr>
            <a:r>
              <a:rPr lang="es-AR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Zonas </a:t>
            </a:r>
            <a:r>
              <a:rPr lang="es-AR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 cruce </a:t>
            </a:r>
            <a:r>
              <a:rPr lang="es-AR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peatonal: </a:t>
            </a:r>
            <a:r>
              <a:rPr lang="es-AR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AR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</a:t>
            </a:r>
            <a:r>
              <a:rPr lang="es-AR" sz="3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la</a:t>
            </a:r>
            <a:r>
              <a:rPr lang="es-AR" sz="4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AR" sz="3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mayoría </a:t>
            </a:r>
            <a:r>
              <a:rPr lang="es-AR" sz="3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 </a:t>
            </a:r>
            <a:r>
              <a:rPr lang="es-AR" sz="3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siniestros </a:t>
            </a:r>
            <a:r>
              <a:rPr lang="es-AR" sz="3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viales.</a:t>
            </a:r>
            <a:endParaRPr lang="es-AR" sz="33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1268760"/>
            <a:ext cx="4176464" cy="25132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144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379902" y="332656"/>
            <a:ext cx="8686800" cy="8382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s-ES" sz="2800" b="1" i="1" u="sng" dirty="0" smtClean="0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</a:t>
            </a:r>
            <a:r>
              <a:rPr lang="es-ES" sz="4000" b="1" i="1" u="sng" dirty="0" smtClean="0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 ciudad de Ushuaia</a:t>
            </a:r>
            <a:endParaRPr lang="es-ES" sz="4000" b="1" i="1" u="sng" dirty="0">
              <a:solidFill>
                <a:schemeClr val="hlin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443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304800" y="1268760"/>
            <a:ext cx="8686800" cy="5400600"/>
          </a:xfrm>
        </p:spPr>
        <p:txBody>
          <a:bodyPr>
            <a:normAutofit fontScale="92500" lnSpcReduction="20000"/>
          </a:bodyPr>
          <a:lstStyle/>
          <a:p>
            <a:pPr marL="0" indent="0" fontAlgn="auto">
              <a:lnSpc>
                <a:spcPct val="80000"/>
              </a:lnSpc>
              <a:spcAft>
                <a:spcPts val="0"/>
              </a:spcAft>
              <a:buNone/>
              <a:defRPr/>
            </a:pPr>
            <a:r>
              <a:rPr lang="es-E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Dinámica Demográfica </a:t>
            </a:r>
          </a:p>
          <a:p>
            <a:pPr marL="0" indent="0" fontAlgn="auto">
              <a:lnSpc>
                <a:spcPct val="80000"/>
              </a:lnSpc>
              <a:spcAft>
                <a:spcPts val="0"/>
              </a:spcAft>
              <a:buNone/>
              <a:defRPr/>
            </a:pPr>
            <a:r>
              <a:rPr lang="es-E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Características topográficas</a:t>
            </a:r>
            <a:endParaRPr lang="es-E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fontAlgn="auto">
              <a:lnSpc>
                <a:spcPct val="80000"/>
              </a:lnSpc>
              <a:spcAft>
                <a:spcPts val="0"/>
              </a:spcAft>
              <a:buNone/>
              <a:defRPr/>
            </a:pPr>
            <a:endParaRPr lang="es-E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fontAlgn="auto">
              <a:lnSpc>
                <a:spcPct val="80000"/>
              </a:lnSpc>
              <a:spcAft>
                <a:spcPts val="0"/>
              </a:spcAft>
              <a:buNone/>
              <a:defRPr/>
            </a:pPr>
            <a:r>
              <a:rPr lang="es-E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fontAlgn="auto">
              <a:lnSpc>
                <a:spcPct val="80000"/>
              </a:lnSpc>
              <a:spcAft>
                <a:spcPts val="0"/>
              </a:spcAft>
              <a:buNone/>
              <a:defRPr/>
            </a:pPr>
            <a:r>
              <a:rPr lang="es-E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Parque Automotor:    </a:t>
            </a:r>
          </a:p>
          <a:p>
            <a:pPr marL="0" indent="0" fontAlgn="auto">
              <a:lnSpc>
                <a:spcPct val="8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es-ES" sz="2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Un automotor cada 2 habitantes</a:t>
            </a:r>
          </a:p>
          <a:p>
            <a:pPr marL="0" indent="0" fontAlgn="auto">
              <a:lnSpc>
                <a:spcPct val="8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es-ES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26.253</a:t>
            </a:r>
            <a:r>
              <a:rPr lang="es-E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E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vehículos </a:t>
            </a:r>
            <a:r>
              <a:rPr lang="es-A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para una población total de </a:t>
            </a:r>
            <a:endParaRPr lang="es-AR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fontAlgn="auto">
              <a:lnSpc>
                <a:spcPct val="8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es-AR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AR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es-AR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56.956 </a:t>
            </a:r>
            <a:r>
              <a:rPr lang="es-AR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personas</a:t>
            </a:r>
            <a:r>
              <a:rPr lang="es-AR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AR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(INDEC, 2010</a:t>
            </a:r>
            <a:r>
              <a:rPr lang="es-AR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0" indent="0" fontAlgn="auto">
              <a:lnSpc>
                <a:spcPct val="80000"/>
              </a:lnSpc>
              <a:spcAft>
                <a:spcPts val="0"/>
              </a:spcAft>
              <a:buFont typeface="Wingdings 2"/>
              <a:buNone/>
              <a:defRPr/>
            </a:pPr>
            <a:endParaRPr lang="es-AR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auto">
              <a:lnSpc>
                <a:spcPct val="80000"/>
              </a:lnSpc>
              <a:spcAft>
                <a:spcPts val="0"/>
              </a:spcAft>
              <a:buClr>
                <a:srgbClr val="FF0000"/>
              </a:buClr>
              <a:buFont typeface="Arial" panose="020B0604020202020204" pitchFamily="34" charset="0"/>
              <a:buChar char="•"/>
              <a:defRPr/>
            </a:pPr>
            <a:r>
              <a:rPr lang="es-AR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Provincia </a:t>
            </a:r>
            <a:r>
              <a:rPr lang="es-AR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joven.</a:t>
            </a:r>
            <a:endParaRPr lang="es-AR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auto">
              <a:lnSpc>
                <a:spcPct val="80000"/>
              </a:lnSpc>
              <a:spcAft>
                <a:spcPts val="0"/>
              </a:spcAft>
              <a:buClr>
                <a:srgbClr val="FF0000"/>
              </a:buClr>
              <a:buFont typeface="Arial" panose="020B0604020202020204" pitchFamily="34" charset="0"/>
              <a:buChar char="•"/>
              <a:defRPr/>
            </a:pPr>
            <a:r>
              <a:rPr lang="es-AR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Topografía </a:t>
            </a:r>
            <a:r>
              <a:rPr lang="es-AR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irregular. </a:t>
            </a:r>
            <a:endParaRPr lang="es-AR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auto">
              <a:lnSpc>
                <a:spcPct val="80000"/>
              </a:lnSpc>
              <a:spcAft>
                <a:spcPts val="0"/>
              </a:spcAft>
              <a:buClr>
                <a:srgbClr val="FF0000"/>
              </a:buClr>
              <a:buFont typeface="Arial" panose="020B0604020202020204" pitchFamily="34" charset="0"/>
              <a:buChar char="•"/>
              <a:defRPr/>
            </a:pPr>
            <a:r>
              <a:rPr lang="es-AR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Vulnerabilidad de los </a:t>
            </a:r>
            <a:r>
              <a:rPr lang="es-AR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peatones.</a:t>
            </a:r>
            <a:endParaRPr lang="es-AR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auto">
              <a:lnSpc>
                <a:spcPct val="80000"/>
              </a:lnSpc>
              <a:spcAft>
                <a:spcPts val="0"/>
              </a:spcAft>
              <a:buClr>
                <a:srgbClr val="FF0000"/>
              </a:buClr>
              <a:buFont typeface="Arial" panose="020B0604020202020204" pitchFamily="34" charset="0"/>
              <a:buChar char="•"/>
              <a:defRPr/>
            </a:pPr>
            <a:r>
              <a:rPr lang="es-AR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Ausencia de </a:t>
            </a:r>
            <a:r>
              <a:rPr lang="es-AR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estudios.</a:t>
            </a:r>
            <a:endParaRPr lang="es-AR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fontAlgn="auto">
              <a:lnSpc>
                <a:spcPct val="80000"/>
              </a:lnSpc>
              <a:spcAft>
                <a:spcPts val="0"/>
              </a:spcAft>
              <a:buFont typeface="Wingdings 2"/>
              <a:buNone/>
              <a:defRPr/>
            </a:pPr>
            <a:endParaRPr lang="es-AR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fontAlgn="auto">
              <a:lnSpc>
                <a:spcPct val="80000"/>
              </a:lnSpc>
              <a:spcAft>
                <a:spcPts val="0"/>
              </a:spcAft>
              <a:buFont typeface="Wingdings 2"/>
              <a:buNone/>
              <a:defRPr/>
            </a:pPr>
            <a:endParaRPr lang="es-AR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fontAlgn="auto">
              <a:lnSpc>
                <a:spcPct val="8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es-AR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</a:t>
            </a:r>
            <a:endParaRPr lang="es-ES" sz="3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es-A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problema mundial</a:t>
            </a:r>
            <a:endParaRPr lang="es-E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315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340114" y="3068960"/>
            <a:ext cx="8082607" cy="2520280"/>
          </a:xfrm>
        </p:spPr>
        <p:txBody>
          <a:bodyPr/>
          <a:lstStyle/>
          <a:p>
            <a:pPr marL="0" indent="0" algn="ctr">
              <a:lnSpc>
                <a:spcPct val="80000"/>
              </a:lnSpc>
              <a:buNone/>
            </a:pPr>
            <a:r>
              <a:rPr lang="es-ES" altLang="es-AR" sz="2800" b="1" dirty="0" smtClean="0"/>
              <a:t>Factores de riesgo</a:t>
            </a:r>
          </a:p>
          <a:p>
            <a:pPr algn="ctr">
              <a:lnSpc>
                <a:spcPct val="80000"/>
              </a:lnSpc>
              <a:buFont typeface="Wingdings" panose="05000000000000000000" pitchFamily="2" charset="2"/>
              <a:buChar char="v"/>
            </a:pPr>
            <a:r>
              <a:rPr lang="es-ES" altLang="es-AR" sz="2800" b="1" dirty="0" smtClean="0"/>
              <a:t>Comportamiento  del conductor: exceso de velocidad y alcohol </a:t>
            </a:r>
          </a:p>
          <a:p>
            <a:pPr algn="ctr">
              <a:lnSpc>
                <a:spcPct val="80000"/>
              </a:lnSpc>
              <a:buFont typeface="Wingdings" panose="05000000000000000000" pitchFamily="2" charset="2"/>
              <a:buChar char="v"/>
            </a:pPr>
            <a:r>
              <a:rPr lang="es-ES" altLang="es-AR" sz="2800" b="1" dirty="0" smtClean="0"/>
              <a:t>Comportamiento  del  peatón</a:t>
            </a:r>
          </a:p>
          <a:p>
            <a:pPr marL="0" indent="0" algn="ctr">
              <a:lnSpc>
                <a:spcPct val="80000"/>
              </a:lnSpc>
              <a:buNone/>
            </a:pPr>
            <a:r>
              <a:rPr lang="es-ES" altLang="es-AR" sz="2800" b="1" dirty="0" smtClean="0"/>
              <a:t>Variables </a:t>
            </a:r>
            <a:r>
              <a:rPr lang="es-ES" altLang="es-AR" sz="2800" b="1" dirty="0" smtClean="0"/>
              <a:t>personales:  </a:t>
            </a:r>
            <a:endParaRPr lang="es-ES" altLang="es-AR" sz="2800" b="1" dirty="0" smtClean="0"/>
          </a:p>
          <a:p>
            <a:pPr marL="0" indent="0" algn="ctr">
              <a:lnSpc>
                <a:spcPct val="80000"/>
              </a:lnSpc>
              <a:buNone/>
            </a:pPr>
            <a:r>
              <a:rPr lang="es-ES" altLang="es-AR" sz="2800" b="1" dirty="0" smtClean="0"/>
              <a:t>Variables  ambientales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s-ES" altLang="es-AR" sz="2800" dirty="0" smtClean="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altLang="es-AR" sz="2800" dirty="0" smtClean="0"/>
              <a:t> </a:t>
            </a:r>
          </a:p>
        </p:txBody>
      </p:sp>
      <p:sp>
        <p:nvSpPr>
          <p:cNvPr id="2" name="CuadroTexto 1"/>
          <p:cNvSpPr txBox="1"/>
          <p:nvPr/>
        </p:nvSpPr>
        <p:spPr>
          <a:xfrm rot="10800000" flipH="1" flipV="1">
            <a:off x="1043608" y="1295400"/>
            <a:ext cx="65527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2400" dirty="0" smtClean="0"/>
              <a:t>                         </a:t>
            </a:r>
            <a:r>
              <a:rPr lang="es-A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MORTALIDAD</a:t>
            </a:r>
            <a:r>
              <a:rPr lang="es-AR" sz="2400" dirty="0" smtClean="0"/>
              <a:t>    </a:t>
            </a:r>
            <a:endParaRPr lang="es-AR" sz="2400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AR" sz="2400" dirty="0" smtClean="0"/>
              <a:t>A nivel mundial: 22% de las muertes en la vía publica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s-AR" sz="2400" dirty="0" smtClean="0"/>
              <a:t>Argentina</a:t>
            </a:r>
            <a:r>
              <a:rPr lang="es-AR" sz="2400" dirty="0"/>
              <a:t>: 21,1</a:t>
            </a:r>
            <a:r>
              <a:rPr lang="es-AR" sz="2400" dirty="0" smtClean="0"/>
              <a:t>%.</a:t>
            </a:r>
            <a:endParaRPr lang="es-AR" sz="2400" dirty="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es-AR" dirty="0" smtClean="0">
                <a:latin typeface="Engravers MT" panose="02090707080505020304" pitchFamily="18" charset="0"/>
              </a:rPr>
              <a:t>objetivos</a:t>
            </a:r>
            <a:endParaRPr lang="es-ES" dirty="0">
              <a:latin typeface="Engravers MT" panose="02090707080505020304" pitchFamily="18" charset="0"/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683568" y="1556792"/>
            <a:ext cx="7272808" cy="373025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>
              <a:lnSpc>
                <a:spcPct val="80000"/>
              </a:lnSpc>
              <a:spcBef>
                <a:spcPct val="20000"/>
              </a:spcBef>
              <a:buClr>
                <a:srgbClr val="F0A22E"/>
              </a:buClr>
              <a:buSzPct val="70000"/>
            </a:pPr>
            <a:r>
              <a:rPr lang="es-ES" altLang="es-AR" sz="3600" b="1" dirty="0" smtClean="0">
                <a:solidFill>
                  <a:srgbClr val="4E3B30"/>
                </a:solidFill>
                <a:latin typeface="Franklin Gothic Book"/>
                <a:cs typeface="+mn-cs"/>
              </a:rPr>
              <a:t> </a:t>
            </a:r>
            <a:r>
              <a:rPr lang="es-ES" altLang="es-AR" sz="2800" b="1" dirty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s-ES" altLang="es-AR" sz="2800" b="1" dirty="0" smtClean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bjetivo </a:t>
            </a:r>
            <a:r>
              <a:rPr lang="es-ES" altLang="es-AR" sz="2800" b="1" dirty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s-ES" altLang="es-AR" sz="2800" b="1" dirty="0" smtClean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eneral:</a:t>
            </a:r>
          </a:p>
          <a:p>
            <a:pPr lvl="0">
              <a:lnSpc>
                <a:spcPct val="80000"/>
              </a:lnSpc>
              <a:spcBef>
                <a:spcPct val="20000"/>
              </a:spcBef>
              <a:buClr>
                <a:srgbClr val="F0A22E"/>
              </a:buClr>
              <a:buSzPct val="70000"/>
            </a:pPr>
            <a:r>
              <a:rPr lang="es-AR" altLang="es-AR" b="1" dirty="0" smtClean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 </a:t>
            </a:r>
            <a:r>
              <a:rPr lang="es-AR" altLang="es-AR" b="1" dirty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objetivo </a:t>
            </a:r>
            <a:r>
              <a:rPr lang="es-AR" altLang="es-AR" b="1" dirty="0" smtClean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AR" altLang="es-AR" b="1" dirty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fue describir el comportamiento de cruce peatonal en intersecciones de la ciudad de Ushuaia y su relación con variables personales y ambientales. </a:t>
            </a:r>
            <a:endParaRPr lang="es-AR" altLang="es-AR" b="1" dirty="0" smtClean="0">
              <a:solidFill>
                <a:srgbClr val="4E3B3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80000"/>
              </a:lnSpc>
              <a:spcBef>
                <a:spcPct val="20000"/>
              </a:spcBef>
              <a:buClr>
                <a:srgbClr val="F0A22E"/>
              </a:buClr>
              <a:buSzPct val="70000"/>
            </a:pPr>
            <a:endParaRPr lang="es-AR" altLang="es-AR" b="1" dirty="0" smtClean="0">
              <a:solidFill>
                <a:srgbClr val="4E3B3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80000"/>
              </a:lnSpc>
              <a:spcBef>
                <a:spcPct val="20000"/>
              </a:spcBef>
              <a:buClr>
                <a:srgbClr val="F0A22E"/>
              </a:buClr>
              <a:buSzPct val="70000"/>
            </a:pPr>
            <a:r>
              <a:rPr lang="es-AR" altLang="es-AR" b="1" dirty="0" smtClean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s-AR" altLang="es-AR" sz="2400" b="1" dirty="0" smtClean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Objetivos Particulares</a:t>
            </a:r>
            <a:r>
              <a:rPr lang="es-AR" altLang="es-AR" sz="2400" b="1" dirty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lvl="0">
              <a:lnSpc>
                <a:spcPct val="80000"/>
              </a:lnSpc>
              <a:spcBef>
                <a:spcPct val="20000"/>
              </a:spcBef>
              <a:buClr>
                <a:srgbClr val="F0A22E"/>
              </a:buClr>
              <a:buSzPct val="70000"/>
            </a:pPr>
            <a:r>
              <a:rPr lang="es-AR" altLang="es-AR" b="1" dirty="0" smtClean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Caracterizar </a:t>
            </a:r>
            <a:r>
              <a:rPr lang="es-AR" altLang="es-AR" b="1" dirty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los comportamientos de cruce, con especial referencia a las conductas de riesgo </a:t>
            </a:r>
            <a:r>
              <a:rPr lang="es-AR" altLang="es-AR" b="1" dirty="0" smtClean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>
              <a:lnSpc>
                <a:spcPct val="80000"/>
              </a:lnSpc>
              <a:spcBef>
                <a:spcPct val="20000"/>
              </a:spcBef>
              <a:buClr>
                <a:srgbClr val="F0A22E"/>
              </a:buClr>
              <a:buSzPct val="70000"/>
            </a:pPr>
            <a:endParaRPr lang="es-AR" altLang="es-AR" b="1" dirty="0">
              <a:solidFill>
                <a:srgbClr val="4E3B3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80000"/>
              </a:lnSpc>
              <a:spcBef>
                <a:spcPct val="20000"/>
              </a:spcBef>
              <a:buClr>
                <a:srgbClr val="F0A22E"/>
              </a:buClr>
              <a:buSzPct val="70000"/>
            </a:pPr>
            <a:r>
              <a:rPr lang="es-AR" altLang="es-AR" b="1" dirty="0" smtClean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Identificar </a:t>
            </a:r>
            <a:r>
              <a:rPr lang="es-AR" altLang="es-AR" b="1" dirty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posibles diferencias de género en las conductas de cruce</a:t>
            </a:r>
            <a:r>
              <a:rPr lang="es-AR" altLang="es-AR" b="1" dirty="0" smtClean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>
              <a:lnSpc>
                <a:spcPct val="80000"/>
              </a:lnSpc>
              <a:spcBef>
                <a:spcPct val="20000"/>
              </a:spcBef>
              <a:buClr>
                <a:srgbClr val="F0A22E"/>
              </a:buClr>
              <a:buSzPct val="70000"/>
            </a:pPr>
            <a:endParaRPr lang="es-AR" altLang="es-AR" b="1" dirty="0">
              <a:solidFill>
                <a:srgbClr val="4E3B3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80000"/>
              </a:lnSpc>
              <a:spcBef>
                <a:spcPct val="20000"/>
              </a:spcBef>
              <a:buClr>
                <a:srgbClr val="F0A22E"/>
              </a:buClr>
              <a:buSzPct val="70000"/>
            </a:pPr>
            <a:r>
              <a:rPr lang="es-AR" altLang="es-AR" b="1" dirty="0" smtClean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Explorar </a:t>
            </a:r>
            <a:r>
              <a:rPr lang="es-AR" altLang="es-AR" b="1" dirty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 las variables contextuales y del </a:t>
            </a:r>
            <a:r>
              <a:rPr lang="es-AR" altLang="es-AR" b="1" dirty="0" smtClean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entorno </a:t>
            </a:r>
            <a:r>
              <a:rPr lang="es-AR" altLang="es-AR" b="1" dirty="0">
                <a:solidFill>
                  <a:srgbClr val="4E3B3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 relacionan con el comportamiento de cruce del peatón. </a:t>
            </a: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AR" dirty="0" smtClean="0"/>
              <a:t> </a:t>
            </a:r>
            <a:r>
              <a:rPr lang="es-AR" dirty="0" smtClean="0">
                <a:latin typeface="Engravers MT" panose="02090707080505020304" pitchFamily="18" charset="0"/>
              </a:rPr>
              <a:t>método</a:t>
            </a:r>
            <a:endParaRPr lang="es-AR" dirty="0">
              <a:latin typeface="Engravers MT" panose="02090707080505020304" pitchFamily="18" charset="0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04800" y="1308205"/>
            <a:ext cx="8686800" cy="4525962"/>
          </a:xfrm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  <p:txBody>
          <a:bodyPr/>
          <a:lstStyle/>
          <a:p>
            <a:pPr marL="0" indent="0">
              <a:buNone/>
            </a:pPr>
            <a:r>
              <a:rPr lang="es-AR" dirty="0" smtClean="0"/>
              <a:t># muestra: </a:t>
            </a:r>
            <a:r>
              <a:rPr lang="es-A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 realizaron un total de 802 observaciones y el muestreo utilizado fue no probabilístico accidental, el </a:t>
            </a:r>
            <a:r>
              <a:rPr lang="es-A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46,1 </a:t>
            </a:r>
            <a:r>
              <a:rPr lang="es-A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% de genero masculino y el </a:t>
            </a:r>
            <a:r>
              <a:rPr lang="es-A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53,9 </a:t>
            </a:r>
            <a:r>
              <a:rPr lang="es-A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% femenino. Los peatones fueron divididos en tres grupos de edad. </a:t>
            </a:r>
          </a:p>
          <a:p>
            <a:pPr marL="0" indent="0">
              <a:buNone/>
            </a:pPr>
            <a:r>
              <a:rPr lang="es-AR" dirty="0" smtClean="0"/>
              <a:t># instrumento: </a:t>
            </a:r>
            <a:r>
              <a:rPr lang="es-A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los datos fueron codificados de acuerdo con un protocolo de observación diseñado a partir de trabajos de </a:t>
            </a:r>
            <a:r>
              <a:rPr lang="es-A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Tom y Granié (2011) y Zhuang y Wu (2011).</a:t>
            </a:r>
          </a:p>
          <a:p>
            <a:pPr marL="0" indent="0">
              <a:buNone/>
            </a:pPr>
            <a:r>
              <a:rPr lang="es-AR" dirty="0" smtClean="0"/>
              <a:t># procedimiento: </a:t>
            </a:r>
            <a:r>
              <a:rPr lang="es-A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las observaciones se realizaron a través de filmaciones con una videocámara. Las </a:t>
            </a:r>
          </a:p>
          <a:p>
            <a:pPr marL="0" indent="0">
              <a:buNone/>
            </a:pPr>
            <a:r>
              <a:rPr lang="es-A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observaciones se realizaron entre octubre y</a:t>
            </a:r>
          </a:p>
          <a:p>
            <a:pPr marL="0" indent="0">
              <a:buNone/>
            </a:pPr>
            <a:r>
              <a:rPr lang="es-A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diciembre del año 2013. cada filmación </a:t>
            </a:r>
          </a:p>
          <a:p>
            <a:pPr marL="0" indent="0">
              <a:buNone/>
            </a:pPr>
            <a:r>
              <a:rPr lang="es-A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tuvo un intervalo de 50 minutos, en 5 días</a:t>
            </a:r>
          </a:p>
          <a:p>
            <a:pPr marL="0" indent="0">
              <a:buNone/>
            </a:pPr>
            <a:r>
              <a:rPr lang="es-A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de la semana y en dos momentos del día.</a:t>
            </a:r>
            <a:r>
              <a:rPr lang="es-A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s-A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s-AR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s-AR" dirty="0"/>
          </a:p>
        </p:txBody>
      </p:sp>
      <p:pic>
        <p:nvPicPr>
          <p:cNvPr id="4" name="Imagen 3" descr="C:\Users\trujillol\Desktop\esquema imagen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293096"/>
            <a:ext cx="3463999" cy="232914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31202569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s-AR" sz="3200" dirty="0" smtClean="0">
                <a:solidFill>
                  <a:schemeClr val="folHlink"/>
                </a:solidFill>
              </a:rPr>
              <a:t>                </a:t>
            </a:r>
            <a:r>
              <a:rPr lang="es-AR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Zonas de observación</a:t>
            </a:r>
            <a:endParaRPr lang="es-E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364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164" y="1340768"/>
            <a:ext cx="7912506" cy="51845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82563" y="0"/>
            <a:ext cx="8510587" cy="1325563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es-ES_tradnl" sz="4000" dirty="0" smtClean="0">
                <a:latin typeface="Times New Roman" pitchFamily="18" charset="0"/>
              </a:rPr>
              <a:t>resultados</a:t>
            </a:r>
            <a:endParaRPr lang="es-ES_tradnl" sz="4000" dirty="0">
              <a:latin typeface="Times New Roman" pitchFamily="18" charset="0"/>
            </a:endParaRPr>
          </a:p>
        </p:txBody>
      </p:sp>
      <p:sp>
        <p:nvSpPr>
          <p:cNvPr id="111620" name="Text Box 4"/>
          <p:cNvSpPr txBox="1">
            <a:spLocks noChangeArrowheads="1"/>
          </p:cNvSpPr>
          <p:nvPr/>
        </p:nvSpPr>
        <p:spPr bwMode="auto">
          <a:xfrm>
            <a:off x="727424" y="1484784"/>
            <a:ext cx="8093048" cy="4832092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q"/>
              <a:defRPr/>
            </a:pPr>
            <a:r>
              <a:rPr lang="es-ES_tradnl" sz="2400" b="1" dirty="0" smtClean="0">
                <a:solidFill>
                  <a:srgbClr val="7030A0"/>
                </a:solidFill>
                <a:latin typeface="Times New Roman" pitchFamily="18" charset="0"/>
              </a:rPr>
              <a:t>Lugar de inicio y trayectoria de cruce:                            </a:t>
            </a:r>
            <a:r>
              <a:rPr lang="es-ES_tradnl" sz="2000" b="1" dirty="0" smtClean="0">
                <a:solidFill>
                  <a:srgbClr val="7030A0"/>
                </a:solidFill>
                <a:latin typeface="Times New Roman" pitchFamily="18" charset="0"/>
              </a:rPr>
              <a:t>90% fuera de la senda peatonal. No se observaron diferencias significativas atribuibles al genero. Si por el tipo de intersección.</a:t>
            </a:r>
          </a:p>
          <a:p>
            <a:pPr>
              <a:defRPr/>
            </a:pPr>
            <a:r>
              <a:rPr lang="es-AR" sz="1600" b="1" dirty="0">
                <a:solidFill>
                  <a:srgbClr val="7030A0"/>
                </a:solidFill>
                <a:latin typeface="Times New Roman" pitchFamily="18" charset="0"/>
              </a:rPr>
              <a:t> </a:t>
            </a:r>
            <a:r>
              <a:rPr lang="es-AR" sz="1600" b="1" dirty="0" smtClean="0">
                <a:solidFill>
                  <a:srgbClr val="7030A0"/>
                </a:solidFill>
                <a:latin typeface="Times New Roman" pitchFamily="18" charset="0"/>
              </a:rPr>
              <a:t>  Sin </a:t>
            </a:r>
            <a:r>
              <a:rPr lang="es-AR" sz="1600" b="1" dirty="0">
                <a:solidFill>
                  <a:srgbClr val="7030A0"/>
                </a:solidFill>
                <a:latin typeface="Times New Roman" pitchFamily="18" charset="0"/>
              </a:rPr>
              <a:t>senda-Sin </a:t>
            </a:r>
            <a:r>
              <a:rPr lang="es-AR" sz="1600" b="1" dirty="0" smtClean="0">
                <a:solidFill>
                  <a:srgbClr val="7030A0"/>
                </a:solidFill>
                <a:latin typeface="Times New Roman" pitchFamily="18" charset="0"/>
              </a:rPr>
              <a:t>Semáforo   Con </a:t>
            </a:r>
            <a:r>
              <a:rPr lang="es-AR" sz="1600" b="1" dirty="0">
                <a:solidFill>
                  <a:srgbClr val="7030A0"/>
                </a:solidFill>
                <a:latin typeface="Times New Roman" pitchFamily="18" charset="0"/>
              </a:rPr>
              <a:t>Senda-Sin </a:t>
            </a:r>
            <a:r>
              <a:rPr lang="es-AR" sz="1600" b="1" dirty="0" smtClean="0">
                <a:solidFill>
                  <a:srgbClr val="7030A0"/>
                </a:solidFill>
                <a:latin typeface="Times New Roman" pitchFamily="18" charset="0"/>
              </a:rPr>
              <a:t>Semáforo </a:t>
            </a:r>
            <a:r>
              <a:rPr lang="es-AR" sz="1600" b="1" dirty="0">
                <a:solidFill>
                  <a:srgbClr val="7030A0"/>
                </a:solidFill>
                <a:latin typeface="Times New Roman" pitchFamily="18" charset="0"/>
              </a:rPr>
              <a:t> </a:t>
            </a:r>
            <a:r>
              <a:rPr lang="es-AR" sz="1600" b="1" dirty="0" smtClean="0">
                <a:solidFill>
                  <a:srgbClr val="7030A0"/>
                </a:solidFill>
                <a:latin typeface="Times New Roman" pitchFamily="18" charset="0"/>
              </a:rPr>
              <a:t>Sin </a:t>
            </a:r>
            <a:r>
              <a:rPr lang="es-AR" sz="1600" b="1" dirty="0">
                <a:solidFill>
                  <a:srgbClr val="7030A0"/>
                </a:solidFill>
                <a:latin typeface="Times New Roman" pitchFamily="18" charset="0"/>
              </a:rPr>
              <a:t>Senda-Con Semáforo</a:t>
            </a:r>
          </a:p>
          <a:p>
            <a:pPr>
              <a:defRPr/>
            </a:pPr>
            <a:r>
              <a:rPr lang="es-AR" sz="1600" b="1" dirty="0" smtClean="0">
                <a:solidFill>
                  <a:srgbClr val="7030A0"/>
                </a:solidFill>
                <a:latin typeface="Times New Roman" pitchFamily="18" charset="0"/>
              </a:rPr>
              <a:t>      Afuera</a:t>
            </a:r>
            <a:r>
              <a:rPr lang="es-AR" sz="1600" b="1" dirty="0">
                <a:solidFill>
                  <a:srgbClr val="7030A0"/>
                </a:solidFill>
                <a:latin typeface="Times New Roman" pitchFamily="18" charset="0"/>
              </a:rPr>
              <a:t>	</a:t>
            </a:r>
            <a:r>
              <a:rPr lang="es-AR" sz="1600" b="1" dirty="0" smtClean="0">
                <a:solidFill>
                  <a:srgbClr val="7030A0"/>
                </a:solidFill>
                <a:latin typeface="Times New Roman" pitchFamily="18" charset="0"/>
              </a:rPr>
              <a:t>     Adentro           Afuera         Adentro           Afuera         Adentro</a:t>
            </a:r>
            <a:endParaRPr lang="es-AR" sz="1600" b="1" dirty="0">
              <a:solidFill>
                <a:srgbClr val="7030A0"/>
              </a:solidFill>
              <a:latin typeface="Times New Roman" pitchFamily="18" charset="0"/>
            </a:endParaRPr>
          </a:p>
          <a:p>
            <a:pPr>
              <a:defRPr/>
            </a:pPr>
            <a:r>
              <a:rPr lang="es-AR" sz="1600" b="1" dirty="0" smtClean="0">
                <a:solidFill>
                  <a:srgbClr val="7030A0"/>
                </a:solidFill>
                <a:latin typeface="Times New Roman" pitchFamily="18" charset="0"/>
              </a:rPr>
              <a:t>       </a:t>
            </a:r>
            <a:r>
              <a:rPr lang="es-AR" sz="1600" b="1" dirty="0" smtClean="0">
                <a:solidFill>
                  <a:srgbClr val="FF0000"/>
                </a:solidFill>
                <a:latin typeface="Times New Roman" pitchFamily="18" charset="0"/>
              </a:rPr>
              <a:t>99,5%</a:t>
            </a:r>
            <a:r>
              <a:rPr lang="es-AR" sz="1600" b="1" dirty="0" smtClean="0">
                <a:solidFill>
                  <a:srgbClr val="7030A0"/>
                </a:solidFill>
                <a:latin typeface="Times New Roman" pitchFamily="18" charset="0"/>
              </a:rPr>
              <a:t>     0,5%</a:t>
            </a:r>
            <a:r>
              <a:rPr lang="es-AR" sz="1600" b="1" dirty="0">
                <a:solidFill>
                  <a:srgbClr val="7030A0"/>
                </a:solidFill>
                <a:latin typeface="Times New Roman" pitchFamily="18" charset="0"/>
              </a:rPr>
              <a:t>	</a:t>
            </a:r>
            <a:r>
              <a:rPr lang="es-AR" sz="1600" b="1" dirty="0" smtClean="0">
                <a:solidFill>
                  <a:srgbClr val="7030A0"/>
                </a:solidFill>
                <a:latin typeface="Times New Roman" pitchFamily="18" charset="0"/>
              </a:rPr>
              <a:t>            </a:t>
            </a:r>
            <a:r>
              <a:rPr lang="es-AR" sz="1600" b="1" dirty="0" smtClean="0">
                <a:solidFill>
                  <a:srgbClr val="FF0000"/>
                </a:solidFill>
                <a:latin typeface="Times New Roman" pitchFamily="18" charset="0"/>
              </a:rPr>
              <a:t>87,5%</a:t>
            </a:r>
            <a:r>
              <a:rPr lang="es-AR" sz="1600" b="1" dirty="0" smtClean="0">
                <a:solidFill>
                  <a:srgbClr val="7030A0"/>
                </a:solidFill>
                <a:latin typeface="Times New Roman" pitchFamily="18" charset="0"/>
              </a:rPr>
              <a:t>           12,5%</a:t>
            </a:r>
            <a:r>
              <a:rPr lang="es-AR" sz="1600" b="1" dirty="0">
                <a:solidFill>
                  <a:srgbClr val="7030A0"/>
                </a:solidFill>
                <a:latin typeface="Times New Roman" pitchFamily="18" charset="0"/>
              </a:rPr>
              <a:t>	</a:t>
            </a:r>
            <a:r>
              <a:rPr lang="es-AR" sz="1600" b="1" dirty="0" smtClean="0">
                <a:solidFill>
                  <a:srgbClr val="7030A0"/>
                </a:solidFill>
                <a:latin typeface="Times New Roman" pitchFamily="18" charset="0"/>
              </a:rPr>
              <a:t>    </a:t>
            </a:r>
            <a:r>
              <a:rPr lang="es-AR" sz="1600" b="1" dirty="0" smtClean="0">
                <a:solidFill>
                  <a:srgbClr val="FF0000"/>
                </a:solidFill>
                <a:latin typeface="Times New Roman" pitchFamily="18" charset="0"/>
              </a:rPr>
              <a:t>87,5%</a:t>
            </a:r>
            <a:r>
              <a:rPr lang="es-AR" sz="1600" b="1" dirty="0" smtClean="0">
                <a:solidFill>
                  <a:srgbClr val="7030A0"/>
                </a:solidFill>
                <a:latin typeface="Times New Roman" pitchFamily="18" charset="0"/>
              </a:rPr>
              <a:t>           12,5%</a:t>
            </a:r>
          </a:p>
          <a:p>
            <a:pPr>
              <a:defRPr/>
            </a:pPr>
            <a:endParaRPr lang="es-ES_tradnl" sz="2400" b="1" dirty="0">
              <a:solidFill>
                <a:srgbClr val="7030A0"/>
              </a:solidFill>
              <a:latin typeface="Times New Roman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q"/>
              <a:defRPr/>
            </a:pPr>
            <a:r>
              <a:rPr lang="es-ES_tradnl" sz="2400" b="1" dirty="0" smtClean="0">
                <a:solidFill>
                  <a:srgbClr val="7030A0"/>
                </a:solidFill>
                <a:latin typeface="Times New Roman" pitchFamily="18" charset="0"/>
              </a:rPr>
              <a:t>Posición antes de comenzar el cruce:                               </a:t>
            </a:r>
            <a:r>
              <a:rPr lang="es-ES_tradnl" sz="2000" b="1" dirty="0" smtClean="0">
                <a:solidFill>
                  <a:srgbClr val="7030A0"/>
                </a:solidFill>
                <a:latin typeface="Times New Roman" pitchFamily="18" charset="0"/>
              </a:rPr>
              <a:t>75% cruzo sin detenerse. Se observaron diferencias en cuanto al genero y la intersección.</a:t>
            </a:r>
            <a:r>
              <a:rPr lang="es-AR" sz="2000" b="1" dirty="0">
                <a:solidFill>
                  <a:srgbClr val="7030A0"/>
                </a:solidFill>
                <a:latin typeface="Times New Roman" pitchFamily="18" charset="0"/>
              </a:rPr>
              <a:t>	</a:t>
            </a:r>
            <a:endParaRPr lang="es-AR" sz="2000" b="1" dirty="0" smtClean="0">
              <a:solidFill>
                <a:srgbClr val="7030A0"/>
              </a:solidFill>
              <a:latin typeface="Times New Roman" pitchFamily="18" charset="0"/>
            </a:endParaRPr>
          </a:p>
          <a:p>
            <a:pPr>
              <a:defRPr/>
            </a:pPr>
            <a:r>
              <a:rPr lang="es-AR" sz="1400" b="1" dirty="0" smtClean="0">
                <a:solidFill>
                  <a:srgbClr val="7030A0"/>
                </a:solidFill>
                <a:latin typeface="Times New Roman" pitchFamily="18" charset="0"/>
              </a:rPr>
              <a:t>                                                                   Tipo </a:t>
            </a:r>
            <a:r>
              <a:rPr lang="es-AR" sz="1400" b="1" dirty="0">
                <a:solidFill>
                  <a:srgbClr val="7030A0"/>
                </a:solidFill>
                <a:latin typeface="Times New Roman" pitchFamily="18" charset="0"/>
              </a:rPr>
              <a:t>de intersección</a:t>
            </a:r>
          </a:p>
          <a:p>
            <a:pPr>
              <a:defRPr/>
            </a:pPr>
            <a:r>
              <a:rPr lang="es-AR" sz="1400" b="1" dirty="0" smtClean="0">
                <a:solidFill>
                  <a:srgbClr val="7030A0"/>
                </a:solidFill>
                <a:latin typeface="Times New Roman" pitchFamily="18" charset="0"/>
              </a:rPr>
              <a:t>                    Sin </a:t>
            </a:r>
            <a:r>
              <a:rPr lang="es-AR" sz="1400" b="1" dirty="0">
                <a:solidFill>
                  <a:srgbClr val="7030A0"/>
                </a:solidFill>
                <a:latin typeface="Times New Roman" pitchFamily="18" charset="0"/>
              </a:rPr>
              <a:t>senda-Sin </a:t>
            </a:r>
            <a:r>
              <a:rPr lang="es-AR" sz="1400" b="1" dirty="0" smtClean="0">
                <a:solidFill>
                  <a:srgbClr val="7030A0"/>
                </a:solidFill>
                <a:latin typeface="Times New Roman" pitchFamily="18" charset="0"/>
              </a:rPr>
              <a:t>Semáforo            Con </a:t>
            </a:r>
            <a:r>
              <a:rPr lang="es-AR" sz="1400" b="1" dirty="0">
                <a:solidFill>
                  <a:srgbClr val="7030A0"/>
                </a:solidFill>
                <a:latin typeface="Times New Roman" pitchFamily="18" charset="0"/>
              </a:rPr>
              <a:t>Senda-Sin </a:t>
            </a:r>
            <a:r>
              <a:rPr lang="es-AR" sz="1400" b="1" dirty="0" smtClean="0">
                <a:solidFill>
                  <a:srgbClr val="7030A0"/>
                </a:solidFill>
                <a:latin typeface="Times New Roman" pitchFamily="18" charset="0"/>
              </a:rPr>
              <a:t>Semáforo         Sin </a:t>
            </a:r>
            <a:r>
              <a:rPr lang="es-AR" sz="1400" b="1" dirty="0">
                <a:solidFill>
                  <a:srgbClr val="7030A0"/>
                </a:solidFill>
                <a:latin typeface="Times New Roman" pitchFamily="18" charset="0"/>
              </a:rPr>
              <a:t>Senda-Con Semáforo</a:t>
            </a:r>
          </a:p>
          <a:p>
            <a:pPr>
              <a:defRPr/>
            </a:pPr>
            <a:r>
              <a:rPr lang="es-AR" sz="1400" b="1" dirty="0" smtClean="0">
                <a:solidFill>
                  <a:srgbClr val="7030A0"/>
                </a:solidFill>
                <a:latin typeface="Times New Roman" pitchFamily="18" charset="0"/>
              </a:rPr>
              <a:t>                  Arriba  Abajo  Movimiento     Arriba  Abajo  Movimiento       Arriba  Abajo  Movimiento</a:t>
            </a:r>
            <a:endParaRPr lang="es-AR" sz="1400" b="1" dirty="0">
              <a:solidFill>
                <a:srgbClr val="7030A0"/>
              </a:solidFill>
              <a:latin typeface="Times New Roman" pitchFamily="18" charset="0"/>
            </a:endParaRPr>
          </a:p>
          <a:p>
            <a:pPr>
              <a:defRPr/>
            </a:pPr>
            <a:r>
              <a:rPr lang="es-AR" sz="1400" b="1" dirty="0" smtClean="0">
                <a:solidFill>
                  <a:srgbClr val="7030A0"/>
                </a:solidFill>
                <a:latin typeface="Times New Roman" pitchFamily="18" charset="0"/>
              </a:rPr>
              <a:t>Totales      10,9%  19,8%     69,3%</a:t>
            </a:r>
            <a:r>
              <a:rPr lang="es-AR" sz="1400" b="1" dirty="0">
                <a:solidFill>
                  <a:srgbClr val="7030A0"/>
                </a:solidFill>
                <a:latin typeface="Times New Roman" pitchFamily="18" charset="0"/>
              </a:rPr>
              <a:t>	</a:t>
            </a:r>
            <a:r>
              <a:rPr lang="es-AR" sz="1400" b="1" dirty="0" smtClean="0">
                <a:solidFill>
                  <a:srgbClr val="7030A0"/>
                </a:solidFill>
                <a:latin typeface="Times New Roman" pitchFamily="18" charset="0"/>
              </a:rPr>
              <a:t>        6,7%    10,7%      82,6%            17,8%   19,7%    62,5%</a:t>
            </a:r>
            <a:endParaRPr lang="es-AR" sz="1400" b="1" dirty="0">
              <a:solidFill>
                <a:srgbClr val="7030A0"/>
              </a:solidFill>
              <a:latin typeface="Times New Roman" pitchFamily="18" charset="0"/>
            </a:endParaRPr>
          </a:p>
          <a:p>
            <a:pPr>
              <a:defRPr/>
            </a:pPr>
            <a:r>
              <a:rPr lang="es-AR" sz="1400" b="1" dirty="0" smtClean="0">
                <a:solidFill>
                  <a:srgbClr val="7030A0"/>
                </a:solidFill>
                <a:latin typeface="Times New Roman" pitchFamily="18" charset="0"/>
              </a:rPr>
              <a:t>Varones      9,8%   19,6%    </a:t>
            </a:r>
            <a:r>
              <a:rPr lang="es-AR" sz="1400" b="1" dirty="0" smtClean="0">
                <a:solidFill>
                  <a:srgbClr val="FF0000"/>
                </a:solidFill>
                <a:latin typeface="Times New Roman" pitchFamily="18" charset="0"/>
              </a:rPr>
              <a:t>70,7%</a:t>
            </a:r>
            <a:r>
              <a:rPr lang="es-AR" sz="1400" b="1" dirty="0" smtClean="0">
                <a:solidFill>
                  <a:srgbClr val="7030A0"/>
                </a:solidFill>
                <a:latin typeface="Times New Roman" pitchFamily="18" charset="0"/>
              </a:rPr>
              <a:t>            5,2%     7,1%       </a:t>
            </a:r>
            <a:r>
              <a:rPr lang="es-AR" sz="1400" b="1" dirty="0" smtClean="0">
                <a:solidFill>
                  <a:srgbClr val="FF0000"/>
                </a:solidFill>
                <a:latin typeface="Times New Roman" pitchFamily="18" charset="0"/>
              </a:rPr>
              <a:t>87,7%</a:t>
            </a:r>
            <a:r>
              <a:rPr lang="es-AR" sz="1400" b="1" dirty="0" smtClean="0">
                <a:solidFill>
                  <a:srgbClr val="7030A0"/>
                </a:solidFill>
                <a:latin typeface="Times New Roman" pitchFamily="18" charset="0"/>
              </a:rPr>
              <a:t>             13,4%  20,9%    </a:t>
            </a:r>
            <a:r>
              <a:rPr lang="es-AR" sz="1400" b="1" dirty="0" smtClean="0">
                <a:solidFill>
                  <a:srgbClr val="FF0000"/>
                </a:solidFill>
                <a:latin typeface="Times New Roman" pitchFamily="18" charset="0"/>
              </a:rPr>
              <a:t>65,7%</a:t>
            </a:r>
            <a:endParaRPr lang="es-AR" sz="1400" b="1" dirty="0">
              <a:solidFill>
                <a:srgbClr val="FF0000"/>
              </a:solidFill>
              <a:latin typeface="Times New Roman" pitchFamily="18" charset="0"/>
            </a:endParaRPr>
          </a:p>
          <a:p>
            <a:pPr>
              <a:defRPr/>
            </a:pPr>
            <a:r>
              <a:rPr lang="es-AR" sz="1400" b="1" dirty="0" smtClean="0">
                <a:solidFill>
                  <a:srgbClr val="7030A0"/>
                </a:solidFill>
                <a:latin typeface="Times New Roman" pitchFamily="18" charset="0"/>
              </a:rPr>
              <a:t>Mujeres     11,8%  20%</a:t>
            </a:r>
            <a:r>
              <a:rPr lang="es-AR" sz="1400" b="1" dirty="0">
                <a:solidFill>
                  <a:srgbClr val="7030A0"/>
                </a:solidFill>
                <a:latin typeface="Times New Roman" pitchFamily="18" charset="0"/>
              </a:rPr>
              <a:t>	</a:t>
            </a:r>
            <a:r>
              <a:rPr lang="es-AR" sz="1400" b="1" dirty="0" smtClean="0">
                <a:solidFill>
                  <a:srgbClr val="7030A0"/>
                </a:solidFill>
                <a:latin typeface="Times New Roman" pitchFamily="18" charset="0"/>
              </a:rPr>
              <a:t>      </a:t>
            </a:r>
            <a:r>
              <a:rPr lang="es-AR" sz="1400" b="1" dirty="0" smtClean="0">
                <a:solidFill>
                  <a:srgbClr val="FF0000"/>
                </a:solidFill>
                <a:latin typeface="Times New Roman" pitchFamily="18" charset="0"/>
              </a:rPr>
              <a:t>68,2%</a:t>
            </a:r>
            <a:r>
              <a:rPr lang="es-AR" sz="1400" b="1" dirty="0" smtClean="0">
                <a:solidFill>
                  <a:srgbClr val="7030A0"/>
                </a:solidFill>
                <a:latin typeface="Times New Roman" pitchFamily="18" charset="0"/>
              </a:rPr>
              <a:t>            8%      13,9%       </a:t>
            </a:r>
            <a:r>
              <a:rPr lang="es-AR" sz="1400" b="1" dirty="0" smtClean="0">
                <a:solidFill>
                  <a:srgbClr val="FF0000"/>
                </a:solidFill>
                <a:latin typeface="Times New Roman" pitchFamily="18" charset="0"/>
              </a:rPr>
              <a:t>78,1%</a:t>
            </a:r>
            <a:r>
              <a:rPr lang="es-AR" sz="1400" b="1" dirty="0" smtClean="0">
                <a:solidFill>
                  <a:srgbClr val="7030A0"/>
                </a:solidFill>
                <a:latin typeface="Times New Roman" pitchFamily="18" charset="0"/>
              </a:rPr>
              <a:t>             21,2%  18,8%    </a:t>
            </a:r>
            <a:r>
              <a:rPr lang="es-AR" sz="1400" b="1" dirty="0" smtClean="0">
                <a:solidFill>
                  <a:srgbClr val="FF0000"/>
                </a:solidFill>
                <a:latin typeface="Times New Roman" pitchFamily="18" charset="0"/>
              </a:rPr>
              <a:t>60%</a:t>
            </a:r>
            <a:endParaRPr lang="es-AR" sz="1400" b="1" dirty="0">
              <a:solidFill>
                <a:srgbClr val="FF0000"/>
              </a:solidFill>
              <a:latin typeface="Times New Roman" pitchFamily="18" charset="0"/>
            </a:endParaRPr>
          </a:p>
          <a:p>
            <a:pPr>
              <a:defRPr/>
            </a:pPr>
            <a:endParaRPr lang="es-ES_tradnl" sz="1600" b="1" dirty="0">
              <a:solidFill>
                <a:srgbClr val="7030A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A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resultados</a:t>
            </a:r>
            <a:endParaRPr lang="es-A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67544" y="1196752"/>
            <a:ext cx="7363544" cy="5544616"/>
          </a:xfrm>
        </p:spPr>
        <p:txBody>
          <a:bodyPr/>
          <a:lstStyle/>
          <a:p>
            <a:pPr lvl="0"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  <a:defRPr/>
            </a:pPr>
            <a:endParaRPr lang="es-ES_tradnl" sz="2400" b="1" dirty="0" smtClean="0">
              <a:solidFill>
                <a:srgbClr val="7030A0"/>
              </a:solidFill>
              <a:latin typeface="Times New Roman" pitchFamily="18" charset="0"/>
              <a:cs typeface="Arial" charset="0"/>
            </a:endParaRPr>
          </a:p>
          <a:p>
            <a:pPr lvl="0"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  <a:defRPr/>
            </a:pPr>
            <a:r>
              <a:rPr lang="es-ES_tradnl" sz="2400" b="1" dirty="0">
                <a:solidFill>
                  <a:srgbClr val="7030A0"/>
                </a:solidFill>
                <a:latin typeface="Times New Roman" pitchFamily="18" charset="0"/>
                <a:cs typeface="Arial" charset="0"/>
              </a:rPr>
              <a:t>Atención (hacia donde miran):                                 </a:t>
            </a:r>
            <a:r>
              <a:rPr lang="es-ES_tradnl" sz="2000" b="1" dirty="0">
                <a:solidFill>
                  <a:srgbClr val="7030A0"/>
                </a:solidFill>
                <a:latin typeface="Times New Roman" pitchFamily="18" charset="0"/>
                <a:cs typeface="Arial" charset="0"/>
              </a:rPr>
              <a:t>Sin </a:t>
            </a:r>
            <a:r>
              <a:rPr lang="es-ES_tradnl" sz="2000" b="1" dirty="0" smtClean="0">
                <a:solidFill>
                  <a:srgbClr val="7030A0"/>
                </a:solidFill>
                <a:latin typeface="Times New Roman" pitchFamily="18" charset="0"/>
                <a:cs typeface="Arial" charset="0"/>
              </a:rPr>
              <a:t>Semáforo el  </a:t>
            </a:r>
            <a:r>
              <a:rPr lang="es-ES_tradnl" sz="2000" b="1" dirty="0">
                <a:solidFill>
                  <a:srgbClr val="7030A0"/>
                </a:solidFill>
                <a:latin typeface="Times New Roman" pitchFamily="18" charset="0"/>
                <a:cs typeface="Arial" charset="0"/>
              </a:rPr>
              <a:t>89% </a:t>
            </a:r>
            <a:r>
              <a:rPr lang="es-ES_tradnl" sz="2000" b="1" dirty="0" smtClean="0">
                <a:solidFill>
                  <a:srgbClr val="7030A0"/>
                </a:solidFill>
                <a:latin typeface="Times New Roman" pitchFamily="18" charset="0"/>
                <a:cs typeface="Arial" charset="0"/>
              </a:rPr>
              <a:t>de los peatones dirigió su atención al transito. </a:t>
            </a:r>
            <a:r>
              <a:rPr lang="es-ES_tradnl" sz="2000" b="1" dirty="0">
                <a:solidFill>
                  <a:srgbClr val="7030A0"/>
                </a:solidFill>
                <a:latin typeface="Times New Roman" pitchFamily="18" charset="0"/>
                <a:cs typeface="Arial" charset="0"/>
              </a:rPr>
              <a:t>Con </a:t>
            </a:r>
            <a:r>
              <a:rPr lang="es-ES_tradnl" sz="2000" b="1" dirty="0" smtClean="0">
                <a:solidFill>
                  <a:srgbClr val="7030A0"/>
                </a:solidFill>
                <a:latin typeface="Times New Roman" pitchFamily="18" charset="0"/>
                <a:cs typeface="Arial" charset="0"/>
              </a:rPr>
              <a:t>Semáforo el 94%dirigio su atención  </a:t>
            </a:r>
            <a:r>
              <a:rPr lang="es-ES_tradnl" sz="2000" b="1" dirty="0">
                <a:solidFill>
                  <a:srgbClr val="7030A0"/>
                </a:solidFill>
                <a:latin typeface="Times New Roman" pitchFamily="18" charset="0"/>
                <a:cs typeface="Arial" charset="0"/>
              </a:rPr>
              <a:t>al </a:t>
            </a:r>
            <a:r>
              <a:rPr lang="es-ES_tradnl" sz="2000" b="1" dirty="0" smtClean="0">
                <a:solidFill>
                  <a:srgbClr val="7030A0"/>
                </a:solidFill>
                <a:latin typeface="Times New Roman" pitchFamily="18" charset="0"/>
                <a:cs typeface="Arial" charset="0"/>
              </a:rPr>
              <a:t>transito.</a:t>
            </a:r>
          </a:p>
          <a:p>
            <a:pPr lvl="0"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  <a:defRPr/>
            </a:pPr>
            <a:r>
              <a:rPr lang="es-ES_tradnl" sz="2400" b="1" dirty="0" smtClean="0">
                <a:solidFill>
                  <a:srgbClr val="7030A0"/>
                </a:solidFill>
                <a:latin typeface="Times New Roman" pitchFamily="18" charset="0"/>
                <a:cs typeface="Arial" charset="0"/>
              </a:rPr>
              <a:t>No </a:t>
            </a:r>
            <a:r>
              <a:rPr lang="es-ES_tradnl" sz="2400" b="1" dirty="0">
                <a:solidFill>
                  <a:srgbClr val="7030A0"/>
                </a:solidFill>
                <a:latin typeface="Times New Roman" pitchFamily="18" charset="0"/>
                <a:cs typeface="Arial" charset="0"/>
              </a:rPr>
              <a:t>observan </a:t>
            </a:r>
            <a:r>
              <a:rPr lang="es-ES_tradnl" sz="2400" b="1" dirty="0" smtClean="0">
                <a:solidFill>
                  <a:srgbClr val="7030A0"/>
                </a:solidFill>
                <a:latin typeface="Times New Roman" pitchFamily="18" charset="0"/>
                <a:cs typeface="Arial" charset="0"/>
              </a:rPr>
              <a:t>ningún estimulo: </a:t>
            </a:r>
          </a:p>
          <a:p>
            <a:pPr marL="0" lvl="0" indent="0">
              <a:spcBef>
                <a:spcPct val="0"/>
              </a:spcBef>
              <a:buClrTx/>
              <a:buSzTx/>
              <a:buNone/>
              <a:defRPr/>
            </a:pPr>
            <a:r>
              <a:rPr lang="es-ES_tradnl" sz="2400" b="1" dirty="0" smtClean="0">
                <a:solidFill>
                  <a:srgbClr val="7030A0"/>
                </a:solidFill>
                <a:latin typeface="Times New Roman" pitchFamily="18" charset="0"/>
                <a:cs typeface="Arial" charset="0"/>
              </a:rPr>
              <a:t>     </a:t>
            </a:r>
            <a:r>
              <a:rPr lang="es-AR" sz="2000" b="1" dirty="0" smtClean="0">
                <a:solidFill>
                  <a:srgbClr val="7030A0"/>
                </a:solidFill>
                <a:latin typeface="Times New Roman" pitchFamily="18" charset="0"/>
                <a:cs typeface="Arial" charset="0"/>
              </a:rPr>
              <a:t>sin semáforo el 1,7% </a:t>
            </a:r>
          </a:p>
          <a:p>
            <a:pPr marL="0" lvl="0" indent="0">
              <a:spcBef>
                <a:spcPct val="0"/>
              </a:spcBef>
              <a:buClrTx/>
              <a:buSzTx/>
              <a:buNone/>
              <a:defRPr/>
            </a:pPr>
            <a:r>
              <a:rPr lang="es-AR" sz="2000" b="1" dirty="0" smtClean="0">
                <a:solidFill>
                  <a:srgbClr val="7030A0"/>
                </a:solidFill>
                <a:latin typeface="Times New Roman" pitchFamily="18" charset="0"/>
                <a:cs typeface="Arial" charset="0"/>
              </a:rPr>
              <a:t>      con semáforo 2,6%  </a:t>
            </a:r>
          </a:p>
          <a:p>
            <a:pPr lvl="0"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  <a:defRPr/>
            </a:pPr>
            <a:r>
              <a:rPr lang="es-ES_tradnl" sz="2000" b="1" dirty="0" smtClean="0">
                <a:solidFill>
                  <a:srgbClr val="7030A0"/>
                </a:solidFill>
                <a:latin typeface="Times New Roman" pitchFamily="18" charset="0"/>
                <a:cs typeface="Arial" charset="0"/>
              </a:rPr>
              <a:t> </a:t>
            </a:r>
            <a:r>
              <a:rPr lang="es-ES_tradnl" sz="2400" b="1" dirty="0" smtClean="0">
                <a:solidFill>
                  <a:srgbClr val="7030A0"/>
                </a:solidFill>
                <a:latin typeface="Times New Roman" pitchFamily="18" charset="0"/>
                <a:cs typeface="Arial" charset="0"/>
              </a:rPr>
              <a:t>Respeto </a:t>
            </a:r>
            <a:r>
              <a:rPr lang="es-ES_tradnl" sz="2400" b="1" dirty="0">
                <a:solidFill>
                  <a:srgbClr val="7030A0"/>
                </a:solidFill>
                <a:latin typeface="Times New Roman" pitchFamily="18" charset="0"/>
                <a:cs typeface="Arial" charset="0"/>
              </a:rPr>
              <a:t>al semáforo:                         </a:t>
            </a:r>
            <a:r>
              <a:rPr lang="es-ES_tradnl" sz="2400" b="1" dirty="0" smtClean="0">
                <a:solidFill>
                  <a:srgbClr val="7030A0"/>
                </a:solidFill>
                <a:latin typeface="Times New Roman" pitchFamily="18" charset="0"/>
                <a:cs typeface="Arial" charset="0"/>
              </a:rPr>
              <a:t>                                         </a:t>
            </a:r>
            <a:r>
              <a:rPr lang="es-ES_tradnl" sz="2000" b="1" dirty="0">
                <a:solidFill>
                  <a:srgbClr val="7030A0"/>
                </a:solidFill>
                <a:latin typeface="Times New Roman" pitchFamily="18" charset="0"/>
                <a:cs typeface="Arial" charset="0"/>
              </a:rPr>
              <a:t>E</a:t>
            </a:r>
            <a:r>
              <a:rPr lang="es-ES_tradnl" sz="2000" b="1" dirty="0" smtClean="0">
                <a:solidFill>
                  <a:srgbClr val="7030A0"/>
                </a:solidFill>
                <a:latin typeface="Times New Roman" pitchFamily="18" charset="0"/>
                <a:cs typeface="Arial" charset="0"/>
              </a:rPr>
              <a:t>l 72</a:t>
            </a:r>
            <a:r>
              <a:rPr lang="es-ES_tradnl" sz="2000" b="1" dirty="0">
                <a:solidFill>
                  <a:srgbClr val="7030A0"/>
                </a:solidFill>
                <a:latin typeface="Times New Roman" pitchFamily="18" charset="0"/>
                <a:cs typeface="Arial" charset="0"/>
              </a:rPr>
              <a:t>% </a:t>
            </a:r>
            <a:r>
              <a:rPr lang="es-ES_tradnl" sz="2000" b="1" dirty="0" smtClean="0">
                <a:solidFill>
                  <a:srgbClr val="7030A0"/>
                </a:solidFill>
                <a:latin typeface="Times New Roman" pitchFamily="18" charset="0"/>
                <a:cs typeface="Arial" charset="0"/>
              </a:rPr>
              <a:t>de los peatones cruzaron cuando </a:t>
            </a:r>
            <a:r>
              <a:rPr lang="es-ES_tradnl" sz="2000" b="1" dirty="0">
                <a:solidFill>
                  <a:srgbClr val="7030A0"/>
                </a:solidFill>
                <a:latin typeface="Times New Roman" pitchFamily="18" charset="0"/>
                <a:cs typeface="Arial" charset="0"/>
              </a:rPr>
              <a:t>el semáforo los </a:t>
            </a:r>
            <a:r>
              <a:rPr lang="es-ES_tradnl" sz="2000" b="1" dirty="0" smtClean="0">
                <a:solidFill>
                  <a:srgbClr val="7030A0"/>
                </a:solidFill>
                <a:latin typeface="Times New Roman" pitchFamily="18" charset="0"/>
                <a:cs typeface="Arial" charset="0"/>
              </a:rPr>
              <a:t>habilitaba.</a:t>
            </a:r>
          </a:p>
          <a:p>
            <a:pPr lvl="0"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  <a:defRPr/>
            </a:pPr>
            <a:r>
              <a:rPr lang="es-ES_tradnl" sz="2400" b="1" dirty="0">
                <a:solidFill>
                  <a:srgbClr val="7030A0"/>
                </a:solidFill>
                <a:latin typeface="Times New Roman" pitchFamily="18" charset="0"/>
                <a:cs typeface="Arial" charset="0"/>
              </a:rPr>
              <a:t>M</a:t>
            </a:r>
            <a:r>
              <a:rPr lang="es-ES_tradnl" sz="2400" b="1" dirty="0" smtClean="0">
                <a:solidFill>
                  <a:srgbClr val="7030A0"/>
                </a:solidFill>
                <a:latin typeface="Times New Roman" pitchFamily="18" charset="0"/>
                <a:cs typeface="Arial" charset="0"/>
              </a:rPr>
              <a:t>archa.: </a:t>
            </a:r>
            <a:r>
              <a:rPr lang="es-ES_tradnl" sz="2000" b="1" dirty="0">
                <a:solidFill>
                  <a:srgbClr val="7030A0"/>
                </a:solidFill>
                <a:latin typeface="Times New Roman" pitchFamily="18" charset="0"/>
                <a:cs typeface="Arial" charset="0"/>
              </a:rPr>
              <a:t>E</a:t>
            </a:r>
            <a:r>
              <a:rPr lang="es-ES_tradnl" sz="2000" b="1" dirty="0" smtClean="0">
                <a:solidFill>
                  <a:srgbClr val="7030A0"/>
                </a:solidFill>
                <a:latin typeface="Times New Roman" pitchFamily="18" charset="0"/>
                <a:cs typeface="Arial" charset="0"/>
              </a:rPr>
              <a:t>n la intersección con semáforo una mayor proporción cruzaron corriendo.</a:t>
            </a:r>
            <a:endParaRPr lang="es-ES_tradnl" sz="2000" b="1" dirty="0">
              <a:solidFill>
                <a:srgbClr val="7030A0"/>
              </a:solidFill>
              <a:latin typeface="Times New Roman" pitchFamily="18" charset="0"/>
              <a:cs typeface="Arial" charset="0"/>
            </a:endParaRPr>
          </a:p>
          <a:p>
            <a:endParaRPr lang="es-AR" sz="2000" dirty="0"/>
          </a:p>
        </p:txBody>
      </p:sp>
    </p:spTree>
    <p:extLst>
      <p:ext uri="{BB962C8B-B14F-4D97-AF65-F5344CB8AC3E}">
        <p14:creationId xmlns:p14="http://schemas.microsoft.com/office/powerpoint/2010/main" val="4095518340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9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395288" y="1268413"/>
            <a:ext cx="8229600" cy="4968875"/>
          </a:xfrm>
        </p:spPr>
        <p:txBody>
          <a:bodyPr>
            <a:normAutofit/>
          </a:bodyPr>
          <a:lstStyle/>
          <a:p>
            <a:pPr fontAlgn="auto">
              <a:lnSpc>
                <a:spcPct val="80000"/>
              </a:lnSpc>
              <a:spcAft>
                <a:spcPts val="0"/>
              </a:spcAft>
              <a:buSzPct val="102000"/>
              <a:buFont typeface="Wingdings" panose="05000000000000000000" pitchFamily="2" charset="2"/>
              <a:buChar char="Ø"/>
              <a:defRPr/>
            </a:pPr>
            <a:r>
              <a:rPr lang="es-AR" sz="2400" dirty="0" smtClean="0"/>
              <a:t>Trabajos previos</a:t>
            </a:r>
          </a:p>
          <a:p>
            <a:pPr marL="0" indent="0" fontAlgn="auto">
              <a:lnSpc>
                <a:spcPct val="80000"/>
              </a:lnSpc>
              <a:spcAft>
                <a:spcPts val="0"/>
              </a:spcAft>
              <a:buSzPct val="102000"/>
              <a:buNone/>
              <a:defRPr/>
            </a:pPr>
            <a:endParaRPr lang="es-AR" sz="2400" dirty="0" smtClean="0"/>
          </a:p>
          <a:p>
            <a:pPr fontAlgn="auto">
              <a:lnSpc>
                <a:spcPct val="80000"/>
              </a:lnSpc>
              <a:spcAft>
                <a:spcPts val="0"/>
              </a:spcAft>
              <a:buSzPct val="102000"/>
              <a:buFont typeface="Wingdings" panose="05000000000000000000" pitchFamily="2" charset="2"/>
              <a:buChar char="Ø"/>
              <a:defRPr/>
            </a:pPr>
            <a:r>
              <a:rPr lang="es-AR" sz="2400" dirty="0" smtClean="0"/>
              <a:t>Facilitadores viales</a:t>
            </a:r>
          </a:p>
          <a:p>
            <a:pPr marL="0" indent="0" fontAlgn="auto">
              <a:lnSpc>
                <a:spcPct val="80000"/>
              </a:lnSpc>
              <a:spcAft>
                <a:spcPts val="0"/>
              </a:spcAft>
              <a:buSzPct val="102000"/>
              <a:buNone/>
              <a:defRPr/>
            </a:pPr>
            <a:endParaRPr lang="es-AR" sz="2400" dirty="0" smtClean="0"/>
          </a:p>
          <a:p>
            <a:pPr fontAlgn="auto">
              <a:lnSpc>
                <a:spcPct val="80000"/>
              </a:lnSpc>
              <a:spcAft>
                <a:spcPts val="0"/>
              </a:spcAft>
              <a:buSzPct val="102000"/>
              <a:buFont typeface="Wingdings" panose="05000000000000000000" pitchFamily="2" charset="2"/>
              <a:buChar char="Ø"/>
              <a:defRPr/>
            </a:pPr>
            <a:r>
              <a:rPr lang="es-AR" sz="2400" dirty="0" smtClean="0"/>
              <a:t>Marcha</a:t>
            </a:r>
          </a:p>
          <a:p>
            <a:pPr marL="0" indent="0" fontAlgn="auto">
              <a:lnSpc>
                <a:spcPct val="80000"/>
              </a:lnSpc>
              <a:spcAft>
                <a:spcPts val="0"/>
              </a:spcAft>
              <a:buSzPct val="102000"/>
              <a:buNone/>
              <a:defRPr/>
            </a:pPr>
            <a:endParaRPr lang="es-AR" sz="2400" dirty="0" smtClean="0"/>
          </a:p>
          <a:p>
            <a:pPr fontAlgn="auto">
              <a:lnSpc>
                <a:spcPct val="80000"/>
              </a:lnSpc>
              <a:spcAft>
                <a:spcPts val="0"/>
              </a:spcAft>
              <a:buSzPct val="102000"/>
              <a:buFont typeface="Wingdings" panose="05000000000000000000" pitchFamily="2" charset="2"/>
              <a:buChar char="Ø"/>
              <a:defRPr/>
            </a:pPr>
            <a:r>
              <a:rPr lang="es-AR" sz="2400" dirty="0" smtClean="0"/>
              <a:t>Cruce </a:t>
            </a:r>
            <a:r>
              <a:rPr lang="es-AR" sz="2400" dirty="0" smtClean="0"/>
              <a:t>con semáforo</a:t>
            </a:r>
            <a:r>
              <a:rPr lang="es-AR" sz="1400" dirty="0"/>
              <a:t>	</a:t>
            </a:r>
            <a:r>
              <a:rPr lang="es-AR" dirty="0" smtClean="0">
                <a:latin typeface="AR JULIAN" panose="02000000000000000000" pitchFamily="2" charset="0"/>
              </a:rPr>
              <a:t> </a:t>
            </a:r>
          </a:p>
          <a:p>
            <a:pPr fontAlgn="auto">
              <a:lnSpc>
                <a:spcPct val="80000"/>
              </a:lnSpc>
              <a:spcAft>
                <a:spcPts val="0"/>
              </a:spcAft>
              <a:buSzPct val="102000"/>
              <a:buFont typeface="Wingdings" panose="05000000000000000000" pitchFamily="2" charset="2"/>
              <a:buChar char="Ø"/>
              <a:defRPr/>
            </a:pPr>
            <a:endParaRPr lang="es-AR" dirty="0">
              <a:latin typeface="AR JULIAN" panose="02000000000000000000" pitchFamily="2" charset="0"/>
            </a:endParaRPr>
          </a:p>
          <a:p>
            <a:pPr fontAlgn="auto">
              <a:lnSpc>
                <a:spcPct val="80000"/>
              </a:lnSpc>
              <a:spcAft>
                <a:spcPts val="0"/>
              </a:spcAft>
              <a:buSzPct val="102000"/>
              <a:buFont typeface="Wingdings" panose="05000000000000000000" pitchFamily="2" charset="2"/>
              <a:buChar char="Ø"/>
              <a:defRPr/>
            </a:pPr>
            <a:r>
              <a:rPr lang="es-AR" dirty="0" smtClean="0">
                <a:latin typeface="AR JULIAN" panose="02000000000000000000" pitchFamily="2" charset="0"/>
              </a:rPr>
              <a:t> limitaciones</a:t>
            </a:r>
          </a:p>
          <a:p>
            <a:pPr fontAlgn="auto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s-AR" dirty="0">
                <a:latin typeface="AR JULIAN" panose="02000000000000000000" pitchFamily="2" charset="0"/>
              </a:rPr>
              <a:t> </a:t>
            </a:r>
            <a:r>
              <a:rPr lang="es-AR" dirty="0" smtClean="0">
                <a:latin typeface="AR JULIAN" panose="02000000000000000000" pitchFamily="2" charset="0"/>
              </a:rPr>
              <a:t>         </a:t>
            </a:r>
          </a:p>
          <a:p>
            <a:pPr fontAlgn="auto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endParaRPr lang="es-AR" dirty="0">
              <a:latin typeface="AR JULIAN" panose="02000000000000000000" pitchFamily="2" charset="0"/>
            </a:endParaRPr>
          </a:p>
          <a:p>
            <a:pPr fontAlgn="auto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endParaRPr lang="es-AR" sz="2400" dirty="0">
              <a:latin typeface="AR JULIAN" panose="02000000000000000000" pitchFamily="2" charset="0"/>
            </a:endParaRPr>
          </a:p>
          <a:p>
            <a:pPr fontAlgn="auto">
              <a:lnSpc>
                <a:spcPct val="8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endParaRPr lang="es-AR" sz="1400" dirty="0"/>
          </a:p>
          <a:p>
            <a:pPr fontAlgn="auto">
              <a:lnSpc>
                <a:spcPct val="80000"/>
              </a:lnSpc>
              <a:spcAft>
                <a:spcPts val="0"/>
              </a:spcAft>
              <a:buFont typeface="Wingdings 2"/>
              <a:buChar char=""/>
              <a:defRPr/>
            </a:pPr>
            <a:endParaRPr lang="es-AR" sz="1400" dirty="0"/>
          </a:p>
          <a:p>
            <a:pPr fontAlgn="auto">
              <a:lnSpc>
                <a:spcPct val="80000"/>
              </a:lnSpc>
              <a:spcAft>
                <a:spcPts val="0"/>
              </a:spcAft>
              <a:buFont typeface="Wingdings 2"/>
              <a:buChar char=""/>
              <a:defRPr/>
            </a:pPr>
            <a:endParaRPr lang="es-ES" sz="1400" dirty="0"/>
          </a:p>
        </p:txBody>
      </p:sp>
      <p:sp>
        <p:nvSpPr>
          <p:cNvPr id="6041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16967" y="279148"/>
            <a:ext cx="8510588" cy="1019175"/>
          </a:xfrm>
        </p:spPr>
        <p:txBody>
          <a:bodyPr>
            <a:norm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es-AR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discusión</a:t>
            </a:r>
            <a:endParaRPr lang="es-E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s-ES" dirty="0" smtClean="0">
                <a:latin typeface="Lucida Handwriting" panose="03010101010101010101" pitchFamily="66" charset="0"/>
              </a:rPr>
              <a:t>   Ushuaia tierra del fuego</a:t>
            </a:r>
            <a:endParaRPr lang="es-ES" dirty="0">
              <a:latin typeface="Lucida Handwriting" panose="03010101010101010101" pitchFamily="66" charset="0"/>
            </a:endParaRPr>
          </a:p>
        </p:txBody>
      </p:sp>
      <p:sp>
        <p:nvSpPr>
          <p:cNvPr id="24579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es-ES" altLang="es-AR" dirty="0" smtClean="0"/>
              <a:t>   </a:t>
            </a:r>
            <a:endParaRPr lang="es-ES" altLang="es-AR" sz="2400" dirty="0" smtClean="0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87898">
            <a:off x="1154258" y="1904589"/>
            <a:ext cx="2248332" cy="2058599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64995">
            <a:off x="3356027" y="2008330"/>
            <a:ext cx="1934299" cy="2396042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2332">
            <a:off x="5197332" y="1886447"/>
            <a:ext cx="2587138" cy="1455265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66319">
            <a:off x="891338" y="3721542"/>
            <a:ext cx="2658733" cy="1495538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0355">
            <a:off x="5199130" y="3327116"/>
            <a:ext cx="2583540" cy="1702557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3557463" y="5756959"/>
            <a:ext cx="41764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4400" dirty="0" smtClean="0">
                <a:latin typeface="AR JULIAN" panose="02000000000000000000" pitchFamily="2" charset="0"/>
              </a:rPr>
              <a:t>Muchas gracias</a:t>
            </a:r>
            <a:endParaRPr lang="es-AR" sz="4400" dirty="0">
              <a:latin typeface="AR JULIAN" panose="02000000000000000000" pitchFamily="2" charset="0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iajes">
  <a:themeElements>
    <a:clrScheme name="Viajes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Viaj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Viajes">
    <a:dk1>
      <a:sysClr val="windowText" lastClr="000000"/>
    </a:dk1>
    <a:lt1>
      <a:sysClr val="window" lastClr="FFFFFF"/>
    </a:lt1>
    <a:dk2>
      <a:srgbClr val="4E3B30"/>
    </a:dk2>
    <a:lt2>
      <a:srgbClr val="FBEEC9"/>
    </a:lt2>
    <a:accent1>
      <a:srgbClr val="F0A22E"/>
    </a:accent1>
    <a:accent2>
      <a:srgbClr val="A5644E"/>
    </a:accent2>
    <a:accent3>
      <a:srgbClr val="B58B80"/>
    </a:accent3>
    <a:accent4>
      <a:srgbClr val="C3986D"/>
    </a:accent4>
    <a:accent5>
      <a:srgbClr val="A19574"/>
    </a:accent5>
    <a:accent6>
      <a:srgbClr val="C17529"/>
    </a:accent6>
    <a:hlink>
      <a:srgbClr val="AD1F1F"/>
    </a:hlink>
    <a:folHlink>
      <a:srgbClr val="FFC42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3766</TotalTime>
  <Words>530</Words>
  <Application>Microsoft Office PowerPoint</Application>
  <PresentationFormat>Presentación en pantalla (4:3)</PresentationFormat>
  <Paragraphs>97</Paragraphs>
  <Slides>11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11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23" baseType="lpstr">
      <vt:lpstr>AR JULIAN</vt:lpstr>
      <vt:lpstr>Arial</vt:lpstr>
      <vt:lpstr>Calibri</vt:lpstr>
      <vt:lpstr>Elephant</vt:lpstr>
      <vt:lpstr>Engravers MT</vt:lpstr>
      <vt:lpstr>Franklin Gothic Book</vt:lpstr>
      <vt:lpstr>Franklin Gothic Medium</vt:lpstr>
      <vt:lpstr>Lucida Handwriting</vt:lpstr>
      <vt:lpstr>Times New Roman</vt:lpstr>
      <vt:lpstr>Wingdings</vt:lpstr>
      <vt:lpstr>Wingdings 2</vt:lpstr>
      <vt:lpstr>Viajes</vt:lpstr>
      <vt:lpstr>        “Comportamiento de cruce peatonal:                          Un estudio observacional                          en la ciudad de Ushuaia” </vt:lpstr>
      <vt:lpstr>                    introducción</vt:lpstr>
      <vt:lpstr>                La ciudad de Ushuaia</vt:lpstr>
      <vt:lpstr>un problema mundial</vt:lpstr>
      <vt:lpstr>objetivos</vt:lpstr>
      <vt:lpstr> método</vt:lpstr>
      <vt:lpstr>                Zonas de observación</vt:lpstr>
      <vt:lpstr>resultados</vt:lpstr>
      <vt:lpstr>resultados</vt:lpstr>
      <vt:lpstr>discusión</vt:lpstr>
      <vt:lpstr>   Ushuaia tierra del fuego</vt:lpstr>
    </vt:vector>
  </TitlesOfParts>
  <Company>Windows XP Colossus Edition 2 Reloaded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PSICOLOGIA EDUCACIONAL PRESENTACION FINAL</dc:title>
  <dc:creator>mauronatalia</dc:creator>
  <cp:lastModifiedBy>roberto</cp:lastModifiedBy>
  <cp:revision>124</cp:revision>
  <dcterms:created xsi:type="dcterms:W3CDTF">2013-06-17T22:28:05Z</dcterms:created>
  <dcterms:modified xsi:type="dcterms:W3CDTF">2015-04-19T19:11:34Z</dcterms:modified>
</cp:coreProperties>
</file>