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9" r:id="rId1"/>
  </p:sldMasterIdLst>
  <p:sldIdLst>
    <p:sldId id="256" r:id="rId2"/>
    <p:sldId id="257" r:id="rId3"/>
    <p:sldId id="258" r:id="rId4"/>
    <p:sldId id="259" r:id="rId5"/>
    <p:sldId id="260" r:id="rId6"/>
    <p:sldId id="267" r:id="rId7"/>
    <p:sldId id="263" r:id="rId8"/>
    <p:sldId id="266" r:id="rId9"/>
    <p:sldId id="261" r:id="rId10"/>
    <p:sldId id="264" r:id="rId11"/>
    <p:sldId id="265" r:id="rId12"/>
    <p:sldId id="268" r:id="rId13"/>
    <p:sldId id="269" r:id="rId14"/>
    <p:sldId id="271" r:id="rId15"/>
    <p:sldId id="273" r:id="rId16"/>
    <p:sldId id="272" r:id="rId17"/>
    <p:sldId id="274" r:id="rId18"/>
    <p:sldId id="275" r:id="rId19"/>
    <p:sldId id="276" r:id="rId20"/>
    <p:sldId id="277" r:id="rId21"/>
    <p:sldId id="278" r:id="rId2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Karina Conde" initials="KC" lastIdx="15" clrIdx="0">
    <p:extLst>
      <p:ext uri="{19B8F6BF-5375-455C-9EA6-DF929625EA0E}">
        <p15:presenceInfo xmlns:p15="http://schemas.microsoft.com/office/powerpoint/2012/main" userId="33bb6fd148c91e47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90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5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r>
              <a:rPr lang="es-AR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rPr>
              <a:t>Sexo</a:t>
            </a:r>
            <a:endParaRPr lang="es-AR" dirty="0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c:rich>
      </c:tx>
      <c:layout>
        <c:manualLayout>
          <c:xMode val="edge"/>
          <c:yMode val="edge"/>
          <c:x val="0.49995050054656676"/>
          <c:y val="2.515484479977587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ln>
                <a:solidFill>
                  <a:schemeClr val="bg1"/>
                </a:solidFill>
              </a:ln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es-AR"/>
        </a:p>
      </c:txPr>
    </c:title>
    <c:autoTitleDeleted val="0"/>
    <c:plotArea>
      <c:layout>
        <c:manualLayout>
          <c:layoutTarget val="inner"/>
          <c:xMode val="edge"/>
          <c:yMode val="edge"/>
          <c:x val="0.12748939773681806"/>
          <c:y val="0.1370927258336872"/>
          <c:w val="0.78177216572993424"/>
          <c:h val="0.71071049133212427"/>
        </c:manualLayout>
      </c:layout>
      <c:barChart>
        <c:barDir val="col"/>
        <c:grouping val="percentStacked"/>
        <c:varyColors val="0"/>
        <c:ser>
          <c:idx val="0"/>
          <c:order val="0"/>
          <c:tx>
            <c:strRef>
              <c:f>Hoja1!$B$1</c:f>
              <c:strCache>
                <c:ptCount val="1"/>
                <c:pt idx="0">
                  <c:v>Mujeres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Hoja1!$A$2:$A$3</c:f>
              <c:strCache>
                <c:ptCount val="2"/>
                <c:pt idx="0">
                  <c:v>Facultad de Psicología</c:v>
                </c:pt>
                <c:pt idx="1">
                  <c:v>Colegio Esquiú</c:v>
                </c:pt>
              </c:strCache>
            </c:strRef>
          </c:cat>
          <c:val>
            <c:numRef>
              <c:f>Hoja1!$B$2:$B$3</c:f>
              <c:numCache>
                <c:formatCode>General</c:formatCode>
                <c:ptCount val="2"/>
                <c:pt idx="0">
                  <c:v>76</c:v>
                </c:pt>
                <c:pt idx="1">
                  <c:v>60</c:v>
                </c:pt>
              </c:numCache>
            </c:numRef>
          </c:val>
        </c:ser>
        <c:ser>
          <c:idx val="1"/>
          <c:order val="1"/>
          <c:tx>
            <c:strRef>
              <c:f>Hoja1!$C$1</c:f>
              <c:strCache>
                <c:ptCount val="1"/>
                <c:pt idx="0">
                  <c:v>Hombres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dPt>
            <c:idx val="1"/>
            <c:invertIfNegative val="0"/>
            <c:bubble3D val="0"/>
            <c:spPr>
              <a:solidFill>
                <a:schemeClr val="accent4"/>
              </a:solidFill>
              <a:ln>
                <a:noFill/>
              </a:ln>
              <a:effectLst/>
            </c:spPr>
          </c:dPt>
          <c:cat>
            <c:strRef>
              <c:f>Hoja1!$A$2:$A$3</c:f>
              <c:strCache>
                <c:ptCount val="2"/>
                <c:pt idx="0">
                  <c:v>Facultad de Psicología</c:v>
                </c:pt>
                <c:pt idx="1">
                  <c:v>Colegio Esquiú</c:v>
                </c:pt>
              </c:strCache>
            </c:strRef>
          </c:cat>
          <c:val>
            <c:numRef>
              <c:f>Hoja1!$C$2:$C$3</c:f>
              <c:numCache>
                <c:formatCode>General</c:formatCode>
                <c:ptCount val="2"/>
                <c:pt idx="0">
                  <c:v>24</c:v>
                </c:pt>
                <c:pt idx="1">
                  <c:v>40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254631536"/>
        <c:axId val="254631928"/>
        <c:extLst>
          <c:ext xmlns:c15="http://schemas.microsoft.com/office/drawing/2012/chart" uri="{02D57815-91ED-43cb-92C2-25804820EDAC}">
            <c15:filteredBarSeries>
              <c15:ser>
                <c:idx val="2"/>
                <c:order val="2"/>
                <c:tx>
                  <c:strRef>
                    <c:extLst>
                      <c:ext uri="{02D57815-91ED-43cb-92C2-25804820EDAC}">
                        <c15:formulaRef>
                          <c15:sqref>Hoja1!$D$1</c15:sqref>
                        </c15:formulaRef>
                      </c:ext>
                    </c:extLst>
                    <c:strCache>
                      <c:ptCount val="1"/>
                      <c:pt idx="0">
                        <c:v>Columna1</c:v>
                      </c:pt>
                    </c:strCache>
                  </c:strRef>
                </c:tx>
                <c:spPr>
                  <a:solidFill>
                    <a:schemeClr val="accent6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>
                      <c:ext uri="{02D57815-91ED-43cb-92C2-25804820EDAC}">
                        <c15:formulaRef>
                          <c15:sqref>Hoja1!$A$2:$A$3</c15:sqref>
                        </c15:formulaRef>
                      </c:ext>
                    </c:extLst>
                    <c:strCache>
                      <c:ptCount val="2"/>
                      <c:pt idx="0">
                        <c:v>Facultad de Psicología</c:v>
                      </c:pt>
                      <c:pt idx="1">
                        <c:v>Colegio Esquiú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Hoja1!$D$2:$D$3</c15:sqref>
                        </c15:formulaRef>
                      </c:ext>
                    </c:extLst>
                    <c:numCache>
                      <c:formatCode>General</c:formatCode>
                      <c:ptCount val="2"/>
                    </c:numCache>
                  </c:numRef>
                </c:val>
              </c15:ser>
            </c15:filteredBarSeries>
          </c:ext>
        </c:extLst>
      </c:barChart>
      <c:catAx>
        <c:axId val="25463153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es-AR"/>
          </a:p>
        </c:txPr>
        <c:crossAx val="254631928"/>
        <c:crosses val="autoZero"/>
        <c:auto val="1"/>
        <c:lblAlgn val="ctr"/>
        <c:lblOffset val="100"/>
        <c:noMultiLvlLbl val="0"/>
      </c:catAx>
      <c:valAx>
        <c:axId val="25463192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bg1"/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es-AR"/>
          </a:p>
        </c:txPr>
        <c:crossAx val="25463153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23214529449803428"/>
          <c:y val="0.88646799663158282"/>
          <c:w val="0.53776344393804421"/>
          <c:h val="0.11155399146988079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ln>
                <a:solidFill>
                  <a:sysClr val="windowText" lastClr="000000"/>
                </a:solidFill>
              </a:ln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A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AR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128" b="1" i="0" u="none" strike="noStrike" kern="1200" spc="100" baseline="0">
                <a:solidFill>
                  <a:schemeClr val="lt1">
                    <a:lumMod val="95000"/>
                  </a:schemeClr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pPr>
            <a:r>
              <a:rPr lang="en-US"/>
              <a:t>Facultad de Psicología</a:t>
            </a:r>
          </a:p>
        </c:rich>
      </c:tx>
      <c:layout>
        <c:manualLayout>
          <c:xMode val="edge"/>
          <c:yMode val="edge"/>
          <c:x val="0.23435065359344423"/>
          <c:y val="5.0753510934472383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1" i="0" u="none" strike="noStrike" kern="1200" spc="100" baseline="0">
              <a:solidFill>
                <a:schemeClr val="lt1">
                  <a:lumMod val="95000"/>
                </a:schemeClr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+mn-lt"/>
              <a:ea typeface="+mn-ea"/>
              <a:cs typeface="+mn-cs"/>
            </a:defRPr>
          </a:pPr>
          <a:endParaRPr lang="es-AR"/>
        </a:p>
      </c:txPr>
    </c:title>
    <c:autoTitleDeleted val="0"/>
    <c:plotArea>
      <c:layout>
        <c:manualLayout>
          <c:layoutTarget val="inner"/>
          <c:xMode val="edge"/>
          <c:yMode val="edge"/>
          <c:x val="7.8114669648391047E-2"/>
          <c:y val="0.12927929212903294"/>
          <c:w val="0.91001466621532279"/>
          <c:h val="0.77414098244632956"/>
        </c:manualLayout>
      </c:layout>
      <c:lineChart>
        <c:grouping val="stacked"/>
        <c:varyColors val="0"/>
        <c:ser>
          <c:idx val="0"/>
          <c:order val="0"/>
          <c:tx>
            <c:strRef>
              <c:f>Hoja1!$B$1</c:f>
              <c:strCache>
                <c:ptCount val="1"/>
                <c:pt idx="0">
                  <c:v>Facultad de Psicología</c:v>
                </c:pt>
              </c:strCache>
            </c:strRef>
          </c:tx>
          <c:spPr>
            <a:ln w="34925" cap="rnd">
              <a:solidFill>
                <a:schemeClr val="accent6"/>
              </a:solidFill>
              <a:round/>
            </a:ln>
            <a:effectLst>
              <a:outerShdw blurRad="63500" dist="38100" dir="5400000" rotWithShape="0">
                <a:srgbClr val="000000">
                  <a:alpha val="65000"/>
                </a:srgbClr>
              </a:outerShdw>
            </a:effectLst>
          </c:spPr>
          <c:marker>
            <c:symbol val="none"/>
          </c:marker>
          <c:dPt>
            <c:idx val="0"/>
            <c:marker>
              <c:symbol val="none"/>
            </c:marker>
            <c:bubble3D val="0"/>
          </c:dPt>
          <c:dPt>
            <c:idx val="1"/>
            <c:marker>
              <c:symbol val="none"/>
            </c:marker>
            <c:bubble3D val="0"/>
          </c:dPt>
          <c:dPt>
            <c:idx val="2"/>
            <c:marker>
              <c:symbol val="none"/>
            </c:marker>
            <c:bubble3D val="0"/>
          </c:dPt>
          <c:dPt>
            <c:idx val="3"/>
            <c:marker>
              <c:symbol val="none"/>
            </c:marker>
            <c:bubble3D val="0"/>
          </c:dPt>
          <c:dPt>
            <c:idx val="4"/>
            <c:marker>
              <c:symbol val="none"/>
            </c:marker>
            <c:bubble3D val="0"/>
          </c:dPt>
          <c:dPt>
            <c:idx val="5"/>
            <c:marker>
              <c:symbol val="none"/>
            </c:marker>
            <c:bubble3D val="0"/>
          </c:dPt>
          <c:dPt>
            <c:idx val="6"/>
            <c:marker>
              <c:symbol val="none"/>
            </c:marker>
            <c:bubble3D val="0"/>
          </c:dPt>
          <c:dPt>
            <c:idx val="7"/>
            <c:marker>
              <c:symbol val="none"/>
            </c:marker>
            <c:bubble3D val="0"/>
          </c:dPt>
          <c:dPt>
            <c:idx val="8"/>
            <c:marker>
              <c:symbol val="none"/>
            </c:marker>
            <c:bubble3D val="0"/>
          </c:dPt>
          <c:dPt>
            <c:idx val="9"/>
            <c:marker>
              <c:symbol val="none"/>
            </c:marker>
            <c:bubble3D val="0"/>
          </c:dPt>
          <c:dPt>
            <c:idx val="10"/>
            <c:marker>
              <c:symbol val="none"/>
            </c:marker>
            <c:bubble3D val="0"/>
          </c:dPt>
          <c:dPt>
            <c:idx val="11"/>
            <c:marker>
              <c:symbol val="none"/>
            </c:marker>
            <c:bubble3D val="0"/>
          </c:dPt>
          <c:dPt>
            <c:idx val="12"/>
            <c:marker>
              <c:symbol val="none"/>
            </c:marker>
            <c:bubble3D val="0"/>
          </c:dPt>
          <c:dPt>
            <c:idx val="13"/>
            <c:marker>
              <c:symbol val="none"/>
            </c:marker>
            <c:bubble3D val="0"/>
          </c:dPt>
          <c:cat>
            <c:strRef>
              <c:f>Hoja1!$A$5:$A$18</c:f>
              <c:strCache>
                <c:ptCount val="14"/>
                <c:pt idx="0">
                  <c:v>18</c:v>
                </c:pt>
                <c:pt idx="1">
                  <c:v>19</c:v>
                </c:pt>
                <c:pt idx="2">
                  <c:v>20</c:v>
                </c:pt>
                <c:pt idx="3">
                  <c:v>21</c:v>
                </c:pt>
                <c:pt idx="4">
                  <c:v>22</c:v>
                </c:pt>
                <c:pt idx="5">
                  <c:v>23</c:v>
                </c:pt>
                <c:pt idx="6">
                  <c:v>24</c:v>
                </c:pt>
                <c:pt idx="7">
                  <c:v>25</c:v>
                </c:pt>
                <c:pt idx="8">
                  <c:v>26</c:v>
                </c:pt>
                <c:pt idx="9">
                  <c:v>27</c:v>
                </c:pt>
                <c:pt idx="10">
                  <c:v>28</c:v>
                </c:pt>
                <c:pt idx="11">
                  <c:v>29</c:v>
                </c:pt>
                <c:pt idx="12">
                  <c:v>30</c:v>
                </c:pt>
                <c:pt idx="13">
                  <c:v>Mas de 30</c:v>
                </c:pt>
              </c:strCache>
            </c:strRef>
          </c:cat>
          <c:val>
            <c:numRef>
              <c:f>Hoja1!$B$5:$B$18</c:f>
              <c:numCache>
                <c:formatCode>General</c:formatCode>
                <c:ptCount val="14"/>
                <c:pt idx="0">
                  <c:v>52</c:v>
                </c:pt>
                <c:pt idx="1">
                  <c:v>84</c:v>
                </c:pt>
                <c:pt idx="2">
                  <c:v>51</c:v>
                </c:pt>
                <c:pt idx="3">
                  <c:v>35</c:v>
                </c:pt>
                <c:pt idx="4">
                  <c:v>20</c:v>
                </c:pt>
                <c:pt idx="5">
                  <c:v>31</c:v>
                </c:pt>
                <c:pt idx="6">
                  <c:v>15</c:v>
                </c:pt>
                <c:pt idx="7">
                  <c:v>14</c:v>
                </c:pt>
                <c:pt idx="8">
                  <c:v>9</c:v>
                </c:pt>
                <c:pt idx="9">
                  <c:v>6</c:v>
                </c:pt>
                <c:pt idx="10">
                  <c:v>7</c:v>
                </c:pt>
                <c:pt idx="11">
                  <c:v>7</c:v>
                </c:pt>
                <c:pt idx="12">
                  <c:v>8</c:v>
                </c:pt>
                <c:pt idx="13">
                  <c:v>47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254626048"/>
        <c:axId val="254629184"/>
      </c:lineChart>
      <c:catAx>
        <c:axId val="25462604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lt1">
                <a:lumMod val="95000"/>
                <a:alpha val="10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lt1">
                    <a:lumMod val="8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AR"/>
          </a:p>
        </c:txPr>
        <c:crossAx val="254629184"/>
        <c:crosses val="autoZero"/>
        <c:auto val="1"/>
        <c:lblAlgn val="ctr"/>
        <c:lblOffset val="100"/>
        <c:noMultiLvlLbl val="0"/>
      </c:catAx>
      <c:valAx>
        <c:axId val="25462918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lt1">
                  <a:lumMod val="95000"/>
                  <a:alpha val="10000"/>
                </a:schemeClr>
              </a:solidFill>
              <a:round/>
            </a:ln>
            <a:effectLst/>
          </c:spPr>
        </c:majorGridlines>
        <c:numFmt formatCode="General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lt1">
                    <a:lumMod val="8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AR"/>
          </a:p>
        </c:txPr>
        <c:crossAx val="25462604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zero"/>
    <c:showDLblsOverMax val="0"/>
  </c:chart>
  <c:spPr>
    <a:gradFill flip="none" rotWithShape="1">
      <a:gsLst>
        <a:gs pos="0">
          <a:schemeClr val="dk1">
            <a:lumMod val="65000"/>
            <a:lumOff val="35000"/>
          </a:schemeClr>
        </a:gs>
        <a:gs pos="100000">
          <a:schemeClr val="dk1">
            <a:lumMod val="85000"/>
            <a:lumOff val="15000"/>
          </a:schemeClr>
        </a:gs>
      </a:gsLst>
      <a:path path="circle">
        <a:fillToRect l="50000" t="50000" r="50000" b="50000"/>
      </a:path>
      <a:tileRect/>
    </a:gradFill>
    <a:ln>
      <a:noFill/>
    </a:ln>
    <a:effectLst/>
  </c:spPr>
  <c:txPr>
    <a:bodyPr/>
    <a:lstStyle/>
    <a:p>
      <a:pPr>
        <a:defRPr/>
      </a:pPr>
      <a:endParaRPr lang="es-AR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128" b="1" i="0" u="none" strike="noStrike" kern="1200" spc="100" baseline="0">
                <a:solidFill>
                  <a:schemeClr val="lt1">
                    <a:lumMod val="95000"/>
                  </a:schemeClr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pPr>
            <a:r>
              <a:rPr lang="en-US"/>
              <a:t>Colegio Esquiú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1" i="0" u="none" strike="noStrike" kern="1200" spc="100" baseline="0">
              <a:solidFill>
                <a:schemeClr val="lt1">
                  <a:lumMod val="95000"/>
                </a:schemeClr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+mn-lt"/>
              <a:ea typeface="+mn-ea"/>
              <a:cs typeface="+mn-cs"/>
            </a:defRPr>
          </a:pPr>
          <a:endParaRPr lang="es-AR"/>
        </a:p>
      </c:txPr>
    </c:title>
    <c:autoTitleDeleted val="0"/>
    <c:plotArea>
      <c:layout/>
      <c:lineChart>
        <c:grouping val="stacked"/>
        <c:varyColors val="0"/>
        <c:ser>
          <c:idx val="0"/>
          <c:order val="0"/>
          <c:tx>
            <c:strRef>
              <c:f>Hoja1!$B$1</c:f>
              <c:strCache>
                <c:ptCount val="1"/>
                <c:pt idx="0">
                  <c:v>Colegio Esquiú</c:v>
                </c:pt>
              </c:strCache>
            </c:strRef>
          </c:tx>
          <c:spPr>
            <a:ln w="34925" cap="rnd">
              <a:solidFill>
                <a:schemeClr val="accent6"/>
              </a:solidFill>
              <a:round/>
            </a:ln>
            <a:effectLst>
              <a:outerShdw blurRad="63500" dist="38100" dir="5400000" rotWithShape="0">
                <a:srgbClr val="000000">
                  <a:alpha val="65000"/>
                </a:srgbClr>
              </a:outerShdw>
            </a:effectLst>
          </c:spPr>
          <c:marker>
            <c:symbol val="none"/>
          </c:marker>
          <c:dPt>
            <c:idx val="0"/>
            <c:marker>
              <c:symbol val="none"/>
            </c:marker>
            <c:bubble3D val="0"/>
          </c:dPt>
          <c:dPt>
            <c:idx val="1"/>
            <c:marker>
              <c:symbol val="none"/>
            </c:marker>
            <c:bubble3D val="0"/>
          </c:dPt>
          <c:dPt>
            <c:idx val="2"/>
            <c:marker>
              <c:symbol val="none"/>
            </c:marker>
            <c:bubble3D val="0"/>
          </c:dPt>
          <c:dPt>
            <c:idx val="3"/>
            <c:marker>
              <c:symbol val="none"/>
            </c:marker>
            <c:bubble3D val="0"/>
          </c:dPt>
          <c:dPt>
            <c:idx val="4"/>
            <c:marker>
              <c:symbol val="none"/>
            </c:marker>
            <c:bubble3D val="0"/>
          </c:dPt>
          <c:cat>
            <c:numRef>
              <c:f>Hoja1!$A$2:$A$6</c:f>
              <c:numCache>
                <c:formatCode>General</c:formatCode>
                <c:ptCount val="5"/>
                <c:pt idx="0">
                  <c:v>15</c:v>
                </c:pt>
                <c:pt idx="1">
                  <c:v>16</c:v>
                </c:pt>
                <c:pt idx="2">
                  <c:v>17</c:v>
                </c:pt>
                <c:pt idx="3">
                  <c:v>18</c:v>
                </c:pt>
                <c:pt idx="4">
                  <c:v>19</c:v>
                </c:pt>
              </c:numCache>
            </c:numRef>
          </c:cat>
          <c:val>
            <c:numRef>
              <c:f>Hoja1!$B$2:$B$6</c:f>
              <c:numCache>
                <c:formatCode>General</c:formatCode>
                <c:ptCount val="5"/>
                <c:pt idx="0">
                  <c:v>26</c:v>
                </c:pt>
                <c:pt idx="1">
                  <c:v>25</c:v>
                </c:pt>
                <c:pt idx="2">
                  <c:v>38</c:v>
                </c:pt>
                <c:pt idx="3">
                  <c:v>21</c:v>
                </c:pt>
                <c:pt idx="4">
                  <c:v>2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254626832"/>
        <c:axId val="254628008"/>
      </c:lineChart>
      <c:catAx>
        <c:axId val="25462683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lt1">
                <a:lumMod val="95000"/>
                <a:alpha val="10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lt1">
                    <a:lumMod val="8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AR"/>
          </a:p>
        </c:txPr>
        <c:crossAx val="254628008"/>
        <c:crosses val="autoZero"/>
        <c:auto val="1"/>
        <c:lblAlgn val="ctr"/>
        <c:lblOffset val="100"/>
        <c:noMultiLvlLbl val="0"/>
      </c:catAx>
      <c:valAx>
        <c:axId val="25462800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lt1">
                  <a:lumMod val="95000"/>
                  <a:alpha val="10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lt1">
                    <a:lumMod val="8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AR"/>
          </a:p>
        </c:txPr>
        <c:crossAx val="25462683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gradFill flip="none" rotWithShape="1">
      <a:gsLst>
        <a:gs pos="0">
          <a:schemeClr val="dk1">
            <a:lumMod val="65000"/>
            <a:lumOff val="35000"/>
          </a:schemeClr>
        </a:gs>
        <a:gs pos="100000">
          <a:schemeClr val="dk1">
            <a:lumMod val="85000"/>
            <a:lumOff val="15000"/>
          </a:schemeClr>
        </a:gs>
      </a:gsLst>
      <a:path path="circle">
        <a:fillToRect l="50000" t="50000" r="50000" b="50000"/>
      </a:path>
      <a:tileRect/>
    </a:gradFill>
    <a:ln>
      <a:noFill/>
    </a:ln>
    <a:effectLst/>
  </c:spPr>
  <c:txPr>
    <a:bodyPr/>
    <a:lstStyle/>
    <a:p>
      <a:pPr>
        <a:defRPr/>
      </a:pPr>
      <a:endParaRPr lang="es-AR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7.6000762029775695E-2"/>
          <c:y val="2.2711393447709342E-2"/>
          <c:w val="0.90796433178803193"/>
          <c:h val="0.88378419025924415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Hoja1!$B$1</c:f>
              <c:strCache>
                <c:ptCount val="1"/>
                <c:pt idx="0">
                  <c:v>Cesar</c:v>
                </c:pt>
              </c:strCache>
            </c:strRef>
          </c:tx>
          <c:spPr>
            <a:solidFill>
              <a:schemeClr val="bg1"/>
            </a:solidFill>
            <a:ln>
              <a:noFill/>
            </a:ln>
            <a:effectLst/>
          </c:spPr>
          <c:invertIfNegative val="0"/>
          <c:cat>
            <c:strRef>
              <c:f>Hoja1!$A$2:$A$21</c:f>
              <c:strCache>
                <c:ptCount val="20"/>
                <c:pt idx="0">
                  <c:v>Motivo 1</c:v>
                </c:pt>
                <c:pt idx="1">
                  <c:v>Motivo 2 </c:v>
                </c:pt>
                <c:pt idx="2">
                  <c:v>Motivo 3</c:v>
                </c:pt>
                <c:pt idx="3">
                  <c:v>Motivo 4</c:v>
                </c:pt>
                <c:pt idx="4">
                  <c:v>Motivo 5</c:v>
                </c:pt>
                <c:pt idx="5">
                  <c:v>Motivo 6</c:v>
                </c:pt>
                <c:pt idx="6">
                  <c:v>Motivo 7</c:v>
                </c:pt>
                <c:pt idx="7">
                  <c:v>Motivo 8</c:v>
                </c:pt>
                <c:pt idx="8">
                  <c:v>Motivo 9</c:v>
                </c:pt>
                <c:pt idx="9">
                  <c:v>Motivo 10</c:v>
                </c:pt>
                <c:pt idx="10">
                  <c:v>Motivo 11</c:v>
                </c:pt>
                <c:pt idx="11">
                  <c:v>Motivo 12</c:v>
                </c:pt>
                <c:pt idx="12">
                  <c:v>Motivo 13</c:v>
                </c:pt>
                <c:pt idx="13">
                  <c:v>Motivo 14</c:v>
                </c:pt>
                <c:pt idx="14">
                  <c:v>Motivo 15</c:v>
                </c:pt>
                <c:pt idx="15">
                  <c:v>Motivo 16</c:v>
                </c:pt>
                <c:pt idx="16">
                  <c:v>Motivo 17</c:v>
                </c:pt>
                <c:pt idx="17">
                  <c:v>Motivo 18</c:v>
                </c:pt>
                <c:pt idx="18">
                  <c:v>Motivo 19</c:v>
                </c:pt>
                <c:pt idx="19">
                  <c:v>Motivo 20</c:v>
                </c:pt>
              </c:strCache>
            </c:strRef>
          </c:cat>
          <c:val>
            <c:numRef>
              <c:f>Hoja1!$B$2:$B$21</c:f>
              <c:numCache>
                <c:formatCode>General</c:formatCode>
                <c:ptCount val="20"/>
                <c:pt idx="0">
                  <c:v>85</c:v>
                </c:pt>
                <c:pt idx="1">
                  <c:v>38</c:v>
                </c:pt>
                <c:pt idx="2">
                  <c:v>36</c:v>
                </c:pt>
                <c:pt idx="3">
                  <c:v>17</c:v>
                </c:pt>
                <c:pt idx="4">
                  <c:v>61</c:v>
                </c:pt>
                <c:pt idx="5">
                  <c:v>15</c:v>
                </c:pt>
                <c:pt idx="6">
                  <c:v>54</c:v>
                </c:pt>
                <c:pt idx="7">
                  <c:v>37</c:v>
                </c:pt>
                <c:pt idx="8">
                  <c:v>41</c:v>
                </c:pt>
                <c:pt idx="9">
                  <c:v>48</c:v>
                </c:pt>
                <c:pt idx="10">
                  <c:v>34</c:v>
                </c:pt>
                <c:pt idx="11">
                  <c:v>51</c:v>
                </c:pt>
                <c:pt idx="12">
                  <c:v>55</c:v>
                </c:pt>
                <c:pt idx="13">
                  <c:v>47</c:v>
                </c:pt>
                <c:pt idx="14">
                  <c:v>39</c:v>
                </c:pt>
                <c:pt idx="15">
                  <c:v>45</c:v>
                </c:pt>
                <c:pt idx="16">
                  <c:v>55</c:v>
                </c:pt>
                <c:pt idx="17">
                  <c:v>19</c:v>
                </c:pt>
                <c:pt idx="18">
                  <c:v>53</c:v>
                </c:pt>
                <c:pt idx="19">
                  <c:v>46</c:v>
                </c:pt>
              </c:numCache>
            </c:numRef>
          </c:val>
        </c:ser>
        <c:ser>
          <c:idx val="1"/>
          <c:order val="1"/>
          <c:tx>
            <c:strRef>
              <c:f>Hoja1!$C$1</c:f>
              <c:strCache>
                <c:ptCount val="1"/>
                <c:pt idx="0">
                  <c:v>Reducir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Hoja1!$A$2:$A$21</c:f>
              <c:strCache>
                <c:ptCount val="20"/>
                <c:pt idx="0">
                  <c:v>Motivo 1</c:v>
                </c:pt>
                <c:pt idx="1">
                  <c:v>Motivo 2 </c:v>
                </c:pt>
                <c:pt idx="2">
                  <c:v>Motivo 3</c:v>
                </c:pt>
                <c:pt idx="3">
                  <c:v>Motivo 4</c:v>
                </c:pt>
                <c:pt idx="4">
                  <c:v>Motivo 5</c:v>
                </c:pt>
                <c:pt idx="5">
                  <c:v>Motivo 6</c:v>
                </c:pt>
                <c:pt idx="6">
                  <c:v>Motivo 7</c:v>
                </c:pt>
                <c:pt idx="7">
                  <c:v>Motivo 8</c:v>
                </c:pt>
                <c:pt idx="8">
                  <c:v>Motivo 9</c:v>
                </c:pt>
                <c:pt idx="9">
                  <c:v>Motivo 10</c:v>
                </c:pt>
                <c:pt idx="10">
                  <c:v>Motivo 11</c:v>
                </c:pt>
                <c:pt idx="11">
                  <c:v>Motivo 12</c:v>
                </c:pt>
                <c:pt idx="12">
                  <c:v>Motivo 13</c:v>
                </c:pt>
                <c:pt idx="13">
                  <c:v>Motivo 14</c:v>
                </c:pt>
                <c:pt idx="14">
                  <c:v>Motivo 15</c:v>
                </c:pt>
                <c:pt idx="15">
                  <c:v>Motivo 16</c:v>
                </c:pt>
                <c:pt idx="16">
                  <c:v>Motivo 17</c:v>
                </c:pt>
                <c:pt idx="17">
                  <c:v>Motivo 18</c:v>
                </c:pt>
                <c:pt idx="18">
                  <c:v>Motivo 19</c:v>
                </c:pt>
                <c:pt idx="19">
                  <c:v>Motivo 20</c:v>
                </c:pt>
              </c:strCache>
            </c:strRef>
          </c:cat>
          <c:val>
            <c:numRef>
              <c:f>Hoja1!$C$2:$C$21</c:f>
              <c:numCache>
                <c:formatCode>General</c:formatCode>
                <c:ptCount val="20"/>
                <c:pt idx="0">
                  <c:v>89</c:v>
                </c:pt>
                <c:pt idx="1">
                  <c:v>42</c:v>
                </c:pt>
                <c:pt idx="2">
                  <c:v>37</c:v>
                </c:pt>
                <c:pt idx="3">
                  <c:v>16</c:v>
                </c:pt>
                <c:pt idx="4">
                  <c:v>66</c:v>
                </c:pt>
                <c:pt idx="5">
                  <c:v>20</c:v>
                </c:pt>
                <c:pt idx="6">
                  <c:v>61</c:v>
                </c:pt>
                <c:pt idx="7">
                  <c:v>43</c:v>
                </c:pt>
                <c:pt idx="8">
                  <c:v>49</c:v>
                </c:pt>
                <c:pt idx="9">
                  <c:v>56</c:v>
                </c:pt>
                <c:pt idx="10">
                  <c:v>39</c:v>
                </c:pt>
                <c:pt idx="11">
                  <c:v>52</c:v>
                </c:pt>
                <c:pt idx="12">
                  <c:v>57</c:v>
                </c:pt>
                <c:pt idx="13">
                  <c:v>49</c:v>
                </c:pt>
                <c:pt idx="14">
                  <c:v>44</c:v>
                </c:pt>
                <c:pt idx="15">
                  <c:v>49</c:v>
                </c:pt>
                <c:pt idx="16">
                  <c:v>58</c:v>
                </c:pt>
                <c:pt idx="17">
                  <c:v>22</c:v>
                </c:pt>
                <c:pt idx="18">
                  <c:v>62</c:v>
                </c:pt>
                <c:pt idx="19">
                  <c:v>47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311539680"/>
        <c:axId val="311542424"/>
      </c:barChart>
      <c:catAx>
        <c:axId val="311539680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bg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es-AR"/>
          </a:p>
        </c:txPr>
        <c:crossAx val="311542424"/>
        <c:crosses val="autoZero"/>
        <c:auto val="1"/>
        <c:lblAlgn val="ctr"/>
        <c:lblOffset val="100"/>
        <c:noMultiLvlLbl val="0"/>
      </c:catAx>
      <c:valAx>
        <c:axId val="311542424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solidFill>
              <a:schemeClr val="bg1"/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es-AR"/>
          </a:p>
        </c:txPr>
        <c:crossAx val="31153968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85690068381646201"/>
          <c:y val="0.16998047356653109"/>
          <c:w val="0.13961671216985347"/>
          <c:h val="0.1168817721753956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es-A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AR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7.2387080899266432E-2"/>
          <c:y val="3.1284537127142548E-2"/>
          <c:w val="0.82881446245983958"/>
          <c:h val="0.89313423442043649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Hoja1!$B$1</c:f>
              <c:strCache>
                <c:ptCount val="1"/>
                <c:pt idx="0">
                  <c:v>Cesar</c:v>
                </c:pt>
              </c:strCache>
            </c:strRef>
          </c:tx>
          <c:spPr>
            <a:solidFill>
              <a:schemeClr val="bg1"/>
            </a:solidFill>
            <a:ln>
              <a:noFill/>
            </a:ln>
            <a:effectLst/>
          </c:spPr>
          <c:invertIfNegative val="0"/>
          <c:cat>
            <c:strRef>
              <c:f>Hoja1!$A$2:$A$21</c:f>
              <c:strCache>
                <c:ptCount val="20"/>
                <c:pt idx="0">
                  <c:v>Motivo 1</c:v>
                </c:pt>
                <c:pt idx="1">
                  <c:v>Motivo 2 </c:v>
                </c:pt>
                <c:pt idx="2">
                  <c:v>Motivo 3</c:v>
                </c:pt>
                <c:pt idx="3">
                  <c:v>Motivo 4</c:v>
                </c:pt>
                <c:pt idx="4">
                  <c:v>Motivo 5</c:v>
                </c:pt>
                <c:pt idx="5">
                  <c:v>Motivo 6</c:v>
                </c:pt>
                <c:pt idx="6">
                  <c:v>Motivo 7</c:v>
                </c:pt>
                <c:pt idx="7">
                  <c:v>Motivo 8</c:v>
                </c:pt>
                <c:pt idx="8">
                  <c:v>Motivo 9</c:v>
                </c:pt>
                <c:pt idx="9">
                  <c:v>Motivo 10</c:v>
                </c:pt>
                <c:pt idx="10">
                  <c:v>Motivo 11</c:v>
                </c:pt>
                <c:pt idx="11">
                  <c:v>Motivo 12</c:v>
                </c:pt>
                <c:pt idx="12">
                  <c:v>Motivo 13</c:v>
                </c:pt>
                <c:pt idx="13">
                  <c:v>Motivo 14</c:v>
                </c:pt>
                <c:pt idx="14">
                  <c:v>Motivo 15</c:v>
                </c:pt>
                <c:pt idx="15">
                  <c:v>Motivo 16</c:v>
                </c:pt>
                <c:pt idx="16">
                  <c:v>Motivo 17</c:v>
                </c:pt>
                <c:pt idx="17">
                  <c:v>Motivo 18</c:v>
                </c:pt>
                <c:pt idx="18">
                  <c:v>Motivo 19</c:v>
                </c:pt>
                <c:pt idx="19">
                  <c:v>Motivo 20</c:v>
                </c:pt>
              </c:strCache>
            </c:strRef>
          </c:cat>
          <c:val>
            <c:numRef>
              <c:f>Hoja1!$B$2:$B$21</c:f>
              <c:numCache>
                <c:formatCode>General</c:formatCode>
                <c:ptCount val="20"/>
                <c:pt idx="0">
                  <c:v>83</c:v>
                </c:pt>
                <c:pt idx="1">
                  <c:v>28</c:v>
                </c:pt>
                <c:pt idx="2">
                  <c:v>32</c:v>
                </c:pt>
                <c:pt idx="3">
                  <c:v>20</c:v>
                </c:pt>
                <c:pt idx="4">
                  <c:v>56</c:v>
                </c:pt>
                <c:pt idx="5">
                  <c:v>14</c:v>
                </c:pt>
                <c:pt idx="6">
                  <c:v>45</c:v>
                </c:pt>
                <c:pt idx="7">
                  <c:v>41</c:v>
                </c:pt>
                <c:pt idx="8">
                  <c:v>38</c:v>
                </c:pt>
                <c:pt idx="9">
                  <c:v>35</c:v>
                </c:pt>
                <c:pt idx="10">
                  <c:v>29</c:v>
                </c:pt>
                <c:pt idx="11">
                  <c:v>56</c:v>
                </c:pt>
                <c:pt idx="12">
                  <c:v>50</c:v>
                </c:pt>
                <c:pt idx="13">
                  <c:v>45</c:v>
                </c:pt>
                <c:pt idx="14">
                  <c:v>33</c:v>
                </c:pt>
                <c:pt idx="15">
                  <c:v>44</c:v>
                </c:pt>
                <c:pt idx="16">
                  <c:v>58</c:v>
                </c:pt>
                <c:pt idx="17">
                  <c:v>30</c:v>
                </c:pt>
                <c:pt idx="18">
                  <c:v>57</c:v>
                </c:pt>
                <c:pt idx="19">
                  <c:v>50</c:v>
                </c:pt>
              </c:numCache>
            </c:numRef>
          </c:val>
        </c:ser>
        <c:ser>
          <c:idx val="1"/>
          <c:order val="1"/>
          <c:tx>
            <c:strRef>
              <c:f>Hoja1!$C$1</c:f>
              <c:strCache>
                <c:ptCount val="1"/>
                <c:pt idx="0">
                  <c:v>Reducir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Hoja1!$A$2:$A$21</c:f>
              <c:strCache>
                <c:ptCount val="20"/>
                <c:pt idx="0">
                  <c:v>Motivo 1</c:v>
                </c:pt>
                <c:pt idx="1">
                  <c:v>Motivo 2 </c:v>
                </c:pt>
                <c:pt idx="2">
                  <c:v>Motivo 3</c:v>
                </c:pt>
                <c:pt idx="3">
                  <c:v>Motivo 4</c:v>
                </c:pt>
                <c:pt idx="4">
                  <c:v>Motivo 5</c:v>
                </c:pt>
                <c:pt idx="5">
                  <c:v>Motivo 6</c:v>
                </c:pt>
                <c:pt idx="6">
                  <c:v>Motivo 7</c:v>
                </c:pt>
                <c:pt idx="7">
                  <c:v>Motivo 8</c:v>
                </c:pt>
                <c:pt idx="8">
                  <c:v>Motivo 9</c:v>
                </c:pt>
                <c:pt idx="9">
                  <c:v>Motivo 10</c:v>
                </c:pt>
                <c:pt idx="10">
                  <c:v>Motivo 11</c:v>
                </c:pt>
                <c:pt idx="11">
                  <c:v>Motivo 12</c:v>
                </c:pt>
                <c:pt idx="12">
                  <c:v>Motivo 13</c:v>
                </c:pt>
                <c:pt idx="13">
                  <c:v>Motivo 14</c:v>
                </c:pt>
                <c:pt idx="14">
                  <c:v>Motivo 15</c:v>
                </c:pt>
                <c:pt idx="15">
                  <c:v>Motivo 16</c:v>
                </c:pt>
                <c:pt idx="16">
                  <c:v>Motivo 17</c:v>
                </c:pt>
                <c:pt idx="17">
                  <c:v>Motivo 18</c:v>
                </c:pt>
                <c:pt idx="18">
                  <c:v>Motivo 19</c:v>
                </c:pt>
                <c:pt idx="19">
                  <c:v>Motivo 20</c:v>
                </c:pt>
              </c:strCache>
            </c:strRef>
          </c:cat>
          <c:val>
            <c:numRef>
              <c:f>Hoja1!$C$2:$C$21</c:f>
              <c:numCache>
                <c:formatCode>General</c:formatCode>
                <c:ptCount val="20"/>
                <c:pt idx="0">
                  <c:v>80</c:v>
                </c:pt>
                <c:pt idx="1">
                  <c:v>27</c:v>
                </c:pt>
                <c:pt idx="2">
                  <c:v>30</c:v>
                </c:pt>
                <c:pt idx="3">
                  <c:v>14</c:v>
                </c:pt>
                <c:pt idx="4">
                  <c:v>63</c:v>
                </c:pt>
                <c:pt idx="5">
                  <c:v>13</c:v>
                </c:pt>
                <c:pt idx="6">
                  <c:v>52</c:v>
                </c:pt>
                <c:pt idx="7">
                  <c:v>44</c:v>
                </c:pt>
                <c:pt idx="8">
                  <c:v>45</c:v>
                </c:pt>
                <c:pt idx="9">
                  <c:v>34</c:v>
                </c:pt>
                <c:pt idx="10">
                  <c:v>30</c:v>
                </c:pt>
                <c:pt idx="11">
                  <c:v>61</c:v>
                </c:pt>
                <c:pt idx="12">
                  <c:v>53</c:v>
                </c:pt>
                <c:pt idx="13">
                  <c:v>48</c:v>
                </c:pt>
                <c:pt idx="14">
                  <c:v>32</c:v>
                </c:pt>
                <c:pt idx="15">
                  <c:v>39</c:v>
                </c:pt>
                <c:pt idx="16">
                  <c:v>60</c:v>
                </c:pt>
                <c:pt idx="17">
                  <c:v>28</c:v>
                </c:pt>
                <c:pt idx="18">
                  <c:v>65</c:v>
                </c:pt>
                <c:pt idx="19">
                  <c:v>53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311538504"/>
        <c:axId val="311538896"/>
      </c:barChart>
      <c:catAx>
        <c:axId val="311538504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es-AR"/>
          </a:p>
        </c:txPr>
        <c:crossAx val="311538896"/>
        <c:crosses val="autoZero"/>
        <c:auto val="1"/>
        <c:lblAlgn val="ctr"/>
        <c:lblOffset val="100"/>
        <c:noMultiLvlLbl val="0"/>
      </c:catAx>
      <c:valAx>
        <c:axId val="311538896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es-AR"/>
          </a:p>
        </c:txPr>
        <c:crossAx val="31153850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88295700533848398"/>
          <c:y val="0.31537689783756323"/>
          <c:w val="0.11620586210795165"/>
          <c:h val="9.4477791461058627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es-A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solidFill>
            <a:schemeClr val="bg1"/>
          </a:solidFill>
        </a:defRPr>
      </a:pPr>
      <a:endParaRPr lang="es-AR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1">
  <a:schemeClr val="accent1"/>
  <a:schemeClr val="accent3"/>
  <a:schemeClr val="accent5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33">
  <cs:axisTitle>
    <cs:lnRef idx="0"/>
    <cs:fillRef idx="0"/>
    <cs:effectRef idx="0"/>
    <cs:fontRef idx="minor">
      <a:schemeClr val="lt1">
        <a:lumMod val="85000"/>
      </a:schemeClr>
    </cs:fontRef>
    <cs:defRPr sz="1197" b="1" kern="1200" cap="all"/>
  </cs:axisTitle>
  <cs:categoryAxis>
    <cs:lnRef idx="0"/>
    <cs:fillRef idx="0"/>
    <cs:effectRef idx="0"/>
    <cs:fontRef idx="minor">
      <a:schemeClr val="lt1">
        <a:lumMod val="85000"/>
      </a:schemeClr>
    </cs:fontRef>
    <cs:spPr>
      <a:ln w="9525" cap="flat" cmpd="sng" algn="ctr">
        <a:solidFill>
          <a:schemeClr val="lt1">
            <a:lumMod val="95000"/>
            <a:alpha val="10000"/>
          </a:schemeClr>
        </a:solidFill>
        <a:round/>
      </a:ln>
    </cs:spPr>
    <cs:defRPr sz="1197" kern="120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dk1">
              <a:lumMod val="65000"/>
              <a:lumOff val="35000"/>
            </a:schemeClr>
          </a:gs>
          <a:gs pos="100000">
            <a:schemeClr val="dk1">
              <a:lumMod val="85000"/>
              <a:lumOff val="15000"/>
            </a:schemeClr>
          </a:gs>
        </a:gsLst>
        <a:path path="circle">
          <a:fillToRect l="50000" t="50000" r="50000" b="50000"/>
        </a:path>
        <a:tileRect/>
      </a:gradFill>
    </cs:spPr>
    <cs:defRPr sz="1330" kern="1200"/>
  </cs:chartArea>
  <cs:dataLabel>
    <cs:lnRef idx="0"/>
    <cs:fillRef idx="0"/>
    <cs:effectRef idx="0"/>
    <cs:fontRef idx="minor">
      <a:schemeClr val="lt1">
        <a:lumMod val="8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lt1">
        <a:lumMod val="85000"/>
      </a:schemeClr>
    </cs:fontRef>
    <cs:spPr>
      <a:ln w="9525">
        <a:solidFill>
          <a:schemeClr val="lt1">
            <a:lumMod val="95000"/>
            <a:alpha val="54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>
        <a:solidFill>
          <a:schemeClr val="lt1">
            <a:lumMod val="95000"/>
            <a:alpha val="54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>
        <a:solidFill>
          <a:schemeClr val="lt1">
            <a:lumMod val="95000"/>
            <a:alpha val="54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lt1">
            <a:lumMod val="9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lt1">
            <a:lumMod val="95000"/>
            <a:alpha val="10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>
        <a:solidFill>
          <a:schemeClr val="lt1">
            <a:lumMod val="95000"/>
            <a:alpha val="5000"/>
          </a:schemeClr>
        </a:solidFill>
      </a:ln>
    </cs:spPr>
  </cs:gridlineMinor>
  <cs:hiLoLine>
    <cs:lnRef idx="0"/>
    <cs:fillRef idx="0"/>
    <cs:effectRef idx="0"/>
    <cs:fontRef idx="minor">
      <a:schemeClr val="tx1"/>
    </cs:fontRef>
    <cs:spPr>
      <a:ln w="9525">
        <a:solidFill>
          <a:schemeClr val="lt1">
            <a:lumMod val="95000"/>
            <a:alpha val="54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1"/>
    </cs:fontRef>
    <cs:spPr>
      <a:ln w="9525">
        <a:solidFill>
          <a:schemeClr val="lt1">
            <a:lumMod val="95000"/>
            <a:alpha val="54000"/>
          </a:schemeClr>
        </a:solidFill>
      </a:ln>
    </cs:spPr>
  </cs:leaderLine>
  <cs:legend>
    <cs:lnRef idx="0"/>
    <cs:fillRef idx="0"/>
    <cs:effectRef idx="0"/>
    <cs:fontRef idx="minor">
      <a:schemeClr val="lt1">
        <a:lumMod val="85000"/>
      </a:schemeClr>
    </cs:fontRef>
    <cs:defRPr sz="1197" kern="1200"/>
  </cs:legend>
  <cs:plotArea>
    <cs:lnRef idx="0"/>
    <cs:fillRef idx="0"/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lt1">
        <a:lumMod val="85000"/>
      </a:schemeClr>
    </cs:fontRef>
    <cs:spPr>
      <a:ln w="12700" cap="flat" cmpd="sng" algn="ctr">
        <a:solidFill>
          <a:schemeClr val="lt1">
            <a:lumMod val="95000"/>
            <a:alpha val="54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lt1"/>
    </cs:fontRef>
    <cs:spPr>
      <a:ln w="9525" cap="flat" cmpd="sng" algn="ctr">
        <a:solidFill>
          <a:schemeClr val="lt1">
            <a:lumMod val="95000"/>
            <a:alpha val="54000"/>
          </a:schemeClr>
        </a:solidFill>
        <a:round/>
      </a:ln>
    </cs:spPr>
  </cs:seriesLine>
  <cs:title>
    <cs:lnRef idx="0"/>
    <cs:fillRef idx="0"/>
    <cs:effectRef idx="0"/>
    <cs:fontRef idx="minor">
      <a:schemeClr val="lt1">
        <a:lumMod val="95000"/>
      </a:schemeClr>
    </cs:fontRef>
    <cs:defRPr sz="2128" b="1" kern="1200" spc="100" baseline="0">
      <a:effectLst>
        <a:outerShdw blurRad="50800" dist="38100" dir="5400000" algn="t" rotWithShape="0">
          <a:prstClr val="black">
            <a:alpha val="40000"/>
          </a:prstClr>
        </a:outerShdw>
      </a:effectLst>
    </cs:defRPr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lt1">
        <a:lumMod val="8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>
        <a:solidFill>
          <a:schemeClr val="lt1">
            <a:lumMod val="95000"/>
            <a:alpha val="54000"/>
          </a:schemeClr>
        </a:solidFill>
      </a:ln>
    </cs:spPr>
  </cs:upBar>
  <cs:valueAxis>
    <cs:lnRef idx="0"/>
    <cs:fillRef idx="0"/>
    <cs:effectRef idx="0"/>
    <cs:fontRef idx="minor">
      <a:schemeClr val="lt1">
        <a:lumMod val="85000"/>
      </a:schemeClr>
    </cs:fontRef>
    <cs:defRPr sz="1197" kern="1200"/>
  </cs:valueAxis>
  <cs:wall>
    <cs:lnRef idx="0"/>
    <cs:fillRef idx="0"/>
    <cs:effectRef idx="0"/>
    <cs:fontRef idx="minor">
      <a:schemeClr val="tx1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233">
  <cs:axisTitle>
    <cs:lnRef idx="0"/>
    <cs:fillRef idx="0"/>
    <cs:effectRef idx="0"/>
    <cs:fontRef idx="minor">
      <a:schemeClr val="lt1">
        <a:lumMod val="85000"/>
      </a:schemeClr>
    </cs:fontRef>
    <cs:defRPr sz="1197" b="1" kern="1200" cap="all"/>
  </cs:axisTitle>
  <cs:categoryAxis>
    <cs:lnRef idx="0"/>
    <cs:fillRef idx="0"/>
    <cs:effectRef idx="0"/>
    <cs:fontRef idx="minor">
      <a:schemeClr val="lt1">
        <a:lumMod val="85000"/>
      </a:schemeClr>
    </cs:fontRef>
    <cs:spPr>
      <a:ln w="9525" cap="flat" cmpd="sng" algn="ctr">
        <a:solidFill>
          <a:schemeClr val="lt1">
            <a:lumMod val="95000"/>
            <a:alpha val="10000"/>
          </a:schemeClr>
        </a:solidFill>
        <a:round/>
      </a:ln>
    </cs:spPr>
    <cs:defRPr sz="1197" kern="120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dk1">
              <a:lumMod val="65000"/>
              <a:lumOff val="35000"/>
            </a:schemeClr>
          </a:gs>
          <a:gs pos="100000">
            <a:schemeClr val="dk1">
              <a:lumMod val="85000"/>
              <a:lumOff val="15000"/>
            </a:schemeClr>
          </a:gs>
        </a:gsLst>
        <a:path path="circle">
          <a:fillToRect l="50000" t="50000" r="50000" b="50000"/>
        </a:path>
        <a:tileRect/>
      </a:gradFill>
    </cs:spPr>
    <cs:defRPr sz="1330" kern="1200"/>
  </cs:chartArea>
  <cs:dataLabel>
    <cs:lnRef idx="0"/>
    <cs:fillRef idx="0"/>
    <cs:effectRef idx="0"/>
    <cs:fontRef idx="minor">
      <a:schemeClr val="lt1">
        <a:lumMod val="8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lt1">
        <a:lumMod val="85000"/>
      </a:schemeClr>
    </cs:fontRef>
    <cs:spPr>
      <a:ln w="9525">
        <a:solidFill>
          <a:schemeClr val="lt1">
            <a:lumMod val="95000"/>
            <a:alpha val="54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>
        <a:solidFill>
          <a:schemeClr val="lt1">
            <a:lumMod val="95000"/>
            <a:alpha val="54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>
        <a:solidFill>
          <a:schemeClr val="lt1">
            <a:lumMod val="95000"/>
            <a:alpha val="54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lt1">
            <a:lumMod val="9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lt1">
            <a:lumMod val="95000"/>
            <a:alpha val="10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>
        <a:solidFill>
          <a:schemeClr val="lt1">
            <a:lumMod val="95000"/>
            <a:alpha val="5000"/>
          </a:schemeClr>
        </a:solidFill>
      </a:ln>
    </cs:spPr>
  </cs:gridlineMinor>
  <cs:hiLoLine>
    <cs:lnRef idx="0"/>
    <cs:fillRef idx="0"/>
    <cs:effectRef idx="0"/>
    <cs:fontRef idx="minor">
      <a:schemeClr val="tx1"/>
    </cs:fontRef>
    <cs:spPr>
      <a:ln w="9525">
        <a:solidFill>
          <a:schemeClr val="lt1">
            <a:lumMod val="95000"/>
            <a:alpha val="54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1"/>
    </cs:fontRef>
    <cs:spPr>
      <a:ln w="9525">
        <a:solidFill>
          <a:schemeClr val="lt1">
            <a:lumMod val="95000"/>
            <a:alpha val="54000"/>
          </a:schemeClr>
        </a:solidFill>
      </a:ln>
    </cs:spPr>
  </cs:leaderLine>
  <cs:legend>
    <cs:lnRef idx="0"/>
    <cs:fillRef idx="0"/>
    <cs:effectRef idx="0"/>
    <cs:fontRef idx="minor">
      <a:schemeClr val="lt1">
        <a:lumMod val="85000"/>
      </a:schemeClr>
    </cs:fontRef>
    <cs:defRPr sz="1197" kern="1200"/>
  </cs:legend>
  <cs:plotArea>
    <cs:lnRef idx="0"/>
    <cs:fillRef idx="0"/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lt1">
        <a:lumMod val="85000"/>
      </a:schemeClr>
    </cs:fontRef>
    <cs:spPr>
      <a:ln w="12700" cap="flat" cmpd="sng" algn="ctr">
        <a:solidFill>
          <a:schemeClr val="lt1">
            <a:lumMod val="95000"/>
            <a:alpha val="54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lt1"/>
    </cs:fontRef>
    <cs:spPr>
      <a:ln w="9525" cap="flat" cmpd="sng" algn="ctr">
        <a:solidFill>
          <a:schemeClr val="lt1">
            <a:lumMod val="95000"/>
            <a:alpha val="54000"/>
          </a:schemeClr>
        </a:solidFill>
        <a:round/>
      </a:ln>
    </cs:spPr>
  </cs:seriesLine>
  <cs:title>
    <cs:lnRef idx="0"/>
    <cs:fillRef idx="0"/>
    <cs:effectRef idx="0"/>
    <cs:fontRef idx="minor">
      <a:schemeClr val="lt1">
        <a:lumMod val="95000"/>
      </a:schemeClr>
    </cs:fontRef>
    <cs:defRPr sz="2128" b="1" kern="1200" spc="100" baseline="0">
      <a:effectLst>
        <a:outerShdw blurRad="50800" dist="38100" dir="5400000" algn="t" rotWithShape="0">
          <a:prstClr val="black">
            <a:alpha val="40000"/>
          </a:prstClr>
        </a:outerShdw>
      </a:effectLst>
    </cs:defRPr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lt1">
        <a:lumMod val="8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>
        <a:solidFill>
          <a:schemeClr val="lt1">
            <a:lumMod val="95000"/>
            <a:alpha val="54000"/>
          </a:schemeClr>
        </a:solidFill>
      </a:ln>
    </cs:spPr>
  </cs:upBar>
  <cs:valueAxis>
    <cs:lnRef idx="0"/>
    <cs:fillRef idx="0"/>
    <cs:effectRef idx="0"/>
    <cs:fontRef idx="minor">
      <a:schemeClr val="lt1">
        <a:lumMod val="85000"/>
      </a:schemeClr>
    </cs:fontRef>
    <cs:defRPr sz="1197" kern="1200"/>
  </cs:valueAxis>
  <cs:wall>
    <cs:lnRef idx="0"/>
    <cs:fillRef idx="0"/>
    <cs:effectRef idx="0"/>
    <cs:fontRef idx="minor">
      <a:schemeClr val="tx1"/>
    </cs:fontRef>
  </cs:wall>
</cs:chartStyle>
</file>

<file path=ppt/charts/style4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Title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62399" y="1964267"/>
            <a:ext cx="7197726" cy="2421464"/>
          </a:xfrm>
        </p:spPr>
        <p:txBody>
          <a:bodyPr anchor="b">
            <a:normAutofit/>
          </a:bodyPr>
          <a:lstStyle>
            <a:lvl1pPr algn="r">
              <a:defRPr sz="4800">
                <a:effectLst/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399" y="4385732"/>
            <a:ext cx="7197726" cy="1405467"/>
          </a:xfrm>
        </p:spPr>
        <p:txBody>
          <a:bodyPr anchor="t">
            <a:normAutofit/>
          </a:bodyPr>
          <a:lstStyle>
            <a:lvl1pPr marL="0" indent="0" algn="r">
              <a:buNone/>
              <a:defRPr sz="1800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32558" y="5870575"/>
            <a:ext cx="1600200" cy="377825"/>
          </a:xfrm>
        </p:spPr>
        <p:txBody>
          <a:bodyPr/>
          <a:lstStyle/>
          <a:p>
            <a:fld id="{B61BEF0D-F0BB-DE4B-95CE-6DB70DBA9567}" type="datetimeFigureOut">
              <a:rPr lang="en-US" smtClean="0"/>
              <a:pPr/>
              <a:t>5/19/2016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62399" y="5870575"/>
            <a:ext cx="4893958" cy="3778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08958" y="5870575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599530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5/19/2016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988405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308581"/>
            <a:ext cx="10131427" cy="1468800"/>
          </a:xfrm>
        </p:spPr>
        <p:txBody>
          <a:bodyPr anchor="b"/>
          <a:lstStyle>
            <a:lvl1pPr algn="l">
              <a:defRPr sz="4000" b="0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7381"/>
            <a:ext cx="1013142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 cap="all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5/19/2016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49307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2" y="2142067"/>
            <a:ext cx="4995334" cy="3649134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21895" y="2142067"/>
            <a:ext cx="4995332" cy="3649133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5/19/2016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62061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973670" y="2218267"/>
            <a:ext cx="470905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1" y="2870201"/>
            <a:ext cx="4996923" cy="2920998"/>
          </a:xfrm>
        </p:spPr>
        <p:txBody>
          <a:bodyPr anchor="t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6096003" y="2226734"/>
            <a:ext cx="4722813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23483" y="2870201"/>
            <a:ext cx="4995334" cy="2920998"/>
          </a:xfrm>
        </p:spPr>
        <p:txBody>
          <a:bodyPr anchor="t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5/19/2016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05937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5/19/2016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75280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5/19/2016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842355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074333"/>
            <a:ext cx="3680885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201" y="609601"/>
            <a:ext cx="6169026" cy="5181600"/>
          </a:xfrm>
        </p:spPr>
        <p:txBody>
          <a:bodyPr anchor="ctr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445933"/>
            <a:ext cx="3680885" cy="1828800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5/19/2016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2812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600200"/>
            <a:ext cx="6164653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36253" y="914400"/>
            <a:ext cx="3280974" cy="4572000"/>
          </a:xfrm>
          <a:prstGeom prst="roundRect">
            <a:avLst>
              <a:gd name="adj" fmla="val 42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2971800"/>
            <a:ext cx="6164653" cy="1828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5/19/2016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49277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732865"/>
            <a:ext cx="1013142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1600" y="932112"/>
            <a:ext cx="8759827" cy="3164976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299603"/>
            <a:ext cx="10131427" cy="49371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5/19/2016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89359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3124199"/>
          </a:xfrm>
        </p:spPr>
        <p:txBody>
          <a:bodyPr anchor="ctr">
            <a:normAutofit/>
          </a:bodyPr>
          <a:lstStyle>
            <a:lvl1pPr algn="l">
              <a:defRPr sz="32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5/19/2016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4276989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97875" y="3352800"/>
            <a:ext cx="9339184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465" y="4343400"/>
            <a:ext cx="10152367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5/19/2016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0603678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2" y="3308581"/>
            <a:ext cx="10131425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4777381"/>
            <a:ext cx="10131426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5/19/2016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173699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la 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0" y="3886200"/>
            <a:ext cx="10135436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5200"/>
            <a:ext cx="10135436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5/19/2016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976067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1" y="3505200"/>
            <a:ext cx="10131428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5/19/2016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971921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5/19/2016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099137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8675" y="609599"/>
            <a:ext cx="2158552" cy="5181601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7832116" cy="5181600"/>
          </a:xfrm>
        </p:spPr>
        <p:txBody>
          <a:bodyPr vert="eaVert" anchor="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5/19/2016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67573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alphaModFix amt="90000"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2142067"/>
            <a:ext cx="10131425" cy="3649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89660" y="5870575"/>
            <a:ext cx="1600200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smtClean="0"/>
              <a:pPr/>
              <a:t>5/19/2016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70575"/>
            <a:ext cx="7827659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66060" y="5870575"/>
            <a:ext cx="551167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869485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  <p:sldLayoutId id="2147483681" r:id="rId12"/>
    <p:sldLayoutId id="2147483682" r:id="rId13"/>
    <p:sldLayoutId id="2147483683" r:id="rId14"/>
    <p:sldLayoutId id="2147483684" r:id="rId15"/>
    <p:sldLayoutId id="2147483685" r:id="rId16"/>
    <p:sldLayoutId id="2147483686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6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2189870" y="684107"/>
            <a:ext cx="7784124" cy="2565530"/>
          </a:xfrm>
        </p:spPr>
        <p:txBody>
          <a:bodyPr>
            <a:noAutofit/>
          </a:bodyPr>
          <a:lstStyle/>
          <a:p>
            <a:pPr algn="ctr"/>
            <a:r>
              <a:rPr lang="es-AR" sz="3800" b="1" dirty="0">
                <a:solidFill>
                  <a:schemeClr val="bg1"/>
                </a:solidFill>
                <a:latin typeface="+mn-lt"/>
              </a:rPr>
              <a:t>Motivos para cesar o reducir el consumo de alcohol en estudiantes secundarios y universitarios de Mar del </a:t>
            </a:r>
            <a:r>
              <a:rPr lang="es-AR" sz="3800" b="1" dirty="0" smtClean="0">
                <a:solidFill>
                  <a:schemeClr val="bg1"/>
                </a:solidFill>
                <a:latin typeface="+mn-lt"/>
              </a:rPr>
              <a:t>Plata</a:t>
            </a:r>
            <a:endParaRPr lang="es-AR" sz="3800" b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2189869" y="3991835"/>
            <a:ext cx="7910733" cy="2282355"/>
          </a:xfrm>
        </p:spPr>
        <p:txBody>
          <a:bodyPr>
            <a:noAutofit/>
          </a:bodyPr>
          <a:lstStyle/>
          <a:p>
            <a:pPr algn="ctr"/>
            <a:r>
              <a:rPr lang="es-ES" sz="3200" b="1" dirty="0">
                <a:solidFill>
                  <a:schemeClr val="bg1"/>
                </a:solidFill>
              </a:rPr>
              <a:t>Borrego, m. Florencia y </a:t>
            </a:r>
            <a:r>
              <a:rPr lang="es-ES" sz="3200" b="1" dirty="0" smtClean="0">
                <a:solidFill>
                  <a:schemeClr val="bg1"/>
                </a:solidFill>
              </a:rPr>
              <a:t>Suárez, Roxana</a:t>
            </a:r>
          </a:p>
          <a:p>
            <a:pPr algn="ctr"/>
            <a:endParaRPr lang="es-AR" sz="3000" b="1" dirty="0" smtClean="0">
              <a:solidFill>
                <a:schemeClr val="bg1"/>
              </a:solidFill>
            </a:endParaRPr>
          </a:p>
          <a:p>
            <a:pPr algn="ctr"/>
            <a:r>
              <a:rPr lang="es-AR" sz="3000" b="1" dirty="0" smtClean="0">
                <a:solidFill>
                  <a:schemeClr val="bg1"/>
                </a:solidFill>
              </a:rPr>
              <a:t>facultad de psicología</a:t>
            </a:r>
          </a:p>
          <a:p>
            <a:pPr algn="ctr"/>
            <a:r>
              <a:rPr lang="es-AR" sz="3000" b="1" dirty="0" smtClean="0">
                <a:solidFill>
                  <a:schemeClr val="bg1"/>
                </a:solidFill>
              </a:rPr>
              <a:t>Universidad </a:t>
            </a:r>
            <a:r>
              <a:rPr lang="es-AR" sz="3000" b="1" dirty="0">
                <a:solidFill>
                  <a:schemeClr val="bg1"/>
                </a:solidFill>
              </a:rPr>
              <a:t>nacional de mar del </a:t>
            </a:r>
            <a:r>
              <a:rPr lang="es-AR" sz="3000" b="1" dirty="0" smtClean="0">
                <a:solidFill>
                  <a:schemeClr val="bg1"/>
                </a:solidFill>
              </a:rPr>
              <a:t>plata</a:t>
            </a:r>
          </a:p>
          <a:p>
            <a:pPr algn="ctr"/>
            <a:r>
              <a:rPr lang="es-AR" sz="3500" b="1" dirty="0">
                <a:solidFill>
                  <a:schemeClr val="bg1"/>
                </a:solidFill>
              </a:rPr>
              <a:t/>
            </a:r>
            <a:br>
              <a:rPr lang="es-AR" sz="3500" b="1" dirty="0">
                <a:solidFill>
                  <a:schemeClr val="bg1"/>
                </a:solidFill>
              </a:rPr>
            </a:br>
            <a:endParaRPr lang="es-AR" sz="35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7519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5" cy="878006"/>
          </a:xfrm>
        </p:spPr>
        <p:txBody>
          <a:bodyPr>
            <a:normAutofit/>
          </a:bodyPr>
          <a:lstStyle/>
          <a:p>
            <a:pPr algn="ctr"/>
            <a:r>
              <a:rPr lang="es-AR" sz="3800" b="1" dirty="0" smtClean="0">
                <a:solidFill>
                  <a:schemeClr val="bg1"/>
                </a:solidFill>
                <a:latin typeface="+mn-lt"/>
              </a:rPr>
              <a:t>Introducción</a:t>
            </a:r>
            <a:endParaRPr lang="es-AR" sz="3800" b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685801" y="1337481"/>
            <a:ext cx="10131425" cy="4453719"/>
          </a:xfrm>
        </p:spPr>
        <p:txBody>
          <a:bodyPr>
            <a:normAutofit/>
          </a:bodyPr>
          <a:lstStyle/>
          <a:p>
            <a:pPr algn="just">
              <a:buClr>
                <a:srgbClr val="7030A0"/>
              </a:buClr>
              <a:buFont typeface="Wingdings" panose="05000000000000000000" pitchFamily="2" charset="2"/>
              <a:buChar char="v"/>
            </a:pPr>
            <a:r>
              <a:rPr lang="es-AR" sz="3500" dirty="0">
                <a:solidFill>
                  <a:schemeClr val="bg1"/>
                </a:solidFill>
              </a:rPr>
              <a:t>Una importante problemática vinculada a la salud pública es la </a:t>
            </a:r>
            <a:r>
              <a:rPr lang="es-AR" sz="3500" dirty="0" smtClean="0">
                <a:solidFill>
                  <a:schemeClr val="bg1"/>
                </a:solidFill>
              </a:rPr>
              <a:t>referida al </a:t>
            </a:r>
            <a:r>
              <a:rPr lang="es-AR" sz="3500" dirty="0">
                <a:solidFill>
                  <a:schemeClr val="bg1"/>
                </a:solidFill>
              </a:rPr>
              <a:t>consumo de </a:t>
            </a:r>
            <a:r>
              <a:rPr lang="es-AR" sz="3500" dirty="0" smtClean="0">
                <a:solidFill>
                  <a:schemeClr val="bg1"/>
                </a:solidFill>
              </a:rPr>
              <a:t>alcohol.</a:t>
            </a:r>
          </a:p>
          <a:p>
            <a:pPr algn="just">
              <a:buClr>
                <a:srgbClr val="7030A0"/>
              </a:buClr>
              <a:buFont typeface="Wingdings" panose="05000000000000000000" pitchFamily="2" charset="2"/>
              <a:buChar char="v"/>
            </a:pPr>
            <a:r>
              <a:rPr lang="es-AR" sz="3500" dirty="0" smtClean="0">
                <a:solidFill>
                  <a:schemeClr val="bg1"/>
                </a:solidFill>
              </a:rPr>
              <a:t>Uno de </a:t>
            </a:r>
            <a:r>
              <a:rPr lang="es-AR" sz="3500" dirty="0">
                <a:solidFill>
                  <a:schemeClr val="bg1"/>
                </a:solidFill>
              </a:rPr>
              <a:t>los obstáculos </a:t>
            </a:r>
            <a:r>
              <a:rPr lang="es-AR" sz="3500" dirty="0" smtClean="0">
                <a:solidFill>
                  <a:schemeClr val="bg1"/>
                </a:solidFill>
              </a:rPr>
              <a:t>para su tratamiento es </a:t>
            </a:r>
            <a:r>
              <a:rPr lang="es-AR" sz="3500" dirty="0">
                <a:solidFill>
                  <a:schemeClr val="bg1"/>
                </a:solidFill>
              </a:rPr>
              <a:t>su uso extendido y su rol como producto </a:t>
            </a:r>
            <a:r>
              <a:rPr lang="es-AR" sz="3500" dirty="0" smtClean="0">
                <a:solidFill>
                  <a:schemeClr val="bg1"/>
                </a:solidFill>
              </a:rPr>
              <a:t>de producción</a:t>
            </a:r>
            <a:r>
              <a:rPr lang="es-AR" sz="3500" dirty="0">
                <a:solidFill>
                  <a:schemeClr val="bg1"/>
                </a:solidFill>
              </a:rPr>
              <a:t>, distribución y consumo </a:t>
            </a:r>
            <a:r>
              <a:rPr lang="es-AR" sz="3500" dirty="0" smtClean="0">
                <a:solidFill>
                  <a:schemeClr val="bg1"/>
                </a:solidFill>
              </a:rPr>
              <a:t>legal.</a:t>
            </a:r>
          </a:p>
          <a:p>
            <a:endParaRPr lang="es-AR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2636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85801" y="609598"/>
            <a:ext cx="10131425" cy="509517"/>
          </a:xfrm>
        </p:spPr>
        <p:txBody>
          <a:bodyPr>
            <a:normAutofit fontScale="90000"/>
          </a:bodyPr>
          <a:lstStyle/>
          <a:p>
            <a:r>
              <a:rPr lang="es-AR" dirty="0" smtClean="0">
                <a:solidFill>
                  <a:schemeClr val="bg1"/>
                </a:solidFill>
                <a:latin typeface="+mn-lt"/>
              </a:rPr>
              <a:t>Desde los modelos motivacionales…</a:t>
            </a:r>
            <a:endParaRPr lang="es-AR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685801" y="1337481"/>
            <a:ext cx="10131425" cy="4453720"/>
          </a:xfrm>
        </p:spPr>
        <p:txBody>
          <a:bodyPr>
            <a:normAutofit fontScale="92500"/>
          </a:bodyPr>
          <a:lstStyle/>
          <a:p>
            <a:pPr algn="just">
              <a:buClr>
                <a:srgbClr val="7030A0"/>
              </a:buClr>
              <a:buFont typeface="Wingdings" panose="05000000000000000000" pitchFamily="2" charset="2"/>
              <a:buChar char="v"/>
            </a:pPr>
            <a:r>
              <a:rPr lang="es-AR" sz="3200" dirty="0" smtClean="0">
                <a:solidFill>
                  <a:schemeClr val="bg1"/>
                </a:solidFill>
              </a:rPr>
              <a:t>Se ha encontrado que </a:t>
            </a:r>
            <a:r>
              <a:rPr lang="es-AR" sz="3200" dirty="0">
                <a:solidFill>
                  <a:schemeClr val="bg1"/>
                </a:solidFill>
              </a:rPr>
              <a:t>la motivación para consumir a</a:t>
            </a:r>
            <a:r>
              <a:rPr lang="es-AR" sz="3200" dirty="0" smtClean="0">
                <a:solidFill>
                  <a:schemeClr val="bg1"/>
                </a:solidFill>
              </a:rPr>
              <a:t>lcohol podría estar </a:t>
            </a:r>
            <a:r>
              <a:rPr lang="es-AR" sz="3200" dirty="0">
                <a:solidFill>
                  <a:schemeClr val="bg1"/>
                </a:solidFill>
              </a:rPr>
              <a:t>guiada por las creencias sobre </a:t>
            </a:r>
            <a:r>
              <a:rPr lang="es-AR" sz="3200" dirty="0" smtClean="0">
                <a:solidFill>
                  <a:schemeClr val="bg1"/>
                </a:solidFill>
              </a:rPr>
              <a:t>las consecuencias </a:t>
            </a:r>
            <a:r>
              <a:rPr lang="es-AR" sz="3200" dirty="0">
                <a:solidFill>
                  <a:schemeClr val="bg1"/>
                </a:solidFill>
              </a:rPr>
              <a:t>gratificantes que produciría su </a:t>
            </a:r>
            <a:r>
              <a:rPr lang="es-AR" sz="3200" dirty="0" smtClean="0">
                <a:solidFill>
                  <a:schemeClr val="bg1"/>
                </a:solidFill>
              </a:rPr>
              <a:t>ingesta, </a:t>
            </a:r>
            <a:r>
              <a:rPr lang="es-AR" sz="3200" dirty="0">
                <a:solidFill>
                  <a:schemeClr val="bg1"/>
                </a:solidFill>
              </a:rPr>
              <a:t>tales como los </a:t>
            </a:r>
            <a:r>
              <a:rPr lang="es-AR" sz="3200" dirty="0" smtClean="0">
                <a:solidFill>
                  <a:schemeClr val="bg1"/>
                </a:solidFill>
              </a:rPr>
              <a:t>efectos psicoactivos </a:t>
            </a:r>
            <a:r>
              <a:rPr lang="es-AR" sz="3200" dirty="0">
                <a:solidFill>
                  <a:schemeClr val="bg1"/>
                </a:solidFill>
              </a:rPr>
              <a:t>y el significado </a:t>
            </a:r>
            <a:r>
              <a:rPr lang="es-AR" sz="3200" dirty="0" smtClean="0">
                <a:solidFill>
                  <a:schemeClr val="bg1"/>
                </a:solidFill>
              </a:rPr>
              <a:t>social.</a:t>
            </a:r>
          </a:p>
          <a:p>
            <a:pPr algn="just">
              <a:buClr>
                <a:srgbClr val="7030A0"/>
              </a:buClr>
              <a:buFont typeface="Wingdings" panose="05000000000000000000" pitchFamily="2" charset="2"/>
              <a:buChar char="v"/>
            </a:pPr>
            <a:r>
              <a:rPr lang="es-AR" sz="3200" dirty="0">
                <a:solidFill>
                  <a:schemeClr val="bg1"/>
                </a:solidFill>
              </a:rPr>
              <a:t>La investigación sobre los motivos para no consumir alcohol se encuentra menos desarrollada, y es aun un área de vacancia a nivel </a:t>
            </a:r>
            <a:r>
              <a:rPr lang="es-AR" sz="3200" dirty="0" smtClean="0">
                <a:solidFill>
                  <a:schemeClr val="bg1"/>
                </a:solidFill>
              </a:rPr>
              <a:t>nacional. Estos motivos podrían vincularse al miedo a las consecuencias negativas, problemas de salud, desaprobación de familiares o amigos, entre otros.</a:t>
            </a:r>
          </a:p>
        </p:txBody>
      </p:sp>
    </p:spTree>
    <p:extLst>
      <p:ext uri="{BB962C8B-B14F-4D97-AF65-F5344CB8AC3E}">
        <p14:creationId xmlns:p14="http://schemas.microsoft.com/office/powerpoint/2010/main" val="969348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837063"/>
          </a:xfrm>
        </p:spPr>
        <p:txBody>
          <a:bodyPr/>
          <a:lstStyle/>
          <a:p>
            <a:pPr algn="ctr"/>
            <a:r>
              <a:rPr lang="es-AR" b="1" dirty="0" smtClean="0">
                <a:solidFill>
                  <a:schemeClr val="bg1"/>
                </a:solidFill>
                <a:latin typeface="+mn-lt"/>
              </a:rPr>
              <a:t>Objetivos</a:t>
            </a:r>
            <a:endParaRPr lang="es-AR" b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685801" y="1446663"/>
            <a:ext cx="10131425" cy="4708477"/>
          </a:xfrm>
        </p:spPr>
        <p:txBody>
          <a:bodyPr>
            <a:noAutofit/>
          </a:bodyPr>
          <a:lstStyle/>
          <a:p>
            <a:pPr algn="just">
              <a:buClr>
                <a:srgbClr val="7030A0"/>
              </a:buClr>
              <a:buFont typeface="Wingdings" panose="05000000000000000000" pitchFamily="2" charset="2"/>
              <a:buChar char="v"/>
            </a:pPr>
            <a:r>
              <a:rPr lang="es-AR" sz="3200" dirty="0" smtClean="0">
                <a:solidFill>
                  <a:schemeClr val="bg1"/>
                </a:solidFill>
              </a:rPr>
              <a:t>Describir </a:t>
            </a:r>
            <a:r>
              <a:rPr lang="es-AR" sz="3200" dirty="0">
                <a:solidFill>
                  <a:schemeClr val="bg1"/>
                </a:solidFill>
              </a:rPr>
              <a:t>los motivos que </a:t>
            </a:r>
            <a:r>
              <a:rPr lang="es-AR" sz="3200" dirty="0" smtClean="0">
                <a:solidFill>
                  <a:schemeClr val="bg1"/>
                </a:solidFill>
              </a:rPr>
              <a:t>llevarían a </a:t>
            </a:r>
            <a:r>
              <a:rPr lang="es-AR" sz="3200" dirty="0">
                <a:solidFill>
                  <a:schemeClr val="bg1"/>
                </a:solidFill>
              </a:rPr>
              <a:t>los jóvenes a reducir o cesar el consumo de </a:t>
            </a:r>
            <a:r>
              <a:rPr lang="es-AR" sz="3200" dirty="0" smtClean="0">
                <a:solidFill>
                  <a:schemeClr val="bg1"/>
                </a:solidFill>
              </a:rPr>
              <a:t>alcohol.</a:t>
            </a:r>
          </a:p>
          <a:p>
            <a:pPr algn="just">
              <a:buClr>
                <a:srgbClr val="7030A0"/>
              </a:buClr>
              <a:buFont typeface="Wingdings" panose="05000000000000000000" pitchFamily="2" charset="2"/>
              <a:buChar char="v"/>
            </a:pPr>
            <a:r>
              <a:rPr lang="es-AR" sz="3200" dirty="0">
                <a:solidFill>
                  <a:schemeClr val="bg1"/>
                </a:solidFill>
              </a:rPr>
              <a:t>E</a:t>
            </a:r>
            <a:r>
              <a:rPr lang="es-AR" sz="3200" dirty="0" smtClean="0">
                <a:solidFill>
                  <a:schemeClr val="bg1"/>
                </a:solidFill>
              </a:rPr>
              <a:t>xplorar </a:t>
            </a:r>
            <a:r>
              <a:rPr lang="es-AR" sz="3200" dirty="0">
                <a:solidFill>
                  <a:schemeClr val="bg1"/>
                </a:solidFill>
              </a:rPr>
              <a:t>la </a:t>
            </a:r>
            <a:r>
              <a:rPr lang="es-AR" sz="3200" dirty="0" smtClean="0">
                <a:solidFill>
                  <a:schemeClr val="bg1"/>
                </a:solidFill>
              </a:rPr>
              <a:t>relación entre </a:t>
            </a:r>
            <a:r>
              <a:rPr lang="es-AR" sz="3200" dirty="0">
                <a:solidFill>
                  <a:schemeClr val="bg1"/>
                </a:solidFill>
              </a:rPr>
              <a:t>los motivos para reducir o cesar el consumo de alcohol y la cantidad </a:t>
            </a:r>
            <a:r>
              <a:rPr lang="es-AR" sz="3200" dirty="0" smtClean="0">
                <a:solidFill>
                  <a:schemeClr val="bg1"/>
                </a:solidFill>
              </a:rPr>
              <a:t>y frecuencia </a:t>
            </a:r>
            <a:r>
              <a:rPr lang="es-AR" sz="3200" dirty="0">
                <a:solidFill>
                  <a:schemeClr val="bg1"/>
                </a:solidFill>
              </a:rPr>
              <a:t>de consumo de </a:t>
            </a:r>
            <a:r>
              <a:rPr lang="es-AR" sz="3200" dirty="0" smtClean="0">
                <a:solidFill>
                  <a:schemeClr val="bg1"/>
                </a:solidFill>
              </a:rPr>
              <a:t>alcohol. </a:t>
            </a:r>
          </a:p>
          <a:p>
            <a:pPr algn="just">
              <a:buClr>
                <a:srgbClr val="7030A0"/>
              </a:buClr>
              <a:buFont typeface="Wingdings" panose="05000000000000000000" pitchFamily="2" charset="2"/>
              <a:buChar char="v"/>
            </a:pPr>
            <a:r>
              <a:rPr lang="es-AR" sz="3200" dirty="0" smtClean="0">
                <a:solidFill>
                  <a:schemeClr val="bg1"/>
                </a:solidFill>
              </a:rPr>
              <a:t>Examinar </a:t>
            </a:r>
            <a:r>
              <a:rPr lang="es-AR" sz="3200" dirty="0">
                <a:solidFill>
                  <a:schemeClr val="bg1"/>
                </a:solidFill>
              </a:rPr>
              <a:t>los motivos </a:t>
            </a:r>
            <a:r>
              <a:rPr lang="es-AR" sz="3200" dirty="0" smtClean="0">
                <a:solidFill>
                  <a:schemeClr val="bg1"/>
                </a:solidFill>
              </a:rPr>
              <a:t>para reducir </a:t>
            </a:r>
            <a:r>
              <a:rPr lang="es-AR" sz="3200" dirty="0">
                <a:solidFill>
                  <a:schemeClr val="bg1"/>
                </a:solidFill>
              </a:rPr>
              <a:t>o cesar el consumo de alcohol en relación a </a:t>
            </a:r>
            <a:r>
              <a:rPr lang="es-AR" sz="3200" dirty="0" smtClean="0">
                <a:solidFill>
                  <a:schemeClr val="bg1"/>
                </a:solidFill>
              </a:rPr>
              <a:t>variables sociodemográficas</a:t>
            </a:r>
            <a:r>
              <a:rPr lang="es-AR" sz="3200" dirty="0">
                <a:solidFill>
                  <a:schemeClr val="bg1"/>
                </a:solidFill>
              </a:rPr>
              <a:t>, tales como el sexo y la edad.</a:t>
            </a:r>
          </a:p>
        </p:txBody>
      </p:sp>
    </p:spTree>
    <p:extLst>
      <p:ext uri="{BB962C8B-B14F-4D97-AF65-F5344CB8AC3E}">
        <p14:creationId xmlns:p14="http://schemas.microsoft.com/office/powerpoint/2010/main" val="4184747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618699"/>
          </a:xfrm>
        </p:spPr>
        <p:txBody>
          <a:bodyPr>
            <a:normAutofit fontScale="90000"/>
          </a:bodyPr>
          <a:lstStyle/>
          <a:p>
            <a:pPr algn="ctr"/>
            <a:r>
              <a:rPr lang="es-AR" b="1" dirty="0" smtClean="0">
                <a:solidFill>
                  <a:schemeClr val="bg1"/>
                </a:solidFill>
                <a:latin typeface="+mn-lt"/>
              </a:rPr>
              <a:t>Metodología</a:t>
            </a:r>
            <a:endParaRPr lang="es-AR" b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685801" y="1323833"/>
            <a:ext cx="10682784" cy="4653886"/>
          </a:xfrm>
        </p:spPr>
        <p:txBody>
          <a:bodyPr>
            <a:noAutofit/>
          </a:bodyPr>
          <a:lstStyle/>
          <a:p>
            <a:pPr algn="just">
              <a:buClr>
                <a:srgbClr val="7030A0"/>
              </a:buClr>
              <a:buFont typeface="Wingdings" panose="05000000000000000000" pitchFamily="2" charset="2"/>
              <a:buChar char="v"/>
            </a:pPr>
            <a:r>
              <a:rPr lang="es-AR" sz="2900" dirty="0" smtClean="0">
                <a:solidFill>
                  <a:schemeClr val="bg1"/>
                </a:solidFill>
              </a:rPr>
              <a:t>Diseño descriptivo transversal.</a:t>
            </a:r>
          </a:p>
          <a:p>
            <a:pPr algn="just">
              <a:buClr>
                <a:srgbClr val="7030A0"/>
              </a:buClr>
              <a:buFont typeface="Wingdings" panose="05000000000000000000" pitchFamily="2" charset="2"/>
              <a:buChar char="v"/>
            </a:pPr>
            <a:r>
              <a:rPr lang="es-AR" sz="2900" dirty="0" smtClean="0">
                <a:solidFill>
                  <a:schemeClr val="bg1"/>
                </a:solidFill>
              </a:rPr>
              <a:t>Participantes: 394 estudiantes de primer y segundo año de la Licenciatura en Psicología de la UNMdP y 116 </a:t>
            </a:r>
            <a:r>
              <a:rPr lang="es-AR" sz="2900" dirty="0">
                <a:solidFill>
                  <a:schemeClr val="bg1"/>
                </a:solidFill>
              </a:rPr>
              <a:t>estudiantes de cuarto, quinto y sexto año del Colegio Secundario Fray Mamerto </a:t>
            </a:r>
            <a:r>
              <a:rPr lang="es-AR" sz="2900" dirty="0" smtClean="0">
                <a:solidFill>
                  <a:schemeClr val="bg1"/>
                </a:solidFill>
              </a:rPr>
              <a:t>Esquiú.</a:t>
            </a:r>
          </a:p>
          <a:p>
            <a:pPr algn="just">
              <a:buClr>
                <a:srgbClr val="7030A0"/>
              </a:buClr>
              <a:buFont typeface="Wingdings" panose="05000000000000000000" pitchFamily="2" charset="2"/>
              <a:buChar char="v"/>
            </a:pPr>
            <a:r>
              <a:rPr lang="es-AR" sz="2900" dirty="0" smtClean="0">
                <a:solidFill>
                  <a:schemeClr val="bg1"/>
                </a:solidFill>
              </a:rPr>
              <a:t>La participación fue voluntaria y anónima, con autorización previa de los padres o tutores en el caso de estudiantes menores de edad.</a:t>
            </a:r>
          </a:p>
          <a:p>
            <a:pPr algn="just">
              <a:buClr>
                <a:srgbClr val="7030A0"/>
              </a:buClr>
              <a:buFont typeface="Wingdings" panose="05000000000000000000" pitchFamily="2" charset="2"/>
              <a:buChar char="v"/>
            </a:pPr>
            <a:r>
              <a:rPr lang="es-AR" sz="2900" dirty="0">
                <a:solidFill>
                  <a:schemeClr val="bg1"/>
                </a:solidFill>
              </a:rPr>
              <a:t>La muestra de  estudiantes secundarios fue de tipo probabilística,  </a:t>
            </a:r>
            <a:r>
              <a:rPr lang="es-AR" sz="2900" dirty="0" smtClean="0">
                <a:solidFill>
                  <a:schemeClr val="bg1"/>
                </a:solidFill>
              </a:rPr>
              <a:t>mientras que la muestra </a:t>
            </a:r>
            <a:r>
              <a:rPr lang="es-AR" sz="2900" dirty="0">
                <a:solidFill>
                  <a:schemeClr val="bg1"/>
                </a:solidFill>
              </a:rPr>
              <a:t>universitaria fue </a:t>
            </a:r>
            <a:r>
              <a:rPr lang="es-AR" sz="2900" dirty="0" smtClean="0">
                <a:solidFill>
                  <a:schemeClr val="bg1"/>
                </a:solidFill>
              </a:rPr>
              <a:t>no probabilística.</a:t>
            </a:r>
            <a:endParaRPr lang="es-AR" sz="2900" dirty="0"/>
          </a:p>
        </p:txBody>
      </p:sp>
    </p:spTree>
    <p:extLst>
      <p:ext uri="{BB962C8B-B14F-4D97-AF65-F5344CB8AC3E}">
        <p14:creationId xmlns:p14="http://schemas.microsoft.com/office/powerpoint/2010/main" val="1562362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5" cy="1146048"/>
          </a:xfrm>
        </p:spPr>
        <p:txBody>
          <a:bodyPr>
            <a:noAutofit/>
          </a:bodyPr>
          <a:lstStyle/>
          <a:p>
            <a:pPr algn="ctr"/>
            <a:r>
              <a:rPr lang="es-AR" sz="3500" b="1" dirty="0" smtClean="0">
                <a:solidFill>
                  <a:schemeClr val="bg1"/>
                </a:solidFill>
                <a:latin typeface="+mn-lt"/>
              </a:rPr>
              <a:t>Características de la muestra: variables sociodemográficas</a:t>
            </a:r>
            <a:endParaRPr lang="es-AR" sz="3500" b="1" dirty="0">
              <a:solidFill>
                <a:schemeClr val="bg1"/>
              </a:solidFill>
              <a:latin typeface="+mn-lt"/>
            </a:endParaRPr>
          </a:p>
        </p:txBody>
      </p:sp>
      <p:graphicFrame>
        <p:nvGraphicFramePr>
          <p:cNvPr id="4" name="Marcador de contenido 1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20192252"/>
              </p:ext>
            </p:extLst>
          </p:nvPr>
        </p:nvGraphicFramePr>
        <p:xfrm>
          <a:off x="685801" y="1755775"/>
          <a:ext cx="10725912" cy="484619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00576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85801" y="182880"/>
            <a:ext cx="10131425" cy="1417321"/>
          </a:xfrm>
        </p:spPr>
        <p:txBody>
          <a:bodyPr>
            <a:normAutofit/>
          </a:bodyPr>
          <a:lstStyle/>
          <a:p>
            <a:pPr algn="ctr"/>
            <a:r>
              <a:rPr lang="es-AR" sz="3900" b="1" dirty="0" smtClean="0">
                <a:solidFill>
                  <a:schemeClr val="bg1"/>
                </a:solidFill>
                <a:latin typeface="+mn-lt"/>
              </a:rPr>
              <a:t>variables sociodemográficas: edad</a:t>
            </a:r>
            <a:endParaRPr lang="es-AR" sz="3900" b="1" dirty="0">
              <a:solidFill>
                <a:schemeClr val="bg1"/>
              </a:solidFill>
              <a:latin typeface="+mn-lt"/>
            </a:endParaRPr>
          </a:p>
        </p:txBody>
      </p:sp>
      <p:graphicFrame>
        <p:nvGraphicFramePr>
          <p:cNvPr id="5" name="Marcador de contenido 19"/>
          <p:cNvGraphicFramePr>
            <a:graphicFrameLocks noGrp="1" noChangeAspect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3187801066"/>
              </p:ext>
            </p:extLst>
          </p:nvPr>
        </p:nvGraphicFramePr>
        <p:xfrm>
          <a:off x="263770" y="1737361"/>
          <a:ext cx="5417894" cy="464585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9" name="Marcador de contenido 8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394254911"/>
              </p:ext>
            </p:extLst>
          </p:nvPr>
        </p:nvGraphicFramePr>
        <p:xfrm>
          <a:off x="5821363" y="1737361"/>
          <a:ext cx="5556250" cy="464597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566606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85801" y="1"/>
            <a:ext cx="10131425" cy="896112"/>
          </a:xfrm>
        </p:spPr>
        <p:txBody>
          <a:bodyPr/>
          <a:lstStyle/>
          <a:p>
            <a:pPr algn="ctr"/>
            <a:r>
              <a:rPr lang="es-AR" b="1" dirty="0">
                <a:solidFill>
                  <a:schemeClr val="bg1"/>
                </a:solidFill>
              </a:rPr>
              <a:t>instrumento</a:t>
            </a:r>
            <a:endParaRPr lang="es-AR" dirty="0"/>
          </a:p>
        </p:txBody>
      </p:sp>
      <p:pic>
        <p:nvPicPr>
          <p:cNvPr id="21" name="Marcador de contenido 20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248" y="1186807"/>
            <a:ext cx="3895344" cy="5492195"/>
          </a:xfrm>
        </p:spPr>
      </p:pic>
      <p:pic>
        <p:nvPicPr>
          <p:cNvPr id="19" name="Marcador de contenido 18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3154" y="1755648"/>
            <a:ext cx="6308013" cy="4370832"/>
          </a:xfrm>
        </p:spPr>
      </p:pic>
    </p:spTree>
    <p:extLst>
      <p:ext uri="{BB962C8B-B14F-4D97-AF65-F5344CB8AC3E}">
        <p14:creationId xmlns:p14="http://schemas.microsoft.com/office/powerpoint/2010/main" val="1675874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5" cy="755176"/>
          </a:xfrm>
        </p:spPr>
        <p:txBody>
          <a:bodyPr/>
          <a:lstStyle/>
          <a:p>
            <a:pPr algn="ctr"/>
            <a:r>
              <a:rPr lang="es-AR" b="1" dirty="0" smtClean="0">
                <a:solidFill>
                  <a:schemeClr val="bg1"/>
                </a:solidFill>
                <a:latin typeface="+mn-lt"/>
              </a:rPr>
              <a:t>instrumento</a:t>
            </a:r>
            <a:endParaRPr lang="es-AR" b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685801" y="1364777"/>
            <a:ext cx="10131425" cy="4954136"/>
          </a:xfrm>
        </p:spPr>
        <p:txBody>
          <a:bodyPr>
            <a:normAutofit/>
          </a:bodyPr>
          <a:lstStyle/>
          <a:p>
            <a:pPr marL="0" indent="0" algn="just">
              <a:buClr>
                <a:srgbClr val="7030A0"/>
              </a:buClr>
              <a:buNone/>
            </a:pPr>
            <a:r>
              <a:rPr lang="es-AR" sz="3200" dirty="0">
                <a:solidFill>
                  <a:schemeClr val="bg1"/>
                </a:solidFill>
              </a:rPr>
              <a:t>Los datos se obtuvieron mediante un cuestionario estructurado, autoadministrado, que </a:t>
            </a:r>
            <a:r>
              <a:rPr lang="es-AR" sz="3200" dirty="0" smtClean="0">
                <a:solidFill>
                  <a:schemeClr val="bg1"/>
                </a:solidFill>
              </a:rPr>
              <a:t>indagó:</a:t>
            </a:r>
          </a:p>
          <a:p>
            <a:pPr algn="just">
              <a:buClr>
                <a:srgbClr val="7030A0"/>
              </a:buClr>
              <a:buFont typeface="Wingdings" panose="05000000000000000000" pitchFamily="2" charset="2"/>
              <a:buChar char="v"/>
            </a:pPr>
            <a:r>
              <a:rPr lang="es-AR" sz="3200" dirty="0" smtClean="0">
                <a:solidFill>
                  <a:schemeClr val="bg1"/>
                </a:solidFill>
              </a:rPr>
              <a:t>Variables sociodemográficas.</a:t>
            </a:r>
          </a:p>
          <a:p>
            <a:pPr algn="just">
              <a:buClr>
                <a:srgbClr val="7030A0"/>
              </a:buClr>
              <a:buFont typeface="Wingdings" panose="05000000000000000000" pitchFamily="2" charset="2"/>
              <a:buChar char="v"/>
            </a:pPr>
            <a:r>
              <a:rPr lang="es-AR" sz="3200" dirty="0" smtClean="0">
                <a:solidFill>
                  <a:schemeClr val="bg1"/>
                </a:solidFill>
              </a:rPr>
              <a:t>Ítems </a:t>
            </a:r>
            <a:r>
              <a:rPr lang="es-AR" sz="3200" dirty="0">
                <a:solidFill>
                  <a:schemeClr val="bg1"/>
                </a:solidFill>
              </a:rPr>
              <a:t>del </a:t>
            </a:r>
            <a:r>
              <a:rPr lang="es-AR" sz="3200" dirty="0" smtClean="0">
                <a:solidFill>
                  <a:schemeClr val="bg1"/>
                </a:solidFill>
              </a:rPr>
              <a:t>AUDIT (</a:t>
            </a:r>
            <a:r>
              <a:rPr lang="en-US" sz="3200" dirty="0">
                <a:solidFill>
                  <a:schemeClr val="bg1"/>
                </a:solidFill>
              </a:rPr>
              <a:t>Alcohol Use Disorders Identification </a:t>
            </a:r>
            <a:r>
              <a:rPr lang="en-US" sz="3200" dirty="0" smtClean="0">
                <a:solidFill>
                  <a:schemeClr val="bg1"/>
                </a:solidFill>
              </a:rPr>
              <a:t>Test)</a:t>
            </a:r>
            <a:r>
              <a:rPr lang="es-AR" sz="3200" dirty="0" smtClean="0">
                <a:solidFill>
                  <a:schemeClr val="bg1"/>
                </a:solidFill>
              </a:rPr>
              <a:t>: cantidad y frecuencia. </a:t>
            </a:r>
          </a:p>
          <a:p>
            <a:pPr algn="just">
              <a:buClr>
                <a:srgbClr val="7030A0"/>
              </a:buClr>
              <a:buFont typeface="Wingdings" panose="05000000000000000000" pitchFamily="2" charset="2"/>
              <a:buChar char="v"/>
            </a:pPr>
            <a:r>
              <a:rPr lang="es-AR" sz="3200" dirty="0" smtClean="0">
                <a:solidFill>
                  <a:schemeClr val="bg1"/>
                </a:solidFill>
              </a:rPr>
              <a:t>Motivos para cesar y motivos para reducir el consumo de alcohol. Estos </a:t>
            </a:r>
            <a:r>
              <a:rPr lang="es-AR" sz="3200" dirty="0">
                <a:solidFill>
                  <a:schemeClr val="bg1"/>
                </a:solidFill>
              </a:rPr>
              <a:t>se </a:t>
            </a:r>
            <a:r>
              <a:rPr lang="es-AR" sz="3200" dirty="0" smtClean="0">
                <a:solidFill>
                  <a:schemeClr val="bg1"/>
                </a:solidFill>
              </a:rPr>
              <a:t>evaluaron a </a:t>
            </a:r>
            <a:r>
              <a:rPr lang="es-AR" sz="3200" dirty="0">
                <a:solidFill>
                  <a:schemeClr val="bg1"/>
                </a:solidFill>
              </a:rPr>
              <a:t>partir de 20 ítems que se desprenden de una investigación </a:t>
            </a:r>
            <a:r>
              <a:rPr lang="es-AR" sz="3200" dirty="0" smtClean="0">
                <a:solidFill>
                  <a:schemeClr val="bg1"/>
                </a:solidFill>
              </a:rPr>
              <a:t>cualitativa anterior, realizada </a:t>
            </a:r>
            <a:r>
              <a:rPr lang="es-AR" sz="3200" dirty="0">
                <a:solidFill>
                  <a:schemeClr val="bg1"/>
                </a:solidFill>
              </a:rPr>
              <a:t>en estudiantes </a:t>
            </a:r>
            <a:r>
              <a:rPr lang="es-AR" sz="3200" dirty="0" smtClean="0">
                <a:solidFill>
                  <a:schemeClr val="bg1"/>
                </a:solidFill>
              </a:rPr>
              <a:t>universitarios.</a:t>
            </a:r>
            <a:endParaRPr lang="es-AR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3888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685801" y="1"/>
            <a:ext cx="10131425" cy="1266092"/>
          </a:xfrm>
        </p:spPr>
        <p:txBody>
          <a:bodyPr>
            <a:normAutofit/>
          </a:bodyPr>
          <a:lstStyle/>
          <a:p>
            <a:pPr algn="ctr"/>
            <a:r>
              <a:rPr lang="es-AR" sz="3200" b="1" dirty="0" smtClean="0">
                <a:solidFill>
                  <a:schemeClr val="bg1"/>
                </a:solidFill>
                <a:latin typeface="+mn-lt"/>
              </a:rPr>
              <a:t>Resultados: descripción de los motivos para cesar y reducir el consumo en universitarios</a:t>
            </a:r>
            <a:endParaRPr lang="es-AR" sz="3200" b="1" dirty="0">
              <a:solidFill>
                <a:schemeClr val="bg1"/>
              </a:solidFill>
              <a:latin typeface="+mn-lt"/>
            </a:endParaRPr>
          </a:p>
        </p:txBody>
      </p:sp>
      <p:graphicFrame>
        <p:nvGraphicFramePr>
          <p:cNvPr id="10" name="Marcador de contenido 9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62129238"/>
              </p:ext>
            </p:extLst>
          </p:nvPr>
        </p:nvGraphicFramePr>
        <p:xfrm>
          <a:off x="0" y="1266093"/>
          <a:ext cx="11957538" cy="559190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368625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85801" y="0"/>
            <a:ext cx="10131425" cy="1125415"/>
          </a:xfrm>
        </p:spPr>
        <p:txBody>
          <a:bodyPr/>
          <a:lstStyle/>
          <a:p>
            <a:pPr algn="ctr"/>
            <a:r>
              <a:rPr lang="es-AR" sz="3200" b="1" dirty="0">
                <a:solidFill>
                  <a:prstClr val="black"/>
                </a:solidFill>
                <a:latin typeface="Calibri" panose="020F0502020204030204"/>
              </a:rPr>
              <a:t>Resultados: descripción de los motivos para cesar y reducir el consumo en </a:t>
            </a:r>
            <a:r>
              <a:rPr lang="es-AR" sz="3200" b="1" dirty="0" smtClean="0">
                <a:solidFill>
                  <a:prstClr val="black"/>
                </a:solidFill>
                <a:latin typeface="Calibri" panose="020F0502020204030204"/>
              </a:rPr>
              <a:t>secundarios</a:t>
            </a:r>
            <a:endParaRPr lang="es-AR" dirty="0"/>
          </a:p>
        </p:txBody>
      </p:sp>
      <p:graphicFrame>
        <p:nvGraphicFramePr>
          <p:cNvPr id="7" name="Marcador de contenido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68679848"/>
              </p:ext>
            </p:extLst>
          </p:nvPr>
        </p:nvGraphicFramePr>
        <p:xfrm>
          <a:off x="158262" y="1125538"/>
          <a:ext cx="11834446" cy="55737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204953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85801" y="1"/>
            <a:ext cx="10131425" cy="1755648"/>
          </a:xfrm>
        </p:spPr>
        <p:txBody>
          <a:bodyPr/>
          <a:lstStyle/>
          <a:p>
            <a:pPr algn="ctr"/>
            <a:r>
              <a:rPr lang="es-AR" b="1" dirty="0">
                <a:solidFill>
                  <a:schemeClr val="bg1"/>
                </a:solidFill>
                <a:latin typeface="+mn-lt"/>
              </a:rPr>
              <a:t>Relación entre los motivos para reducir o cesar el consumo de alcohol y</a:t>
            </a:r>
            <a:br>
              <a:rPr lang="es-AR" b="1" dirty="0">
                <a:solidFill>
                  <a:schemeClr val="bg1"/>
                </a:solidFill>
                <a:latin typeface="+mn-lt"/>
              </a:rPr>
            </a:br>
            <a:r>
              <a:rPr lang="es-AR" b="1" dirty="0">
                <a:solidFill>
                  <a:schemeClr val="bg1"/>
                </a:solidFill>
                <a:latin typeface="+mn-lt"/>
              </a:rPr>
              <a:t>la cantidad y frecuencia de consumo</a:t>
            </a:r>
            <a:r>
              <a:rPr lang="es-AR" dirty="0"/>
              <a:t>.</a:t>
            </a:r>
            <a:endParaRPr lang="es-AR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" y="1755649"/>
            <a:ext cx="12192000" cy="510235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AR" sz="3200" dirty="0" smtClean="0">
                <a:solidFill>
                  <a:schemeClr val="bg1"/>
                </a:solidFill>
              </a:rPr>
              <a:t>La relación </a:t>
            </a:r>
            <a:r>
              <a:rPr lang="es-AR" sz="3200" dirty="0">
                <a:solidFill>
                  <a:schemeClr val="bg1"/>
                </a:solidFill>
              </a:rPr>
              <a:t>entre los motivos para cesar y reducir el consumo </a:t>
            </a:r>
            <a:r>
              <a:rPr lang="es-AR" sz="3200" dirty="0" smtClean="0">
                <a:solidFill>
                  <a:schemeClr val="bg1"/>
                </a:solidFill>
              </a:rPr>
              <a:t>de alcohol </a:t>
            </a:r>
            <a:r>
              <a:rPr lang="es-AR" sz="3200" dirty="0">
                <a:solidFill>
                  <a:schemeClr val="bg1"/>
                </a:solidFill>
              </a:rPr>
              <a:t>y la frecuencia de consumo </a:t>
            </a:r>
            <a:r>
              <a:rPr lang="es-AR" sz="3200" dirty="0" smtClean="0">
                <a:solidFill>
                  <a:schemeClr val="bg1"/>
                </a:solidFill>
              </a:rPr>
              <a:t>fue débil. </a:t>
            </a:r>
            <a:r>
              <a:rPr lang="es-AR" sz="3200" dirty="0" smtClean="0">
                <a:solidFill>
                  <a:schemeClr val="bg1"/>
                </a:solidFill>
              </a:rPr>
              <a:t>En cuanto a la cantidad, no hubo </a:t>
            </a:r>
            <a:r>
              <a:rPr lang="es-AR" sz="3200" dirty="0" smtClean="0">
                <a:solidFill>
                  <a:schemeClr val="bg1"/>
                </a:solidFill>
              </a:rPr>
              <a:t>relación</a:t>
            </a:r>
            <a:r>
              <a:rPr lang="es-AR" sz="3200" dirty="0" smtClean="0">
                <a:solidFill>
                  <a:schemeClr val="bg1"/>
                </a:solidFill>
              </a:rPr>
              <a:t>. </a:t>
            </a:r>
          </a:p>
          <a:p>
            <a:pPr marL="0" indent="0">
              <a:buNone/>
            </a:pPr>
            <a:r>
              <a:rPr lang="es-AR" sz="3200" dirty="0">
                <a:solidFill>
                  <a:schemeClr val="bg1"/>
                </a:solidFill>
              </a:rPr>
              <a:t>Estudiantes Universitarios: </a:t>
            </a:r>
            <a:endParaRPr lang="es-AR" sz="3200" dirty="0" smtClean="0">
              <a:solidFill>
                <a:schemeClr val="bg1"/>
              </a:solidFill>
            </a:endParaRPr>
          </a:p>
          <a:p>
            <a:pPr>
              <a:buClr>
                <a:srgbClr val="7030A0"/>
              </a:buClr>
              <a:buFont typeface="Wingdings" panose="05000000000000000000" pitchFamily="2" charset="2"/>
              <a:buChar char="v"/>
            </a:pPr>
            <a:r>
              <a:rPr lang="es-AR" sz="3200" dirty="0" smtClean="0">
                <a:solidFill>
                  <a:schemeClr val="bg1"/>
                </a:solidFill>
              </a:rPr>
              <a:t>Cantidad - </a:t>
            </a:r>
            <a:r>
              <a:rPr lang="es-AR" sz="3200" dirty="0">
                <a:solidFill>
                  <a:schemeClr val="bg1"/>
                </a:solidFill>
              </a:rPr>
              <a:t>Motivos para cesar: </a:t>
            </a:r>
            <a:r>
              <a:rPr lang="es-AR" sz="3200" i="1" dirty="0">
                <a:solidFill>
                  <a:schemeClr val="bg1"/>
                </a:solidFill>
              </a:rPr>
              <a:t>r</a:t>
            </a:r>
            <a:r>
              <a:rPr lang="es-AR" sz="3200" dirty="0">
                <a:solidFill>
                  <a:schemeClr val="bg1"/>
                </a:solidFill>
              </a:rPr>
              <a:t>= -.05 </a:t>
            </a:r>
            <a:r>
              <a:rPr lang="es-AR" sz="3200" i="1" dirty="0">
                <a:solidFill>
                  <a:schemeClr val="bg1"/>
                </a:solidFill>
              </a:rPr>
              <a:t>p</a:t>
            </a:r>
            <a:r>
              <a:rPr lang="es-AR" sz="3200" dirty="0">
                <a:solidFill>
                  <a:schemeClr val="bg1"/>
                </a:solidFill>
              </a:rPr>
              <a:t>&gt;0.05;</a:t>
            </a:r>
          </a:p>
          <a:p>
            <a:pPr>
              <a:buClr>
                <a:srgbClr val="7030A0"/>
              </a:buClr>
              <a:buFont typeface="Wingdings" panose="05000000000000000000" pitchFamily="2" charset="2"/>
              <a:buChar char="v"/>
            </a:pPr>
            <a:r>
              <a:rPr lang="es-AR" sz="3200" dirty="0">
                <a:solidFill>
                  <a:schemeClr val="bg1"/>
                </a:solidFill>
              </a:rPr>
              <a:t>Cantidad- Motivos para reducir: </a:t>
            </a:r>
            <a:r>
              <a:rPr lang="es-AR" sz="3200" i="1" dirty="0">
                <a:solidFill>
                  <a:schemeClr val="bg1"/>
                </a:solidFill>
              </a:rPr>
              <a:t>r</a:t>
            </a:r>
            <a:r>
              <a:rPr lang="es-AR" sz="3200" dirty="0">
                <a:solidFill>
                  <a:schemeClr val="bg1"/>
                </a:solidFill>
              </a:rPr>
              <a:t>= -.09 </a:t>
            </a:r>
            <a:r>
              <a:rPr lang="es-AR" sz="3200" i="1" dirty="0">
                <a:solidFill>
                  <a:schemeClr val="bg1"/>
                </a:solidFill>
              </a:rPr>
              <a:t>p</a:t>
            </a:r>
            <a:r>
              <a:rPr lang="es-AR" sz="3200" dirty="0">
                <a:solidFill>
                  <a:schemeClr val="bg1"/>
                </a:solidFill>
              </a:rPr>
              <a:t>&gt;0.05</a:t>
            </a:r>
            <a:r>
              <a:rPr lang="es-AR" sz="3200" dirty="0" smtClean="0">
                <a:solidFill>
                  <a:schemeClr val="bg1"/>
                </a:solidFill>
              </a:rPr>
              <a:t>;</a:t>
            </a:r>
          </a:p>
          <a:p>
            <a:pPr>
              <a:buClr>
                <a:srgbClr val="7030A0"/>
              </a:buClr>
              <a:buFont typeface="Wingdings" panose="05000000000000000000" pitchFamily="2" charset="2"/>
              <a:buChar char="v"/>
            </a:pPr>
            <a:r>
              <a:rPr lang="es-AR" sz="3200" dirty="0" smtClean="0">
                <a:solidFill>
                  <a:schemeClr val="bg1"/>
                </a:solidFill>
              </a:rPr>
              <a:t> </a:t>
            </a:r>
            <a:r>
              <a:rPr lang="es-AR" sz="3200" dirty="0">
                <a:solidFill>
                  <a:schemeClr val="bg1"/>
                </a:solidFill>
              </a:rPr>
              <a:t>Frecuencia- Motivos </a:t>
            </a:r>
            <a:r>
              <a:rPr lang="es-AR" sz="3200" dirty="0" smtClean="0">
                <a:solidFill>
                  <a:schemeClr val="bg1"/>
                </a:solidFill>
              </a:rPr>
              <a:t>para cesar</a:t>
            </a:r>
            <a:r>
              <a:rPr lang="es-AR" sz="3200" dirty="0">
                <a:solidFill>
                  <a:schemeClr val="bg1"/>
                </a:solidFill>
              </a:rPr>
              <a:t>: </a:t>
            </a:r>
            <a:r>
              <a:rPr lang="es-AR" sz="3200" i="1" dirty="0">
                <a:solidFill>
                  <a:schemeClr val="bg1"/>
                </a:solidFill>
              </a:rPr>
              <a:t>r </a:t>
            </a:r>
            <a:r>
              <a:rPr lang="es-AR" sz="3200" dirty="0">
                <a:solidFill>
                  <a:schemeClr val="bg1"/>
                </a:solidFill>
              </a:rPr>
              <a:t>= .13 </a:t>
            </a:r>
            <a:r>
              <a:rPr lang="es-AR" sz="3200" i="1" dirty="0">
                <a:solidFill>
                  <a:schemeClr val="bg1"/>
                </a:solidFill>
              </a:rPr>
              <a:t>p</a:t>
            </a:r>
            <a:r>
              <a:rPr lang="es-AR" sz="3200" dirty="0">
                <a:solidFill>
                  <a:schemeClr val="bg1"/>
                </a:solidFill>
              </a:rPr>
              <a:t>&lt;0.05</a:t>
            </a:r>
            <a:r>
              <a:rPr lang="es-AR" sz="3200" dirty="0" smtClean="0">
                <a:solidFill>
                  <a:schemeClr val="bg1"/>
                </a:solidFill>
              </a:rPr>
              <a:t>;</a:t>
            </a:r>
          </a:p>
          <a:p>
            <a:pPr>
              <a:buClr>
                <a:srgbClr val="7030A0"/>
              </a:buClr>
              <a:buFont typeface="Wingdings" panose="05000000000000000000" pitchFamily="2" charset="2"/>
              <a:buChar char="v"/>
            </a:pPr>
            <a:r>
              <a:rPr lang="es-AR" sz="3200" dirty="0" smtClean="0">
                <a:solidFill>
                  <a:schemeClr val="bg1"/>
                </a:solidFill>
              </a:rPr>
              <a:t> </a:t>
            </a:r>
            <a:r>
              <a:rPr lang="es-AR" sz="3200" dirty="0">
                <a:solidFill>
                  <a:schemeClr val="bg1"/>
                </a:solidFill>
              </a:rPr>
              <a:t>Frecuencia- Motivos para reducir: </a:t>
            </a:r>
            <a:r>
              <a:rPr lang="es-AR" sz="3200" i="1" dirty="0">
                <a:solidFill>
                  <a:schemeClr val="bg1"/>
                </a:solidFill>
              </a:rPr>
              <a:t>r</a:t>
            </a:r>
            <a:r>
              <a:rPr lang="es-AR" sz="3200" dirty="0">
                <a:solidFill>
                  <a:schemeClr val="bg1"/>
                </a:solidFill>
              </a:rPr>
              <a:t>= .19 </a:t>
            </a:r>
            <a:r>
              <a:rPr lang="es-AR" sz="3200" i="1" dirty="0">
                <a:solidFill>
                  <a:schemeClr val="bg1"/>
                </a:solidFill>
              </a:rPr>
              <a:t>p</a:t>
            </a:r>
            <a:r>
              <a:rPr lang="es-AR" sz="3200" dirty="0">
                <a:solidFill>
                  <a:schemeClr val="bg1"/>
                </a:solidFill>
              </a:rPr>
              <a:t>&lt;0.05.</a:t>
            </a:r>
          </a:p>
        </p:txBody>
      </p:sp>
    </p:spTree>
    <p:extLst>
      <p:ext uri="{BB962C8B-B14F-4D97-AF65-F5344CB8AC3E}">
        <p14:creationId xmlns:p14="http://schemas.microsoft.com/office/powerpoint/2010/main" val="2812650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s-AR" b="1" dirty="0">
                <a:solidFill>
                  <a:schemeClr val="bg1"/>
                </a:solidFill>
                <a:latin typeface="+mn-lt"/>
              </a:rPr>
              <a:t>Relación entre los motivos para reducir o cesar el consumo de alcohol y</a:t>
            </a:r>
            <a:br>
              <a:rPr lang="es-AR" b="1" dirty="0">
                <a:solidFill>
                  <a:schemeClr val="bg1"/>
                </a:solidFill>
                <a:latin typeface="+mn-lt"/>
              </a:rPr>
            </a:br>
            <a:r>
              <a:rPr lang="es-AR" b="1" dirty="0">
                <a:solidFill>
                  <a:schemeClr val="bg1"/>
                </a:solidFill>
                <a:latin typeface="+mn-lt"/>
              </a:rPr>
              <a:t>la cantidad y frecuencia de consumo</a:t>
            </a:r>
            <a:r>
              <a:rPr lang="es-AR" b="1" dirty="0">
                <a:latin typeface="+mn-lt"/>
              </a:rPr>
              <a:t>.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685801" y="2142067"/>
            <a:ext cx="10131425" cy="416729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AR" sz="3200" dirty="0">
                <a:solidFill>
                  <a:schemeClr val="bg1"/>
                </a:solidFill>
              </a:rPr>
              <a:t>Estudiantes Secundarios: </a:t>
            </a:r>
            <a:endParaRPr lang="es-AR" sz="3200" dirty="0" smtClean="0">
              <a:solidFill>
                <a:schemeClr val="bg1"/>
              </a:solidFill>
            </a:endParaRPr>
          </a:p>
          <a:p>
            <a:pPr>
              <a:buClr>
                <a:srgbClr val="7030A0"/>
              </a:buClr>
              <a:buFont typeface="Wingdings" panose="05000000000000000000" pitchFamily="2" charset="2"/>
              <a:buChar char="v"/>
            </a:pPr>
            <a:r>
              <a:rPr lang="es-AR" sz="3200" dirty="0" smtClean="0">
                <a:solidFill>
                  <a:schemeClr val="bg1"/>
                </a:solidFill>
              </a:rPr>
              <a:t>Cantidad- </a:t>
            </a:r>
            <a:r>
              <a:rPr lang="es-AR" sz="3200" dirty="0">
                <a:solidFill>
                  <a:schemeClr val="bg1"/>
                </a:solidFill>
              </a:rPr>
              <a:t>Motivos para cesar: r =-.20 p&gt;0.05;</a:t>
            </a:r>
          </a:p>
          <a:p>
            <a:pPr>
              <a:buClr>
                <a:srgbClr val="7030A0"/>
              </a:buClr>
              <a:buFont typeface="Wingdings" panose="05000000000000000000" pitchFamily="2" charset="2"/>
              <a:buChar char="v"/>
            </a:pPr>
            <a:r>
              <a:rPr lang="es-AR" sz="3200" dirty="0">
                <a:solidFill>
                  <a:schemeClr val="bg1"/>
                </a:solidFill>
              </a:rPr>
              <a:t>Cantidad- Motivos para reducir: r=-.11 </a:t>
            </a:r>
            <a:r>
              <a:rPr lang="es-AR" sz="3200" dirty="0" smtClean="0">
                <a:solidFill>
                  <a:schemeClr val="bg1"/>
                </a:solidFill>
              </a:rPr>
              <a:t>p&gt;0.05;</a:t>
            </a:r>
          </a:p>
          <a:p>
            <a:pPr>
              <a:buClr>
                <a:srgbClr val="7030A0"/>
              </a:buClr>
              <a:buFont typeface="Wingdings" panose="05000000000000000000" pitchFamily="2" charset="2"/>
              <a:buChar char="v"/>
            </a:pPr>
            <a:r>
              <a:rPr lang="es-AR" sz="3200" dirty="0" smtClean="0">
                <a:solidFill>
                  <a:schemeClr val="bg1"/>
                </a:solidFill>
              </a:rPr>
              <a:t>Frecuencia- </a:t>
            </a:r>
            <a:r>
              <a:rPr lang="es-AR" sz="3200" dirty="0">
                <a:solidFill>
                  <a:schemeClr val="bg1"/>
                </a:solidFill>
              </a:rPr>
              <a:t>Motivos </a:t>
            </a:r>
            <a:r>
              <a:rPr lang="es-AR" sz="3200" dirty="0" smtClean="0">
                <a:solidFill>
                  <a:schemeClr val="bg1"/>
                </a:solidFill>
              </a:rPr>
              <a:t>para cesar</a:t>
            </a:r>
            <a:r>
              <a:rPr lang="es-AR" sz="3200" dirty="0">
                <a:solidFill>
                  <a:schemeClr val="bg1"/>
                </a:solidFill>
              </a:rPr>
              <a:t>: r = .25 p&lt;0.05; </a:t>
            </a:r>
            <a:endParaRPr lang="es-AR" sz="3200" dirty="0" smtClean="0">
              <a:solidFill>
                <a:schemeClr val="bg1"/>
              </a:solidFill>
            </a:endParaRPr>
          </a:p>
          <a:p>
            <a:pPr>
              <a:buClr>
                <a:srgbClr val="7030A0"/>
              </a:buClr>
              <a:buFont typeface="Wingdings" panose="05000000000000000000" pitchFamily="2" charset="2"/>
              <a:buChar char="v"/>
            </a:pPr>
            <a:r>
              <a:rPr lang="es-AR" sz="3200" dirty="0">
                <a:solidFill>
                  <a:schemeClr val="bg1"/>
                </a:solidFill>
              </a:rPr>
              <a:t>F</a:t>
            </a:r>
            <a:r>
              <a:rPr lang="es-AR" sz="3200" dirty="0" smtClean="0">
                <a:solidFill>
                  <a:schemeClr val="bg1"/>
                </a:solidFill>
              </a:rPr>
              <a:t>recuencia- </a:t>
            </a:r>
            <a:r>
              <a:rPr lang="es-AR" sz="3200" dirty="0">
                <a:solidFill>
                  <a:schemeClr val="bg1"/>
                </a:solidFill>
              </a:rPr>
              <a:t>Motivos para reducir: r= .10 </a:t>
            </a:r>
            <a:r>
              <a:rPr lang="es-AR" sz="3200" dirty="0" smtClean="0">
                <a:solidFill>
                  <a:schemeClr val="bg1"/>
                </a:solidFill>
              </a:rPr>
              <a:t>p&gt;0.05.</a:t>
            </a:r>
            <a:endParaRPr lang="es-AR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0240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" y="0"/>
            <a:ext cx="11740896" cy="2110154"/>
          </a:xfrm>
        </p:spPr>
        <p:txBody>
          <a:bodyPr>
            <a:noAutofit/>
          </a:bodyPr>
          <a:lstStyle/>
          <a:p>
            <a:pPr algn="ctr"/>
            <a:r>
              <a:rPr lang="es-AR" b="1" dirty="0">
                <a:solidFill>
                  <a:schemeClr val="bg1"/>
                </a:solidFill>
                <a:latin typeface="+mn-lt"/>
              </a:rPr>
              <a:t>Motivos para reducir o cesar el consumo de alcohol en relación </a:t>
            </a:r>
            <a:r>
              <a:rPr lang="es-AR" b="1" dirty="0" smtClean="0">
                <a:solidFill>
                  <a:schemeClr val="bg1"/>
                </a:solidFill>
                <a:latin typeface="+mn-lt"/>
              </a:rPr>
              <a:t>a variables </a:t>
            </a:r>
            <a:r>
              <a:rPr lang="es-AR" b="1" dirty="0" smtClean="0">
                <a:solidFill>
                  <a:schemeClr val="bg1"/>
                </a:solidFill>
                <a:latin typeface="+mn-lt"/>
              </a:rPr>
              <a:t>sociodemográficas</a:t>
            </a:r>
            <a:endParaRPr lang="es-AR" b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274321" y="1481328"/>
            <a:ext cx="11466576" cy="5248655"/>
          </a:xfrm>
        </p:spPr>
        <p:txBody>
          <a:bodyPr>
            <a:noAutofit/>
          </a:bodyPr>
          <a:lstStyle/>
          <a:p>
            <a:pPr algn="just">
              <a:buClr>
                <a:srgbClr val="7030A0"/>
              </a:buClr>
              <a:buFont typeface="Wingdings" panose="05000000000000000000" pitchFamily="2" charset="2"/>
              <a:buChar char="v"/>
            </a:pPr>
            <a:r>
              <a:rPr lang="es-AR" sz="4000" dirty="0" smtClean="0">
                <a:solidFill>
                  <a:schemeClr val="bg1"/>
                </a:solidFill>
              </a:rPr>
              <a:t>El motivo que resultó más importante para cesar y para reducir el consumo de alcohol en hombres y mujeres de todas las edades, es el vinculado a “Ingerir alguna medicación o padecer una enfermedad que impidiera consumir alcohol</a:t>
            </a:r>
            <a:r>
              <a:rPr lang="es-AR" sz="4000" dirty="0" smtClean="0">
                <a:solidFill>
                  <a:schemeClr val="bg1"/>
                </a:solidFill>
              </a:rPr>
              <a:t>”.</a:t>
            </a:r>
            <a:endParaRPr lang="es-AR" sz="4000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088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15636" y="96982"/>
            <a:ext cx="11305309" cy="1246909"/>
          </a:xfrm>
        </p:spPr>
        <p:txBody>
          <a:bodyPr/>
          <a:lstStyle/>
          <a:p>
            <a:r>
              <a:rPr lang="es-AR" sz="3200" b="1" dirty="0">
                <a:solidFill>
                  <a:prstClr val="black"/>
                </a:solidFill>
                <a:latin typeface="Calibri" panose="020F0502020204030204"/>
              </a:rPr>
              <a:t>Motivos para reducir o cesar el consumo de alcohol en relación a variables sociodemográficas.</a:t>
            </a:r>
            <a:endParaRPr lang="es-AR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685801" y="1593273"/>
            <a:ext cx="10924308" cy="4668982"/>
          </a:xfrm>
        </p:spPr>
        <p:txBody>
          <a:bodyPr>
            <a:normAutofit fontScale="85000" lnSpcReduction="10000"/>
          </a:bodyPr>
          <a:lstStyle/>
          <a:p>
            <a:pPr algn="just">
              <a:buClr>
                <a:srgbClr val="7030A0"/>
              </a:buClr>
              <a:buFont typeface="Wingdings" panose="05000000000000000000" pitchFamily="2" charset="2"/>
              <a:buChar char="v"/>
            </a:pPr>
            <a:r>
              <a:rPr lang="es-AR" sz="3200" dirty="0">
                <a:solidFill>
                  <a:schemeClr val="bg1"/>
                </a:solidFill>
              </a:rPr>
              <a:t>En universitarios, los cambios personales, los potenciales daños o efectos del consumo de alcohol y evitar padecer dependencia fueron señalados como motivos importantes tanto en hombres como en </a:t>
            </a:r>
            <a:r>
              <a:rPr lang="es-AR" sz="3200" dirty="0" smtClean="0">
                <a:solidFill>
                  <a:schemeClr val="bg1"/>
                </a:solidFill>
              </a:rPr>
              <a:t>mujeres.</a:t>
            </a:r>
            <a:endParaRPr lang="es-AR" sz="3200" dirty="0">
              <a:solidFill>
                <a:schemeClr val="bg1"/>
              </a:solidFill>
            </a:endParaRPr>
          </a:p>
          <a:p>
            <a:pPr algn="just">
              <a:buClr>
                <a:srgbClr val="7030A0"/>
              </a:buClr>
              <a:buFont typeface="Wingdings" panose="05000000000000000000" pitchFamily="2" charset="2"/>
              <a:buChar char="v"/>
            </a:pPr>
            <a:r>
              <a:rPr lang="es-AR" sz="3200" dirty="0" smtClean="0">
                <a:solidFill>
                  <a:schemeClr val="bg1"/>
                </a:solidFill>
              </a:rPr>
              <a:t>El </a:t>
            </a:r>
            <a:r>
              <a:rPr lang="es-AR" sz="3200" dirty="0">
                <a:solidFill>
                  <a:schemeClr val="bg1"/>
                </a:solidFill>
              </a:rPr>
              <a:t>motivo que indica que el consumo de alcohol afecta las relaciones mostró mayor importancia para las </a:t>
            </a:r>
            <a:r>
              <a:rPr lang="es-AR" sz="3200" dirty="0" smtClean="0">
                <a:solidFill>
                  <a:schemeClr val="bg1"/>
                </a:solidFill>
              </a:rPr>
              <a:t>mujeres.</a:t>
            </a:r>
          </a:p>
          <a:p>
            <a:pPr algn="just">
              <a:buClr>
                <a:srgbClr val="7030A0"/>
              </a:buClr>
              <a:buFont typeface="Wingdings" panose="05000000000000000000" pitchFamily="2" charset="2"/>
              <a:buChar char="v"/>
            </a:pPr>
            <a:r>
              <a:rPr lang="es-AR" sz="3200" dirty="0" smtClean="0">
                <a:solidFill>
                  <a:schemeClr val="bg1"/>
                </a:solidFill>
              </a:rPr>
              <a:t>En </a:t>
            </a:r>
            <a:r>
              <a:rPr lang="es-AR" sz="3200" dirty="0" smtClean="0">
                <a:solidFill>
                  <a:schemeClr val="bg1"/>
                </a:solidFill>
              </a:rPr>
              <a:t>secundarios</a:t>
            </a:r>
            <a:r>
              <a:rPr lang="es-AR" sz="3200" dirty="0" smtClean="0">
                <a:solidFill>
                  <a:schemeClr val="bg1"/>
                </a:solidFill>
              </a:rPr>
              <a:t>, </a:t>
            </a:r>
            <a:r>
              <a:rPr lang="es-AR" sz="3200" dirty="0" smtClean="0">
                <a:solidFill>
                  <a:schemeClr val="bg1"/>
                </a:solidFill>
              </a:rPr>
              <a:t>el </a:t>
            </a:r>
            <a:r>
              <a:rPr lang="es-AR" sz="3200" dirty="0">
                <a:solidFill>
                  <a:schemeClr val="bg1"/>
                </a:solidFill>
              </a:rPr>
              <a:t>motivo que indica que el consumo de alcohol afecta las relaciones fue importante tanto en varones como en </a:t>
            </a:r>
            <a:r>
              <a:rPr lang="es-AR" sz="3200" dirty="0" smtClean="0">
                <a:solidFill>
                  <a:schemeClr val="bg1"/>
                </a:solidFill>
              </a:rPr>
              <a:t>mujeres.</a:t>
            </a:r>
          </a:p>
          <a:p>
            <a:pPr algn="just">
              <a:buClr>
                <a:srgbClr val="7030A0"/>
              </a:buClr>
              <a:buFont typeface="Wingdings" panose="05000000000000000000" pitchFamily="2" charset="2"/>
              <a:buChar char="v"/>
            </a:pPr>
            <a:r>
              <a:rPr lang="es-AR" sz="3200" dirty="0" smtClean="0">
                <a:solidFill>
                  <a:schemeClr val="bg1"/>
                </a:solidFill>
              </a:rPr>
              <a:t>Se destacaron también en el caso de los varones el motivo que refiere a que el consumo se contradice con la práctica de deporte.</a:t>
            </a:r>
          </a:p>
          <a:p>
            <a:pPr algn="just">
              <a:buClr>
                <a:srgbClr val="7030A0"/>
              </a:buClr>
              <a:buFont typeface="Wingdings" panose="05000000000000000000" pitchFamily="2" charset="2"/>
              <a:buChar char="v"/>
            </a:pPr>
            <a:r>
              <a:rPr lang="es-AR" sz="3200" dirty="0" smtClean="0">
                <a:solidFill>
                  <a:schemeClr val="bg1"/>
                </a:solidFill>
              </a:rPr>
              <a:t>En el caso de las mujeres, el  motivo referido a cambios vitales.</a:t>
            </a:r>
            <a:endParaRPr lang="es-AR" sz="3200" dirty="0" smtClean="0">
              <a:solidFill>
                <a:schemeClr val="bg1"/>
              </a:solidFill>
            </a:endParaRPr>
          </a:p>
          <a:p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1748378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19457" y="1"/>
            <a:ext cx="11795760" cy="1353312"/>
          </a:xfrm>
        </p:spPr>
        <p:txBody>
          <a:bodyPr>
            <a:noAutofit/>
          </a:bodyPr>
          <a:lstStyle/>
          <a:p>
            <a:pPr algn="ctr"/>
            <a:r>
              <a:rPr lang="es-AR" sz="3200" b="1" dirty="0">
                <a:solidFill>
                  <a:schemeClr val="bg1"/>
                </a:solidFill>
                <a:latin typeface="+mn-lt"/>
              </a:rPr>
              <a:t>Motivos para reducir o cesar el consumo de alcohol en relación a variables sociodemográficas.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84049" y="1353313"/>
            <a:ext cx="11430000" cy="5266943"/>
          </a:xfrm>
        </p:spPr>
        <p:txBody>
          <a:bodyPr>
            <a:normAutofit/>
          </a:bodyPr>
          <a:lstStyle/>
          <a:p>
            <a:pPr algn="just">
              <a:buClr>
                <a:srgbClr val="7030A0"/>
              </a:buClr>
              <a:buFont typeface="Wingdings" panose="05000000000000000000" pitchFamily="2" charset="2"/>
              <a:buChar char="v"/>
            </a:pPr>
            <a:r>
              <a:rPr lang="es-AR" sz="3200" dirty="0" smtClean="0">
                <a:solidFill>
                  <a:schemeClr val="bg1"/>
                </a:solidFill>
              </a:rPr>
              <a:t>Los estudiantes de entre </a:t>
            </a:r>
            <a:r>
              <a:rPr lang="es-AR" sz="3200" dirty="0">
                <a:solidFill>
                  <a:schemeClr val="bg1"/>
                </a:solidFill>
              </a:rPr>
              <a:t>18 y 30 </a:t>
            </a:r>
            <a:r>
              <a:rPr lang="es-AR" sz="3200" dirty="0" smtClean="0">
                <a:solidFill>
                  <a:schemeClr val="bg1"/>
                </a:solidFill>
              </a:rPr>
              <a:t>años, </a:t>
            </a:r>
            <a:r>
              <a:rPr lang="es-AR" sz="3200" dirty="0" smtClean="0">
                <a:solidFill>
                  <a:schemeClr val="bg1"/>
                </a:solidFill>
              </a:rPr>
              <a:t>mencionaron </a:t>
            </a:r>
            <a:r>
              <a:rPr lang="es-AR" sz="3200" dirty="0" smtClean="0">
                <a:solidFill>
                  <a:schemeClr val="bg1"/>
                </a:solidFill>
              </a:rPr>
              <a:t>como motivos significativos </a:t>
            </a:r>
            <a:r>
              <a:rPr lang="es-AR" sz="3200" dirty="0" smtClean="0">
                <a:solidFill>
                  <a:schemeClr val="bg1"/>
                </a:solidFill>
              </a:rPr>
              <a:t>los </a:t>
            </a:r>
            <a:r>
              <a:rPr lang="es-AR" sz="3200" dirty="0" smtClean="0">
                <a:solidFill>
                  <a:schemeClr val="bg1"/>
                </a:solidFill>
              </a:rPr>
              <a:t>que </a:t>
            </a:r>
            <a:r>
              <a:rPr lang="es-AR" sz="3200" dirty="0">
                <a:solidFill>
                  <a:schemeClr val="bg1"/>
                </a:solidFill>
              </a:rPr>
              <a:t>refieren </a:t>
            </a:r>
            <a:r>
              <a:rPr lang="es-AR" sz="3200" dirty="0" smtClean="0">
                <a:solidFill>
                  <a:schemeClr val="bg1"/>
                </a:solidFill>
              </a:rPr>
              <a:t>a que </a:t>
            </a:r>
            <a:r>
              <a:rPr lang="es-AR" sz="3200" dirty="0">
                <a:solidFill>
                  <a:schemeClr val="bg1"/>
                </a:solidFill>
              </a:rPr>
              <a:t>el consumo de alcohol </a:t>
            </a:r>
            <a:r>
              <a:rPr lang="es-AR" sz="3200" dirty="0" smtClean="0">
                <a:solidFill>
                  <a:schemeClr val="bg1"/>
                </a:solidFill>
              </a:rPr>
              <a:t>afecta las relaciones, a los potenciales </a:t>
            </a:r>
            <a:r>
              <a:rPr lang="es-AR" sz="3200" dirty="0">
                <a:solidFill>
                  <a:schemeClr val="bg1"/>
                </a:solidFill>
              </a:rPr>
              <a:t>daños o efectos del </a:t>
            </a:r>
            <a:r>
              <a:rPr lang="es-AR" sz="3200" dirty="0" smtClean="0">
                <a:solidFill>
                  <a:schemeClr val="bg1"/>
                </a:solidFill>
              </a:rPr>
              <a:t>consumo y </a:t>
            </a:r>
            <a:r>
              <a:rPr lang="es-AR" sz="3200" dirty="0">
                <a:solidFill>
                  <a:schemeClr val="bg1"/>
                </a:solidFill>
              </a:rPr>
              <a:t>a evitar </a:t>
            </a:r>
            <a:r>
              <a:rPr lang="es-AR" sz="3200" dirty="0" smtClean="0">
                <a:solidFill>
                  <a:schemeClr val="bg1"/>
                </a:solidFill>
              </a:rPr>
              <a:t>multas. </a:t>
            </a:r>
          </a:p>
          <a:p>
            <a:pPr algn="just">
              <a:buClr>
                <a:srgbClr val="7030A0"/>
              </a:buClr>
              <a:buFont typeface="Wingdings" panose="05000000000000000000" pitchFamily="2" charset="2"/>
              <a:buChar char="v"/>
            </a:pPr>
            <a:r>
              <a:rPr lang="es-AR" sz="3200" dirty="0" smtClean="0">
                <a:solidFill>
                  <a:schemeClr val="bg1"/>
                </a:solidFill>
              </a:rPr>
              <a:t>Por su parte, los mayores de 30, hicieron hincapié en los motivos relacionados con </a:t>
            </a:r>
            <a:r>
              <a:rPr lang="es-AR" sz="3200" dirty="0">
                <a:solidFill>
                  <a:schemeClr val="bg1"/>
                </a:solidFill>
              </a:rPr>
              <a:t>notar diferencias positivas en uno mismo cuando no se está bajo </a:t>
            </a:r>
            <a:r>
              <a:rPr lang="es-AR" sz="3200" dirty="0" smtClean="0">
                <a:solidFill>
                  <a:schemeClr val="bg1"/>
                </a:solidFill>
              </a:rPr>
              <a:t>los efectos </a:t>
            </a:r>
            <a:r>
              <a:rPr lang="es-AR" sz="3200" dirty="0">
                <a:solidFill>
                  <a:schemeClr val="bg1"/>
                </a:solidFill>
              </a:rPr>
              <a:t>del alcohol, a tener la sensación de perder la cordura por el </a:t>
            </a:r>
            <a:r>
              <a:rPr lang="es-AR" sz="3200" dirty="0" smtClean="0">
                <a:solidFill>
                  <a:schemeClr val="bg1"/>
                </a:solidFill>
              </a:rPr>
              <a:t>consumo y </a:t>
            </a:r>
            <a:r>
              <a:rPr lang="es-AR" sz="3200" dirty="0">
                <a:solidFill>
                  <a:schemeClr val="bg1"/>
                </a:solidFill>
              </a:rPr>
              <a:t>a evitar padecer dependencia al </a:t>
            </a:r>
            <a:r>
              <a:rPr lang="es-AR" sz="3200" dirty="0" smtClean="0">
                <a:solidFill>
                  <a:schemeClr val="bg1"/>
                </a:solidFill>
              </a:rPr>
              <a:t>alcohol, como importantes para cesar y reducir.</a:t>
            </a:r>
            <a:endParaRPr lang="es-AR" sz="3200" dirty="0"/>
          </a:p>
        </p:txBody>
      </p:sp>
    </p:spTree>
    <p:extLst>
      <p:ext uri="{BB962C8B-B14F-4D97-AF65-F5344CB8AC3E}">
        <p14:creationId xmlns:p14="http://schemas.microsoft.com/office/powerpoint/2010/main" val="2019109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85801" y="232012"/>
            <a:ext cx="10131425" cy="696036"/>
          </a:xfrm>
        </p:spPr>
        <p:txBody>
          <a:bodyPr>
            <a:normAutofit/>
          </a:bodyPr>
          <a:lstStyle/>
          <a:p>
            <a:r>
              <a:rPr lang="es-AR" b="1" dirty="0" smtClean="0">
                <a:solidFill>
                  <a:schemeClr val="bg1"/>
                </a:solidFill>
              </a:rPr>
              <a:t>                                     </a:t>
            </a:r>
            <a:r>
              <a:rPr lang="es-AR" sz="3200" b="1" dirty="0" smtClean="0">
                <a:solidFill>
                  <a:schemeClr val="bg1"/>
                </a:solidFill>
                <a:latin typeface="+mn-lt"/>
              </a:rPr>
              <a:t>DISCUSIÓN</a:t>
            </a:r>
            <a:endParaRPr lang="es-AR" sz="3200" b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685801" y="1105469"/>
            <a:ext cx="10131425" cy="5462756"/>
          </a:xfrm>
        </p:spPr>
        <p:txBody>
          <a:bodyPr>
            <a:normAutofit fontScale="25000" lnSpcReduction="20000"/>
          </a:bodyPr>
          <a:lstStyle/>
          <a:p>
            <a:pPr algn="just">
              <a:buClr>
                <a:srgbClr val="7030A0"/>
              </a:buClr>
              <a:buFont typeface="Wingdings" panose="05000000000000000000" pitchFamily="2" charset="2"/>
              <a:buChar char="v"/>
            </a:pPr>
            <a:r>
              <a:rPr lang="es-AR" sz="12800" dirty="0" smtClean="0">
                <a:solidFill>
                  <a:schemeClr val="bg1"/>
                </a:solidFill>
              </a:rPr>
              <a:t>Investigaciones encontraron que, independientemente de la edad, uno de los motivos más importantes para cesar el consumo de alcohol estaba vinculado al posible daño a la salud física. </a:t>
            </a:r>
          </a:p>
          <a:p>
            <a:pPr algn="just">
              <a:buClr>
                <a:srgbClr val="7030A0"/>
              </a:buClr>
              <a:buFont typeface="Wingdings" panose="05000000000000000000" pitchFamily="2" charset="2"/>
              <a:buChar char="v"/>
            </a:pPr>
            <a:r>
              <a:rPr lang="es-AR" sz="12800" dirty="0" smtClean="0">
                <a:solidFill>
                  <a:schemeClr val="bg1"/>
                </a:solidFill>
              </a:rPr>
              <a:t>En el presente estudio, dicho motivo se destacó como importante sólo en el grupo de universitarios, lo que podría vincularse a una menor percepción de los riesgos del consumo en la adolescencia, en relación a la percepción de sus beneficios.</a:t>
            </a:r>
          </a:p>
          <a:p>
            <a:pPr algn="just">
              <a:buClr>
                <a:srgbClr val="7030A0"/>
              </a:buClr>
              <a:buFont typeface="Wingdings" panose="05000000000000000000" pitchFamily="2" charset="2"/>
              <a:buChar char="v"/>
            </a:pPr>
            <a:r>
              <a:rPr lang="es-AR" sz="12800" dirty="0" smtClean="0">
                <a:solidFill>
                  <a:schemeClr val="bg1"/>
                </a:solidFill>
              </a:rPr>
              <a:t>Para el grupo de mayores de 30 años, cobran mayor importancia los efectos físicos, posiblemente por una mayor exposición a los efectos del consumo de alcohol.</a:t>
            </a:r>
          </a:p>
          <a:p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1197839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85801" y="122830"/>
            <a:ext cx="10131425" cy="859809"/>
          </a:xfrm>
        </p:spPr>
        <p:txBody>
          <a:bodyPr/>
          <a:lstStyle/>
          <a:p>
            <a:pPr algn="ctr"/>
            <a:r>
              <a:rPr lang="es-AR" sz="3200" b="1" dirty="0" smtClean="0">
                <a:solidFill>
                  <a:schemeClr val="bg1"/>
                </a:solidFill>
                <a:latin typeface="+mn-lt"/>
              </a:rPr>
              <a:t>conclusiones</a:t>
            </a:r>
            <a:endParaRPr lang="es-AR" sz="3200" b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685801" y="982639"/>
            <a:ext cx="10914796" cy="5469676"/>
          </a:xfrm>
        </p:spPr>
        <p:txBody>
          <a:bodyPr>
            <a:normAutofit/>
          </a:bodyPr>
          <a:lstStyle/>
          <a:p>
            <a:pPr algn="just">
              <a:buClr>
                <a:srgbClr val="7030A0"/>
              </a:buClr>
              <a:buFont typeface="Wingdings" panose="05000000000000000000" pitchFamily="2" charset="2"/>
              <a:buChar char="v"/>
            </a:pPr>
            <a:r>
              <a:rPr lang="es-AR" sz="3700" dirty="0">
                <a:solidFill>
                  <a:schemeClr val="bg1"/>
                </a:solidFill>
              </a:rPr>
              <a:t>La presente investigación permitió conocer cuáles serían los </a:t>
            </a:r>
            <a:r>
              <a:rPr lang="es-AR" sz="3700" dirty="0" smtClean="0">
                <a:solidFill>
                  <a:schemeClr val="bg1"/>
                </a:solidFill>
              </a:rPr>
              <a:t>motivos que </a:t>
            </a:r>
            <a:r>
              <a:rPr lang="es-AR" sz="3700" dirty="0">
                <a:solidFill>
                  <a:schemeClr val="bg1"/>
                </a:solidFill>
              </a:rPr>
              <a:t>llevarían a los jóvenes estudiantes a cesar y reducir su consumo </a:t>
            </a:r>
            <a:r>
              <a:rPr lang="es-AR" sz="3700" dirty="0" smtClean="0">
                <a:solidFill>
                  <a:schemeClr val="bg1"/>
                </a:solidFill>
              </a:rPr>
              <a:t>de alcohol. </a:t>
            </a:r>
            <a:r>
              <a:rPr lang="es-AR" sz="3700" dirty="0">
                <a:solidFill>
                  <a:schemeClr val="bg1"/>
                </a:solidFill>
              </a:rPr>
              <a:t>Esto adquiere relevancia, ya que no se contaba con información </a:t>
            </a:r>
            <a:r>
              <a:rPr lang="es-AR" sz="3700" dirty="0" smtClean="0">
                <a:solidFill>
                  <a:schemeClr val="bg1"/>
                </a:solidFill>
              </a:rPr>
              <a:t>al respecto </a:t>
            </a:r>
            <a:r>
              <a:rPr lang="es-AR" sz="3700" dirty="0">
                <a:solidFill>
                  <a:schemeClr val="bg1"/>
                </a:solidFill>
              </a:rPr>
              <a:t>en la población nacional</a:t>
            </a:r>
            <a:r>
              <a:rPr lang="es-AR" sz="3700" dirty="0" smtClean="0">
                <a:solidFill>
                  <a:schemeClr val="bg1"/>
                </a:solidFill>
              </a:rPr>
              <a:t>.</a:t>
            </a:r>
          </a:p>
          <a:p>
            <a:pPr algn="just">
              <a:buClr>
                <a:srgbClr val="7030A0"/>
              </a:buClr>
              <a:buFont typeface="Wingdings" panose="05000000000000000000" pitchFamily="2" charset="2"/>
              <a:buChar char="v"/>
            </a:pPr>
            <a:r>
              <a:rPr lang="es-AR" sz="3700" dirty="0" smtClean="0">
                <a:solidFill>
                  <a:schemeClr val="bg1"/>
                </a:solidFill>
              </a:rPr>
              <a:t>Otras </a:t>
            </a:r>
            <a:r>
              <a:rPr lang="es-AR" sz="3700" dirty="0">
                <a:solidFill>
                  <a:schemeClr val="bg1"/>
                </a:solidFill>
              </a:rPr>
              <a:t>investigaciones posibles </a:t>
            </a:r>
            <a:r>
              <a:rPr lang="es-AR" sz="3700" dirty="0" smtClean="0">
                <a:solidFill>
                  <a:schemeClr val="bg1"/>
                </a:solidFill>
              </a:rPr>
              <a:t>podrían derivar </a:t>
            </a:r>
            <a:r>
              <a:rPr lang="es-AR" sz="3700" dirty="0">
                <a:solidFill>
                  <a:schemeClr val="bg1"/>
                </a:solidFill>
              </a:rPr>
              <a:t>en estudios en otros contextos nacionales, otros grupos etarios, y </a:t>
            </a:r>
            <a:r>
              <a:rPr lang="es-AR" sz="3700" dirty="0" smtClean="0">
                <a:solidFill>
                  <a:schemeClr val="bg1"/>
                </a:solidFill>
              </a:rPr>
              <a:t>en otras poblaciones.</a:t>
            </a:r>
          </a:p>
          <a:p>
            <a:pPr marL="0" indent="0">
              <a:buNone/>
            </a:pPr>
            <a:r>
              <a:rPr lang="es-AR" dirty="0" smtClean="0">
                <a:solidFill>
                  <a:schemeClr val="bg1"/>
                </a:solidFill>
              </a:rPr>
              <a:t>.</a:t>
            </a:r>
            <a:endParaRPr lang="es-AR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766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85801" y="193184"/>
            <a:ext cx="10131425" cy="1146220"/>
          </a:xfrm>
        </p:spPr>
        <p:txBody>
          <a:bodyPr/>
          <a:lstStyle/>
          <a:p>
            <a:pPr algn="ctr"/>
            <a:r>
              <a:rPr lang="es-AR" b="1" dirty="0" smtClean="0">
                <a:solidFill>
                  <a:schemeClr val="bg1"/>
                </a:solidFill>
              </a:rPr>
              <a:t> </a:t>
            </a:r>
            <a:r>
              <a:rPr lang="es-AR" sz="3200" b="1" dirty="0" smtClean="0">
                <a:solidFill>
                  <a:schemeClr val="bg1"/>
                </a:solidFill>
                <a:latin typeface="+mn-lt"/>
              </a:rPr>
              <a:t>Conclusiones</a:t>
            </a:r>
            <a:endParaRPr lang="es-AR" sz="3200" dirty="0">
              <a:latin typeface="+mn-lt"/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685801" y="1339405"/>
            <a:ext cx="10131425" cy="5156930"/>
          </a:xfrm>
        </p:spPr>
        <p:txBody>
          <a:bodyPr>
            <a:noAutofit/>
          </a:bodyPr>
          <a:lstStyle/>
          <a:p>
            <a:pPr algn="just">
              <a:buClr>
                <a:srgbClr val="7030A0"/>
              </a:buClr>
              <a:buFont typeface="Wingdings" panose="05000000000000000000" pitchFamily="2" charset="2"/>
              <a:buChar char="v"/>
            </a:pPr>
            <a:r>
              <a:rPr lang="es-AR" sz="3200" dirty="0">
                <a:solidFill>
                  <a:schemeClr val="bg1"/>
                </a:solidFill>
              </a:rPr>
              <a:t> </a:t>
            </a:r>
            <a:r>
              <a:rPr lang="es-AR" sz="3200" dirty="0" smtClean="0">
                <a:solidFill>
                  <a:schemeClr val="bg1"/>
                </a:solidFill>
              </a:rPr>
              <a:t>Se </a:t>
            </a:r>
            <a:r>
              <a:rPr lang="es-AR" sz="3200" dirty="0">
                <a:solidFill>
                  <a:schemeClr val="bg1"/>
                </a:solidFill>
              </a:rPr>
              <a:t>logró arribar a la conclusión de que los motivos para no consumir, </a:t>
            </a:r>
            <a:r>
              <a:rPr lang="es-AR" sz="3200" dirty="0" smtClean="0">
                <a:solidFill>
                  <a:schemeClr val="bg1"/>
                </a:solidFill>
              </a:rPr>
              <a:t>a pesar </a:t>
            </a:r>
            <a:r>
              <a:rPr lang="es-AR" sz="3200" dirty="0">
                <a:solidFill>
                  <a:schemeClr val="bg1"/>
                </a:solidFill>
              </a:rPr>
              <a:t>de su nivel de importancia, no se relacionarían inmediatamente con la cantidad actual de alcohol </a:t>
            </a:r>
            <a:r>
              <a:rPr lang="es-AR" sz="3200" dirty="0" smtClean="0">
                <a:solidFill>
                  <a:schemeClr val="bg1"/>
                </a:solidFill>
              </a:rPr>
              <a:t>consumido y sí se relacionan levemente con la frecuencia de consumo.</a:t>
            </a:r>
            <a:endParaRPr lang="es-AR" sz="3200" dirty="0">
              <a:solidFill>
                <a:schemeClr val="bg1"/>
              </a:solidFill>
            </a:endParaRPr>
          </a:p>
          <a:p>
            <a:pPr algn="just">
              <a:buClr>
                <a:srgbClr val="7030A0"/>
              </a:buClr>
              <a:buFont typeface="Wingdings" panose="05000000000000000000" pitchFamily="2" charset="2"/>
              <a:buChar char="v"/>
            </a:pPr>
            <a:r>
              <a:rPr lang="es-AR" sz="3200" dirty="0">
                <a:solidFill>
                  <a:schemeClr val="bg1"/>
                </a:solidFill>
              </a:rPr>
              <a:t>Si bien los resultados obtenidos son válidos únicamente para </a:t>
            </a:r>
            <a:r>
              <a:rPr lang="es-AR" sz="3200" dirty="0" smtClean="0">
                <a:solidFill>
                  <a:schemeClr val="bg1"/>
                </a:solidFill>
              </a:rPr>
              <a:t>el contexto </a:t>
            </a:r>
            <a:r>
              <a:rPr lang="es-AR" sz="3200" dirty="0">
                <a:solidFill>
                  <a:schemeClr val="bg1"/>
                </a:solidFill>
              </a:rPr>
              <a:t>local, lo que podría considerarse una limitación, también es </a:t>
            </a:r>
            <a:r>
              <a:rPr lang="es-AR" sz="3200" dirty="0" smtClean="0">
                <a:solidFill>
                  <a:schemeClr val="bg1"/>
                </a:solidFill>
              </a:rPr>
              <a:t>una ventaja a la hora de diseñar intervenciones, ya </a:t>
            </a:r>
            <a:r>
              <a:rPr lang="es-AR" sz="3200" dirty="0">
                <a:solidFill>
                  <a:schemeClr val="bg1"/>
                </a:solidFill>
              </a:rPr>
              <a:t>que </a:t>
            </a:r>
            <a:r>
              <a:rPr lang="es-AR" sz="3200" dirty="0" smtClean="0">
                <a:solidFill>
                  <a:schemeClr val="bg1"/>
                </a:solidFill>
              </a:rPr>
              <a:t>se trata de </a:t>
            </a:r>
            <a:r>
              <a:rPr lang="es-AR" sz="3200" dirty="0">
                <a:solidFill>
                  <a:schemeClr val="bg1"/>
                </a:solidFill>
              </a:rPr>
              <a:t>conocimiento </a:t>
            </a:r>
            <a:r>
              <a:rPr lang="es-AR" sz="3200" dirty="0" smtClean="0">
                <a:solidFill>
                  <a:schemeClr val="bg1"/>
                </a:solidFill>
              </a:rPr>
              <a:t>específico.</a:t>
            </a:r>
            <a:endParaRPr lang="es-AR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1121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85801" y="450376"/>
            <a:ext cx="10131425" cy="1050878"/>
          </a:xfrm>
        </p:spPr>
        <p:txBody>
          <a:bodyPr/>
          <a:lstStyle/>
          <a:p>
            <a:pPr algn="ctr"/>
            <a:r>
              <a:rPr lang="es-AR" dirty="0" smtClean="0"/>
              <a:t>      </a:t>
            </a:r>
            <a:r>
              <a:rPr lang="es-AR" b="1" dirty="0" smtClean="0">
                <a:solidFill>
                  <a:schemeClr val="bg1"/>
                </a:solidFill>
                <a:latin typeface="+mn-lt"/>
              </a:rPr>
              <a:t>Posibles intervenciones</a:t>
            </a:r>
            <a:endParaRPr lang="es-AR" b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685801" y="1323833"/>
            <a:ext cx="10131425" cy="4467368"/>
          </a:xfrm>
        </p:spPr>
        <p:txBody>
          <a:bodyPr>
            <a:normAutofit/>
          </a:bodyPr>
          <a:lstStyle/>
          <a:p>
            <a:pPr algn="just">
              <a:buClr>
                <a:srgbClr val="7030A0"/>
              </a:buClr>
              <a:buFont typeface="Wingdings" panose="05000000000000000000" pitchFamily="2" charset="2"/>
              <a:buChar char="v"/>
            </a:pPr>
            <a:r>
              <a:rPr lang="es-AR" sz="3500" dirty="0" smtClean="0">
                <a:solidFill>
                  <a:schemeClr val="bg1"/>
                </a:solidFill>
              </a:rPr>
              <a:t>Intervenciones</a:t>
            </a:r>
            <a:r>
              <a:rPr lang="es-AR" sz="3500" dirty="0">
                <a:solidFill>
                  <a:schemeClr val="bg1"/>
                </a:solidFill>
              </a:rPr>
              <a:t> </a:t>
            </a:r>
            <a:r>
              <a:rPr lang="es-AR" sz="3500" dirty="0" smtClean="0">
                <a:solidFill>
                  <a:schemeClr val="bg1"/>
                </a:solidFill>
              </a:rPr>
              <a:t>orientadas </a:t>
            </a:r>
            <a:r>
              <a:rPr lang="es-AR" sz="3500" dirty="0">
                <a:solidFill>
                  <a:schemeClr val="bg1"/>
                </a:solidFill>
              </a:rPr>
              <a:t>a visibilizar y concientizar sobre los beneficios de no </a:t>
            </a:r>
            <a:r>
              <a:rPr lang="es-AR" sz="3500" dirty="0" smtClean="0">
                <a:solidFill>
                  <a:schemeClr val="bg1"/>
                </a:solidFill>
              </a:rPr>
              <a:t>consumir alcohol</a:t>
            </a:r>
            <a:r>
              <a:rPr lang="es-AR" sz="3500" dirty="0">
                <a:solidFill>
                  <a:schemeClr val="bg1"/>
                </a:solidFill>
              </a:rPr>
              <a:t>, en lugar de enfatizar en los efectos negativos del </a:t>
            </a:r>
            <a:r>
              <a:rPr lang="es-AR" sz="3500" dirty="0" smtClean="0">
                <a:solidFill>
                  <a:schemeClr val="bg1"/>
                </a:solidFill>
              </a:rPr>
              <a:t>consumo.</a:t>
            </a:r>
          </a:p>
          <a:p>
            <a:pPr algn="just">
              <a:buClr>
                <a:srgbClr val="7030A0"/>
              </a:buClr>
              <a:buFont typeface="Wingdings" panose="05000000000000000000" pitchFamily="2" charset="2"/>
              <a:buChar char="v"/>
            </a:pPr>
            <a:r>
              <a:rPr lang="es-AR" sz="3500" dirty="0" smtClean="0">
                <a:solidFill>
                  <a:schemeClr val="bg1"/>
                </a:solidFill>
              </a:rPr>
              <a:t>Campañas</a:t>
            </a:r>
            <a:r>
              <a:rPr lang="es-AR" sz="3500" dirty="0">
                <a:solidFill>
                  <a:schemeClr val="bg1"/>
                </a:solidFill>
              </a:rPr>
              <a:t> </a:t>
            </a:r>
            <a:r>
              <a:rPr lang="es-AR" sz="3500" dirty="0" smtClean="0">
                <a:solidFill>
                  <a:schemeClr val="bg1"/>
                </a:solidFill>
              </a:rPr>
              <a:t>publicitarias </a:t>
            </a:r>
            <a:r>
              <a:rPr lang="es-AR" sz="3500" dirty="0">
                <a:solidFill>
                  <a:schemeClr val="bg1"/>
                </a:solidFill>
              </a:rPr>
              <a:t>a gran escala dirigida a públicos específicos, donde se </a:t>
            </a:r>
            <a:r>
              <a:rPr lang="es-AR" sz="3500" dirty="0" smtClean="0">
                <a:solidFill>
                  <a:schemeClr val="bg1"/>
                </a:solidFill>
              </a:rPr>
              <a:t>enfatice la </a:t>
            </a:r>
            <a:r>
              <a:rPr lang="es-AR" sz="3500" dirty="0">
                <a:solidFill>
                  <a:schemeClr val="bg1"/>
                </a:solidFill>
              </a:rPr>
              <a:t>importancia de los motivos </a:t>
            </a:r>
            <a:r>
              <a:rPr lang="es-AR" sz="3500" dirty="0" smtClean="0">
                <a:solidFill>
                  <a:schemeClr val="bg1"/>
                </a:solidFill>
              </a:rPr>
              <a:t>para no </a:t>
            </a:r>
            <a:r>
              <a:rPr lang="es-AR" sz="3500" dirty="0">
                <a:solidFill>
                  <a:schemeClr val="bg1"/>
                </a:solidFill>
              </a:rPr>
              <a:t>consumir.</a:t>
            </a:r>
          </a:p>
        </p:txBody>
      </p:sp>
    </p:spTree>
    <p:extLst>
      <p:ext uri="{BB962C8B-B14F-4D97-AF65-F5344CB8AC3E}">
        <p14:creationId xmlns:p14="http://schemas.microsoft.com/office/powerpoint/2010/main" val="2778066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685801" y="609601"/>
            <a:ext cx="10131425" cy="51816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AR" sz="6000" b="1" dirty="0" smtClean="0">
                <a:solidFill>
                  <a:schemeClr val="bg1"/>
                </a:solidFill>
              </a:rPr>
              <a:t>¡Muchas gracias!</a:t>
            </a:r>
            <a:endParaRPr lang="es-AR" sz="6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8036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lestial">
  <a:themeElements>
    <a:clrScheme name="Personalizado 2">
      <a:dk1>
        <a:sysClr val="windowText" lastClr="000000"/>
      </a:dk1>
      <a:lt1>
        <a:srgbClr val="F1CCF3"/>
      </a:lt1>
      <a:dk2>
        <a:srgbClr val="454551"/>
      </a:dk2>
      <a:lt2>
        <a:srgbClr val="D8D9DC"/>
      </a:lt2>
      <a:accent1>
        <a:srgbClr val="E9ABEB"/>
      </a:accent1>
      <a:accent2>
        <a:srgbClr val="C830CC"/>
      </a:accent2>
      <a:accent3>
        <a:srgbClr val="4EA6DC"/>
      </a:accent3>
      <a:accent4>
        <a:srgbClr val="4775E7"/>
      </a:accent4>
      <a:accent5>
        <a:srgbClr val="8971E1"/>
      </a:accent5>
      <a:accent6>
        <a:srgbClr val="D54773"/>
      </a:accent6>
      <a:hlink>
        <a:srgbClr val="6B9F25"/>
      </a:hlink>
      <a:folHlink>
        <a:srgbClr val="8C8C8C"/>
      </a:folHlink>
    </a:clrScheme>
    <a:fontScheme name="Celestial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elestial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elestial" id="{C4BB2A3D-0E93-4C5F-B0D2-9D3FCE089CC5}" vid="{B36E0D05-787B-4C61-8268-2D6C1FBEDA3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TM03457452[[fn=Celestial]]</Template>
  <TotalTime>999</TotalTime>
  <Words>1186</Words>
  <Application>Microsoft Office PowerPoint</Application>
  <PresentationFormat>Panorámica</PresentationFormat>
  <Paragraphs>73</Paragraphs>
  <Slides>21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21</vt:i4>
      </vt:variant>
    </vt:vector>
  </HeadingPairs>
  <TitlesOfParts>
    <vt:vector size="26" baseType="lpstr">
      <vt:lpstr>Arial</vt:lpstr>
      <vt:lpstr>Calibri</vt:lpstr>
      <vt:lpstr>Calibri Light</vt:lpstr>
      <vt:lpstr>Wingdings</vt:lpstr>
      <vt:lpstr>Celestial</vt:lpstr>
      <vt:lpstr>Motivos para cesar o reducir el consumo de alcohol en estudiantes secundarios y universitarios de Mar del Plata</vt:lpstr>
      <vt:lpstr>Introducción</vt:lpstr>
      <vt:lpstr>Desde los modelos motivacionales…</vt:lpstr>
      <vt:lpstr>Objetivos</vt:lpstr>
      <vt:lpstr>Metodología</vt:lpstr>
      <vt:lpstr>Características de la muestra: variables sociodemográficas</vt:lpstr>
      <vt:lpstr>variables sociodemográficas: edad</vt:lpstr>
      <vt:lpstr>instrumento</vt:lpstr>
      <vt:lpstr>instrumento</vt:lpstr>
      <vt:lpstr>Resultados: descripción de los motivos para cesar y reducir el consumo en universitarios</vt:lpstr>
      <vt:lpstr>Resultados: descripción de los motivos para cesar y reducir el consumo en secundarios</vt:lpstr>
      <vt:lpstr>Relación entre los motivos para reducir o cesar el consumo de alcohol y la cantidad y frecuencia de consumo.</vt:lpstr>
      <vt:lpstr>Relación entre los motivos para reducir o cesar el consumo de alcohol y la cantidad y frecuencia de consumo.</vt:lpstr>
      <vt:lpstr>Motivos para reducir o cesar el consumo de alcohol en relación a variables sociodemográficas</vt:lpstr>
      <vt:lpstr>Motivos para reducir o cesar el consumo de alcohol en relación a variables sociodemográficas.</vt:lpstr>
      <vt:lpstr>Motivos para reducir o cesar el consumo de alcohol en relación a variables sociodemográficas.</vt:lpstr>
      <vt:lpstr>                                     DISCUSIÓN</vt:lpstr>
      <vt:lpstr>conclusiones</vt:lpstr>
      <vt:lpstr> Conclusiones</vt:lpstr>
      <vt:lpstr>      Posibles intervenciones</vt:lpstr>
      <vt:lpstr>Presentación de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Universidad nacional de mar del plata facultad de psicología</dc:title>
  <dc:creator>Clau y Ro</dc:creator>
  <cp:lastModifiedBy>alumno</cp:lastModifiedBy>
  <cp:revision>86</cp:revision>
  <dcterms:created xsi:type="dcterms:W3CDTF">2016-03-28T19:34:00Z</dcterms:created>
  <dcterms:modified xsi:type="dcterms:W3CDTF">2016-05-19T19:20:07Z</dcterms:modified>
</cp:coreProperties>
</file>