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4" r:id="rId16"/>
    <p:sldId id="272" r:id="rId17"/>
    <p:sldId id="275" r:id="rId18"/>
    <p:sldId id="276" r:id="rId19"/>
    <p:sldId id="277" r:id="rId20"/>
    <p:sldId id="330" r:id="rId21"/>
    <p:sldId id="278" r:id="rId22"/>
    <p:sldId id="279" r:id="rId23"/>
    <p:sldId id="332" r:id="rId24"/>
    <p:sldId id="280" r:id="rId25"/>
    <p:sldId id="281" r:id="rId26"/>
    <p:sldId id="282" r:id="rId27"/>
    <p:sldId id="283" r:id="rId28"/>
    <p:sldId id="334" r:id="rId29"/>
    <p:sldId id="284" r:id="rId30"/>
    <p:sldId id="285" r:id="rId31"/>
    <p:sldId id="336" r:id="rId32"/>
    <p:sldId id="286" r:id="rId33"/>
    <p:sldId id="287" r:id="rId34"/>
    <p:sldId id="288" r:id="rId35"/>
    <p:sldId id="289" r:id="rId36"/>
    <p:sldId id="338" r:id="rId37"/>
    <p:sldId id="290" r:id="rId38"/>
    <p:sldId id="291" r:id="rId39"/>
    <p:sldId id="292" r:id="rId40"/>
    <p:sldId id="293" r:id="rId41"/>
    <p:sldId id="340" r:id="rId42"/>
    <p:sldId id="294" r:id="rId43"/>
    <p:sldId id="295" r:id="rId44"/>
    <p:sldId id="296" r:id="rId45"/>
    <p:sldId id="297" r:id="rId46"/>
    <p:sldId id="342" r:id="rId47"/>
    <p:sldId id="298" r:id="rId48"/>
    <p:sldId id="299" r:id="rId49"/>
    <p:sldId id="300" r:id="rId50"/>
    <p:sldId id="301" r:id="rId51"/>
    <p:sldId id="344" r:id="rId52"/>
    <p:sldId id="302" r:id="rId53"/>
    <p:sldId id="303" r:id="rId54"/>
    <p:sldId id="304" r:id="rId55"/>
    <p:sldId id="305" r:id="rId56"/>
    <p:sldId id="346" r:id="rId57"/>
    <p:sldId id="306" r:id="rId58"/>
    <p:sldId id="307" r:id="rId59"/>
    <p:sldId id="308" r:id="rId60"/>
    <p:sldId id="309" r:id="rId61"/>
    <p:sldId id="319" r:id="rId62"/>
    <p:sldId id="320" r:id="rId63"/>
    <p:sldId id="321" r:id="rId64"/>
    <p:sldId id="322" r:id="rId65"/>
    <p:sldId id="323" r:id="rId66"/>
    <p:sldId id="324" r:id="rId67"/>
    <p:sldId id="325" r:id="rId68"/>
    <p:sldId id="326" r:id="rId69"/>
    <p:sldId id="327" r:id="rId70"/>
    <p:sldId id="328" r:id="rId7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ED2F"/>
    <a:srgbClr val="C0FAC6"/>
    <a:srgbClr val="E473E7"/>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6" autoAdjust="0"/>
    <p:restoredTop sz="94660"/>
  </p:normalViewPr>
  <p:slideViewPr>
    <p:cSldViewPr>
      <p:cViewPr varScale="1">
        <p:scale>
          <a:sx n="69" d="100"/>
          <a:sy n="69" d="100"/>
        </p:scale>
        <p:origin x="-85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FE6BFB-3CBF-42F7-B95F-E9EB7C811119}" type="datetimeFigureOut">
              <a:rPr lang="es-ES" smtClean="0"/>
              <a:t>04/11/2013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930ED7-5A06-442E-87EC-275C0AD553C7}" type="slidenum">
              <a:rPr lang="es-ES" smtClean="0"/>
              <a:t>‹Nº›</a:t>
            </a:fld>
            <a:endParaRPr lang="es-ES"/>
          </a:p>
        </p:txBody>
      </p:sp>
    </p:spTree>
    <p:extLst>
      <p:ext uri="{BB962C8B-B14F-4D97-AF65-F5344CB8AC3E}">
        <p14:creationId xmlns:p14="http://schemas.microsoft.com/office/powerpoint/2010/main" val="1131066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3930ED7-5A06-442E-87EC-275C0AD553C7}" type="slidenum">
              <a:rPr lang="es-ES" smtClean="0"/>
              <a:t>62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9EEF862-3210-433F-8D96-5C55F460C206}" type="datetimeFigureOut">
              <a:rPr lang="es-ES" smtClean="0"/>
              <a:pPr/>
              <a:t>04/11/2013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588A687-0E70-4BB2-8AAC-88F1FD3E17B4}"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6000"/>
            <a:lum/>
          </a:blip>
          <a:srcRect/>
          <a:stretch>
            <a:fillRect t="-19000" b="-19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EF862-3210-433F-8D96-5C55F460C206}" type="datetimeFigureOut">
              <a:rPr lang="es-ES" smtClean="0"/>
              <a:pPr/>
              <a:t>04/11/2013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88A687-0E70-4BB2-8AAC-88F1FD3E17B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_tradnl" sz="2400" dirty="0" smtClean="0"/>
              <a:t>“Estrés laboral en el personal docente de instituciones educativas relacionado con el incremento de la violencia escolar”</a:t>
            </a:r>
            <a:endParaRPr lang="es-ES" sz="2400" dirty="0"/>
          </a:p>
        </p:txBody>
      </p:sp>
      <p:sp>
        <p:nvSpPr>
          <p:cNvPr id="3" name="2 Subtítulo"/>
          <p:cNvSpPr>
            <a:spLocks noGrp="1"/>
          </p:cNvSpPr>
          <p:nvPr>
            <p:ph type="subTitle" idx="1"/>
          </p:nvPr>
        </p:nvSpPr>
        <p:spPr/>
        <p:txBody>
          <a:bodyPr>
            <a:normAutofit fontScale="25000" lnSpcReduction="20000"/>
          </a:bodyPr>
          <a:lstStyle/>
          <a:p>
            <a:r>
              <a:rPr lang="es-ES_tradnl" sz="6400" dirty="0">
                <a:solidFill>
                  <a:schemeClr val="tx1"/>
                </a:solidFill>
              </a:rPr>
              <a:t>TUTORA: </a:t>
            </a:r>
            <a:r>
              <a:rPr lang="es-ES" sz="6400" dirty="0" smtClean="0">
                <a:solidFill>
                  <a:schemeClr val="tx1"/>
                </a:solidFill>
              </a:rPr>
              <a:t> MGR</a:t>
            </a:r>
            <a:r>
              <a:rPr lang="es-ES_tradnl" sz="6400" dirty="0" smtClean="0">
                <a:solidFill>
                  <a:schemeClr val="tx1"/>
                </a:solidFill>
              </a:rPr>
              <a:t>. </a:t>
            </a:r>
            <a:r>
              <a:rPr lang="es-ES_tradnl" sz="6400" dirty="0">
                <a:solidFill>
                  <a:schemeClr val="tx1"/>
                </a:solidFill>
              </a:rPr>
              <a:t>ANA REDONDO</a:t>
            </a:r>
            <a:endParaRPr lang="es-ES" sz="6400" dirty="0">
              <a:solidFill>
                <a:schemeClr val="tx1"/>
              </a:solidFill>
            </a:endParaRPr>
          </a:p>
          <a:p>
            <a:r>
              <a:rPr lang="es-ES_tradnl" sz="6400" dirty="0">
                <a:solidFill>
                  <a:schemeClr val="tx1"/>
                </a:solidFill>
              </a:rPr>
              <a:t> </a:t>
            </a:r>
            <a:endParaRPr lang="es-ES" sz="6400" dirty="0">
              <a:solidFill>
                <a:schemeClr val="tx1"/>
              </a:solidFill>
            </a:endParaRPr>
          </a:p>
          <a:p>
            <a:r>
              <a:rPr lang="es-ES_tradnl" sz="6400" dirty="0">
                <a:solidFill>
                  <a:schemeClr val="tx1"/>
                </a:solidFill>
              </a:rPr>
              <a:t>ALUMNAS: </a:t>
            </a:r>
            <a:endParaRPr lang="es-ES" sz="6400" dirty="0">
              <a:solidFill>
                <a:schemeClr val="tx1"/>
              </a:solidFill>
            </a:endParaRPr>
          </a:p>
          <a:p>
            <a:r>
              <a:rPr lang="es-ES_tradnl" sz="6400" dirty="0">
                <a:solidFill>
                  <a:schemeClr val="tx1"/>
                </a:solidFill>
              </a:rPr>
              <a:t> </a:t>
            </a:r>
            <a:endParaRPr lang="es-ES" sz="6400" dirty="0">
              <a:solidFill>
                <a:schemeClr val="tx1"/>
              </a:solidFill>
            </a:endParaRPr>
          </a:p>
          <a:p>
            <a:r>
              <a:rPr lang="es-ES_tradnl" sz="6400" dirty="0">
                <a:solidFill>
                  <a:schemeClr val="tx1"/>
                </a:solidFill>
              </a:rPr>
              <a:t>MARIANA ROCCHIO 5508/01</a:t>
            </a:r>
            <a:endParaRPr lang="es-ES" sz="6400" dirty="0">
              <a:solidFill>
                <a:schemeClr val="tx1"/>
              </a:solidFill>
            </a:endParaRPr>
          </a:p>
          <a:p>
            <a:r>
              <a:rPr lang="es-ES_tradnl" sz="6400" dirty="0">
                <a:solidFill>
                  <a:schemeClr val="tx1"/>
                </a:solidFill>
              </a:rPr>
              <a:t>CINTIA B. RODRIGO 5510/01</a:t>
            </a:r>
            <a:endParaRPr lang="es-ES" sz="6400" dirty="0">
              <a:solidFill>
                <a:schemeClr val="tx1"/>
              </a:solidFill>
            </a:endParaRPr>
          </a:p>
          <a:p>
            <a:r>
              <a:rPr lang="es-ES_tradnl" sz="6400" dirty="0">
                <a:solidFill>
                  <a:schemeClr val="tx1"/>
                </a:solidFill>
              </a:rPr>
              <a:t>CLAUDIA M. SAD  5521/01</a:t>
            </a:r>
            <a:endParaRPr lang="es-ES" sz="6400" dirty="0">
              <a:solidFill>
                <a:schemeClr val="tx1"/>
              </a:solidFill>
            </a:endParaRPr>
          </a:p>
          <a:p>
            <a:r>
              <a:rPr lang="es-ES_tradnl" sz="6400" dirty="0">
                <a:solidFill>
                  <a:schemeClr val="tx1"/>
                </a:solidFill>
              </a:rPr>
              <a:t> </a:t>
            </a:r>
            <a:endParaRPr lang="es-ES" sz="6400" dirty="0">
              <a:solidFill>
                <a:schemeClr val="tx1"/>
              </a:solidFill>
            </a:endParaRPr>
          </a:p>
          <a:p>
            <a:r>
              <a:rPr lang="es-ES_tradnl" sz="6400" dirty="0">
                <a:solidFill>
                  <a:schemeClr val="tx1"/>
                </a:solidFill>
              </a:rPr>
              <a:t>AÑO: </a:t>
            </a:r>
            <a:r>
              <a:rPr lang="es-ES_tradnl" sz="6400" dirty="0" smtClean="0">
                <a:solidFill>
                  <a:schemeClr val="tx1"/>
                </a:solidFill>
              </a:rPr>
              <a:t>2013</a:t>
            </a:r>
            <a:endParaRPr lang="es-ES" sz="6400" dirty="0" smtClean="0">
              <a:solidFill>
                <a:schemeClr val="tx1"/>
              </a:solidFill>
            </a:endParaRPr>
          </a:p>
          <a:p>
            <a:endParaRPr lang="es-ES_tradnl" sz="6400" dirty="0">
              <a:solidFill>
                <a:schemeClr val="tx1"/>
              </a:solidFill>
            </a:endParaRPr>
          </a:p>
          <a:p>
            <a:endParaRPr lang="es-ES_tradnl" sz="6400" dirty="0" smtClean="0">
              <a:solidFill>
                <a:schemeClr val="tx1"/>
              </a:solidFill>
            </a:endParaRPr>
          </a:p>
          <a:p>
            <a:endParaRPr lang="es-ES_tradnl" sz="6400" dirty="0">
              <a:solidFill>
                <a:schemeClr val="tx1"/>
              </a:solidFill>
            </a:endParaRPr>
          </a:p>
          <a:p>
            <a:endParaRPr lang="es-ES_tradnl" sz="6400" dirty="0" smtClean="0">
              <a:solidFill>
                <a:schemeClr val="tx1"/>
              </a:solidFill>
            </a:endParaRPr>
          </a:p>
          <a:p>
            <a:endParaRPr lang="es-ES_tradnl" sz="6400" dirty="0">
              <a:solidFill>
                <a:schemeClr val="tx1"/>
              </a:solidFill>
            </a:endParaRPr>
          </a:p>
          <a:p>
            <a:endParaRPr lang="es-ES_tradnl" sz="6400" dirty="0" smtClean="0">
              <a:solidFill>
                <a:schemeClr val="tx1"/>
              </a:solidFill>
            </a:endParaRPr>
          </a:p>
          <a:p>
            <a:endParaRPr lang="es-ES" dirty="0"/>
          </a:p>
        </p:txBody>
      </p:sp>
      <p:pic>
        <p:nvPicPr>
          <p:cNvPr id="4" name="3 Imagen" descr="http://www.mdp.edu.ar/agrarias/img/logos/UNMDP_RGB.jpg"/>
          <p:cNvPicPr/>
          <p:nvPr/>
        </p:nvPicPr>
        <p:blipFill>
          <a:blip r:embed="rId2">
            <a:extLst>
              <a:ext uri="{28A0092B-C50C-407E-A947-70E740481C1C}">
                <a14:useLocalDpi xmlns:a14="http://schemas.microsoft.com/office/drawing/2010/main" val="0"/>
              </a:ext>
            </a:extLst>
          </a:blip>
          <a:srcRect/>
          <a:stretch>
            <a:fillRect/>
          </a:stretch>
        </p:blipFill>
        <p:spPr bwMode="auto">
          <a:xfrm>
            <a:off x="2786050" y="428604"/>
            <a:ext cx="3498574" cy="1530626"/>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5768997"/>
          </a:xfrm>
        </p:spPr>
        <p:txBody>
          <a:bodyPr>
            <a:normAutofit/>
          </a:bodyPr>
          <a:lstStyle/>
          <a:p>
            <a:r>
              <a:rPr lang="es-ES_tradnl" sz="2400" dirty="0" smtClean="0"/>
              <a:t>Factores psicosociales que causan </a:t>
            </a:r>
            <a:r>
              <a:rPr lang="es-ES_tradnl" sz="2400" b="1" dirty="0" smtClean="0"/>
              <a:t>Estrés Laboral</a:t>
            </a:r>
            <a:r>
              <a:rPr lang="es-ES_tradnl" sz="2400" dirty="0" smtClean="0"/>
              <a:t>:</a:t>
            </a:r>
          </a:p>
          <a:p>
            <a:pPr>
              <a:buNone/>
            </a:pPr>
            <a:endParaRPr lang="es-ES_tradnl" sz="1900" dirty="0" smtClean="0"/>
          </a:p>
          <a:p>
            <a:pPr lvl="0">
              <a:buFont typeface="Calibri" pitchFamily="34" charset="0"/>
              <a:buChar char="‐"/>
            </a:pPr>
            <a:r>
              <a:rPr lang="es-ES" sz="2000" dirty="0" smtClean="0"/>
              <a:t>Exceso y falta de trabajo. </a:t>
            </a:r>
          </a:p>
          <a:p>
            <a:pPr lvl="0">
              <a:buFont typeface="Calibri" pitchFamily="34" charset="0"/>
              <a:buChar char="‐"/>
            </a:pPr>
            <a:r>
              <a:rPr lang="es-ES" sz="2000" dirty="0" smtClean="0"/>
              <a:t>Falta de reconocimiento o recompensa por un buen rendimiento laboral. </a:t>
            </a:r>
          </a:p>
          <a:p>
            <a:pPr lvl="0">
              <a:buFont typeface="Calibri" pitchFamily="34" charset="0"/>
              <a:buChar char="‐"/>
            </a:pPr>
            <a:r>
              <a:rPr lang="es-ES" sz="2000" dirty="0" smtClean="0"/>
              <a:t>No tener oportunidad de exponer las quejas. </a:t>
            </a:r>
          </a:p>
          <a:p>
            <a:pPr lvl="0">
              <a:buFont typeface="Calibri" pitchFamily="34" charset="0"/>
              <a:buChar char="‐"/>
            </a:pPr>
            <a:r>
              <a:rPr lang="es-ES" sz="2000" dirty="0" smtClean="0"/>
              <a:t>Responsabilidades múltiples, pero poca autoridad o capacidad de tomar decisiones. </a:t>
            </a:r>
          </a:p>
          <a:p>
            <a:pPr lvl="0">
              <a:buFont typeface="Calibri" pitchFamily="34" charset="0"/>
              <a:buChar char="‐"/>
            </a:pPr>
            <a:r>
              <a:rPr lang="es-ES" sz="2000" dirty="0" smtClean="0"/>
              <a:t>Exposición a la violencia, a amenazas o a intimidaciones.  </a:t>
            </a:r>
          </a:p>
          <a:p>
            <a:pPr lvl="0">
              <a:buFont typeface="Calibri" pitchFamily="34" charset="0"/>
              <a:buChar char="‐"/>
            </a:pPr>
            <a:r>
              <a:rPr lang="es-ES" sz="2000" dirty="0" smtClean="0"/>
              <a:t>Condiciones de trabajo físico desagradables o peligrosas. </a:t>
            </a:r>
          </a:p>
          <a:p>
            <a:pPr lvl="0">
              <a:buFont typeface="Calibri" pitchFamily="34" charset="0"/>
              <a:buChar char="‐"/>
            </a:pPr>
            <a:r>
              <a:rPr lang="es-ES" sz="2000" dirty="0" smtClean="0"/>
              <a:t>Posibilidad de que un pequeño error o una inatención momentáneos tengan consecuencias serias o incluso desastrosas. </a:t>
            </a:r>
          </a:p>
          <a:p>
            <a:pPr lvl="0">
              <a:buFont typeface="Calibri" pitchFamily="34" charset="0"/>
              <a:buChar char="‐"/>
            </a:pPr>
            <a:endParaRPr lang="es-ES" sz="2000" dirty="0" smtClean="0"/>
          </a:p>
          <a:p>
            <a:pPr algn="ctr">
              <a:buNone/>
            </a:pPr>
            <a:r>
              <a:rPr lang="es-ES" sz="2000" i="1" dirty="0" smtClean="0"/>
              <a:t>La reacción ante el estrés está más determinada por el sentimiento de cuan eficientes somos para enfrentar los problemas, que por las demandas y amenazas objetivas en el entorno.</a:t>
            </a:r>
            <a:endParaRPr lang="es-ES_tradnl" sz="2000" i="1" dirty="0" smtClean="0"/>
          </a:p>
          <a:p>
            <a:pPr lvl="0">
              <a:buNone/>
            </a:pPr>
            <a:endParaRPr lang="es-ES_tradnl" sz="2000" dirty="0" smtClean="0"/>
          </a:p>
          <a:p>
            <a:pPr lvl="0">
              <a:buNone/>
            </a:pPr>
            <a:endParaRPr lang="es-E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blinds(horizontal)">
                                      <p:cBhvr>
                                        <p:cTn id="4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939784"/>
          </a:xfrm>
        </p:spPr>
        <p:txBody>
          <a:bodyPr>
            <a:normAutofit/>
          </a:bodyPr>
          <a:lstStyle/>
          <a:p>
            <a:r>
              <a:rPr lang="es-ES_tradnl" sz="3600" dirty="0" smtClean="0"/>
              <a:t>Ansiedad en los trabajadores docentes</a:t>
            </a:r>
            <a:endParaRPr lang="es-ES" sz="3600" dirty="0"/>
          </a:p>
        </p:txBody>
      </p:sp>
      <p:sp>
        <p:nvSpPr>
          <p:cNvPr id="3" name="2 Marcador de contenido"/>
          <p:cNvSpPr>
            <a:spLocks noGrp="1"/>
          </p:cNvSpPr>
          <p:nvPr>
            <p:ph idx="1"/>
          </p:nvPr>
        </p:nvSpPr>
        <p:spPr>
          <a:xfrm>
            <a:off x="457200" y="1071546"/>
            <a:ext cx="8229600" cy="5214974"/>
          </a:xfrm>
        </p:spPr>
        <p:txBody>
          <a:bodyPr>
            <a:normAutofit/>
          </a:bodyPr>
          <a:lstStyle/>
          <a:p>
            <a:r>
              <a:rPr lang="es-ES" sz="3600" b="1" dirty="0" smtClean="0"/>
              <a:t>Ansiedad:</a:t>
            </a:r>
            <a:r>
              <a:rPr lang="es-ES" sz="2000" dirty="0" smtClean="0"/>
              <a:t> es una dimensión de la vivencia de los trabajadores. Responde a un aspecto concreto de la realidad y exige sistemas defensivos específicos. </a:t>
            </a:r>
          </a:p>
          <a:p>
            <a:r>
              <a:rPr lang="es-ES" sz="2000" dirty="0" smtClean="0"/>
              <a:t>La </a:t>
            </a:r>
            <a:r>
              <a:rPr lang="es-ES" sz="2000" b="1" dirty="0" smtClean="0"/>
              <a:t>carga psíquica del trabajo </a:t>
            </a:r>
            <a:r>
              <a:rPr lang="es-ES" sz="2000" dirty="0" smtClean="0"/>
              <a:t>guarda relación con el contenido del mismo y trata esencialmente de los aspectos afectivos o relacionales propios de los requerimientos  de los puestos de trabajo en cuestión. Uno de los principales factores de esta es la carga emergente producto de la crítica situación política, social, económica que vive el trabajador en forma individual y colectiva y también las relaciones que mantienen los docentes con sus alumnos</a:t>
            </a:r>
          </a:p>
          <a:p>
            <a:r>
              <a:rPr lang="es-ES" sz="2000" dirty="0" smtClean="0"/>
              <a:t> Cuando los docentes deben soportar una elevada carga psíquica disminuyen su satisfacción laboral provocando desinterés y empobreciendo la naturaleza de las relaciones con lo demás miembros del ámbito trabajo. De esta manera pueden enfermar, siendo una de las consecuencias el estrés.</a:t>
            </a: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normAutofit lnSpcReduction="10000"/>
          </a:bodyPr>
          <a:lstStyle/>
          <a:p>
            <a:r>
              <a:rPr lang="es-ES" sz="2400" dirty="0" smtClean="0"/>
              <a:t>Las </a:t>
            </a:r>
            <a:r>
              <a:rPr lang="es-ES" sz="2400" b="1" dirty="0" smtClean="0"/>
              <a:t>diferentes formas de ansiedad</a:t>
            </a:r>
            <a:r>
              <a:rPr lang="es-ES" sz="2400" dirty="0" smtClean="0"/>
              <a:t>:</a:t>
            </a:r>
          </a:p>
          <a:p>
            <a:pPr>
              <a:buNone/>
            </a:pPr>
            <a:endParaRPr lang="es-ES" sz="1900" dirty="0" smtClean="0"/>
          </a:p>
          <a:p>
            <a:pPr>
              <a:buFont typeface="Calibri" pitchFamily="34" charset="0"/>
              <a:buChar char="‐"/>
            </a:pPr>
            <a:r>
              <a:rPr lang="es-ES" sz="1900" dirty="0" smtClean="0"/>
              <a:t>La </a:t>
            </a:r>
            <a:r>
              <a:rPr lang="es-ES" sz="1900" i="1" dirty="0" smtClean="0"/>
              <a:t>degradación del funcionamiento mental y del equilibrio </a:t>
            </a:r>
            <a:r>
              <a:rPr lang="es-ES" sz="1900" i="1" dirty="0" err="1" smtClean="0"/>
              <a:t>psico</a:t>
            </a:r>
            <a:r>
              <a:rPr lang="es-ES" sz="1900" i="1" dirty="0" smtClean="0"/>
              <a:t>-afectivo</a:t>
            </a:r>
            <a:r>
              <a:rPr lang="es-ES" sz="1900" dirty="0" smtClean="0"/>
              <a:t>. Resulta de la desestructuración de las relaciones </a:t>
            </a:r>
            <a:r>
              <a:rPr lang="es-ES" sz="1900" dirty="0" err="1" smtClean="0"/>
              <a:t>psico</a:t>
            </a:r>
            <a:r>
              <a:rPr lang="es-ES" sz="1900" dirty="0" smtClean="0"/>
              <a:t>-afectivas espontaneas con los compañeros de trabajo o la implicación de las relaciones de violencia y agresividad que puede poner en peligro el equilibrio mental de los trabajadores.</a:t>
            </a:r>
          </a:p>
          <a:p>
            <a:pPr>
              <a:buNone/>
            </a:pPr>
            <a:endParaRPr lang="es-ES" sz="1900" dirty="0" smtClean="0"/>
          </a:p>
          <a:p>
            <a:pPr>
              <a:buFont typeface="Calibri" pitchFamily="34" charset="0"/>
              <a:buChar char="‐"/>
            </a:pPr>
            <a:r>
              <a:rPr lang="es-ES" sz="1900" dirty="0" smtClean="0"/>
              <a:t>Otro tipo de ansiedad se refiere a la </a:t>
            </a:r>
            <a:r>
              <a:rPr lang="es-ES" sz="1900" i="1" dirty="0" smtClean="0"/>
              <a:t>desorganización del funcionamiento   mental: </a:t>
            </a:r>
            <a:r>
              <a:rPr lang="es-ES" sz="1900" dirty="0" smtClean="0"/>
              <a:t>apatía, desmotivación, puesta en reposo de la inteligencia, despersonalización.</a:t>
            </a:r>
          </a:p>
          <a:p>
            <a:pPr>
              <a:buNone/>
            </a:pPr>
            <a:endParaRPr lang="es-ES" sz="1900" dirty="0" smtClean="0"/>
          </a:p>
          <a:p>
            <a:pPr>
              <a:buFont typeface="Calibri" pitchFamily="34" charset="0"/>
              <a:buChar char="‐"/>
            </a:pPr>
            <a:r>
              <a:rPr lang="es-ES" sz="1900" dirty="0" smtClean="0"/>
              <a:t>La ansiedad relativa a la </a:t>
            </a:r>
            <a:r>
              <a:rPr lang="es-ES" sz="1900" i="1" dirty="0" smtClean="0"/>
              <a:t>degradación del organismo </a:t>
            </a:r>
            <a:r>
              <a:rPr lang="es-ES" sz="1900" dirty="0" smtClean="0"/>
              <a:t>resulta del riesgo que pesa sobre la salud física, el riesgo de enfermedades profesionales, psicosomáticas. Todo aquello que impacta sobre  la mente y el cuerpo. </a:t>
            </a:r>
          </a:p>
          <a:p>
            <a:pPr>
              <a:buNone/>
            </a:pPr>
            <a:endParaRPr lang="es-ES" sz="1900" dirty="0" smtClean="0"/>
          </a:p>
          <a:p>
            <a:pPr>
              <a:buFont typeface="Calibri" pitchFamily="34" charset="0"/>
              <a:buChar char="‐"/>
            </a:pPr>
            <a:r>
              <a:rPr lang="es-ES" sz="1900" dirty="0" smtClean="0"/>
              <a:t>La ansiedad </a:t>
            </a:r>
            <a:r>
              <a:rPr lang="es-ES" sz="1900" i="1" dirty="0" smtClean="0"/>
              <a:t>engendrada por la disciplina del hambre</a:t>
            </a:r>
            <a:r>
              <a:rPr lang="es-ES" sz="1900" dirty="0" smtClean="0"/>
              <a:t>, a pesar de un sufrimiento mental los trabajadores permanecen en sus puestos para hacer frente a una exigencia imperiosa: sobrevivir.</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28670"/>
          </a:xfrm>
        </p:spPr>
        <p:txBody>
          <a:bodyPr>
            <a:normAutofit/>
          </a:bodyPr>
          <a:lstStyle/>
          <a:p>
            <a:r>
              <a:rPr lang="es-ES_tradnl" sz="3600" dirty="0" smtClean="0"/>
              <a:t>Psicopatología del trabajo</a:t>
            </a:r>
            <a:endParaRPr lang="es-ES" sz="3600" dirty="0"/>
          </a:p>
        </p:txBody>
      </p:sp>
      <p:sp>
        <p:nvSpPr>
          <p:cNvPr id="3" name="2 Marcador de contenido"/>
          <p:cNvSpPr>
            <a:spLocks noGrp="1"/>
          </p:cNvSpPr>
          <p:nvPr>
            <p:ph idx="1"/>
          </p:nvPr>
        </p:nvSpPr>
        <p:spPr>
          <a:xfrm>
            <a:off x="457200" y="928670"/>
            <a:ext cx="8229600" cy="5197493"/>
          </a:xfrm>
        </p:spPr>
        <p:txBody>
          <a:bodyPr/>
          <a:lstStyle/>
          <a:p>
            <a:r>
              <a:rPr lang="es-ES" sz="1900" dirty="0" smtClean="0"/>
              <a:t>Se interesa por las consecuencias del trabajo sobre la salud mental de los trabajadores que según sean nefastas o favorables el resultado será patógeno o </a:t>
            </a:r>
            <a:r>
              <a:rPr lang="es-ES" sz="1900" dirty="0" err="1" smtClean="0"/>
              <a:t>estructurante</a:t>
            </a:r>
            <a:r>
              <a:rPr lang="es-ES" sz="1900" dirty="0" smtClean="0"/>
              <a:t> respectivamente.</a:t>
            </a:r>
          </a:p>
          <a:p>
            <a:pPr>
              <a:buNone/>
            </a:pPr>
            <a:endParaRPr lang="es-ES" sz="1900" dirty="0" smtClean="0"/>
          </a:p>
          <a:p>
            <a:r>
              <a:rPr lang="es-ES" sz="2000" dirty="0" smtClean="0"/>
              <a:t>El </a:t>
            </a:r>
            <a:r>
              <a:rPr lang="es-ES" sz="2000" b="1" dirty="0" smtClean="0"/>
              <a:t>sufrimiento</a:t>
            </a:r>
            <a:r>
              <a:rPr lang="es-ES" sz="2000" dirty="0" smtClean="0"/>
              <a:t> implica una confrontación entre los factores patógenos provenientes de la organización del trabajo y, los procedimientos defensivos elaborados por los mismos trabajadores. De este sufrimiento se defienden con estrategias colectivas de defensa que contribuyen a unificar a los trabadores para minimizar el sufrimiento.</a:t>
            </a:r>
          </a:p>
          <a:p>
            <a:pPr>
              <a:buNone/>
            </a:pPr>
            <a:endParaRPr lang="es-ES" sz="2000" dirty="0" smtClean="0"/>
          </a:p>
          <a:p>
            <a:r>
              <a:rPr lang="es-ES" sz="2000" dirty="0" smtClean="0"/>
              <a:t>El </a:t>
            </a:r>
            <a:r>
              <a:rPr lang="es-ES" sz="2000" b="1" dirty="0" smtClean="0"/>
              <a:t>sufrimiento en el trabajo </a:t>
            </a:r>
            <a:r>
              <a:rPr lang="es-ES" sz="2000" dirty="0" smtClean="0"/>
              <a:t>es la vivencia que surge cuando el sujeto choca con obstáculos insuperables y duraderos, después de haber agotado todos sus recursos para mejorar la organización real de su trabajo con respecto a la calidad o seguridad.</a:t>
            </a:r>
            <a:endParaRPr lang="es-ES" sz="1900" dirty="0" smtClean="0"/>
          </a:p>
          <a:p>
            <a:pPr>
              <a:buNone/>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52"/>
            <a:ext cx="8229600" cy="654032"/>
          </a:xfrm>
        </p:spPr>
        <p:txBody>
          <a:bodyPr>
            <a:normAutofit fontScale="90000"/>
          </a:bodyPr>
          <a:lstStyle/>
          <a:p>
            <a:r>
              <a:rPr lang="es-ES_tradnl" b="1" dirty="0" smtClean="0"/>
              <a:t>Metodología</a:t>
            </a:r>
            <a:endParaRPr lang="es-ES" b="1" dirty="0"/>
          </a:p>
        </p:txBody>
      </p:sp>
      <p:sp>
        <p:nvSpPr>
          <p:cNvPr id="3" name="2 Marcador de contenido"/>
          <p:cNvSpPr>
            <a:spLocks noGrp="1"/>
          </p:cNvSpPr>
          <p:nvPr>
            <p:ph idx="1"/>
          </p:nvPr>
        </p:nvSpPr>
        <p:spPr>
          <a:xfrm>
            <a:off x="457200" y="928670"/>
            <a:ext cx="8229600" cy="5197493"/>
          </a:xfrm>
        </p:spPr>
        <p:txBody>
          <a:bodyPr>
            <a:normAutofit fontScale="92500" lnSpcReduction="10000"/>
          </a:bodyPr>
          <a:lstStyle/>
          <a:p>
            <a:r>
              <a:rPr lang="es-ES_tradnl" sz="3000" dirty="0" smtClean="0"/>
              <a:t>Cuestionario cerrado (elaboración propia).</a:t>
            </a:r>
          </a:p>
          <a:p>
            <a:r>
              <a:rPr lang="es-ES_tradnl" sz="3000" dirty="0" smtClean="0"/>
              <a:t>Consta de 10 preguntas. La primera indaga tipos de violencia, el resto indaga la influencia de los hechos violentos en la salud del docente.</a:t>
            </a:r>
          </a:p>
          <a:p>
            <a:r>
              <a:rPr lang="es-ES_tradnl" sz="3000" dirty="0" smtClean="0"/>
              <a:t>Las respuestas varían dentro de la sig. escala: nunca-esporádicamente-a veces- a menudo-siempre</a:t>
            </a:r>
          </a:p>
          <a:p>
            <a:r>
              <a:rPr lang="es-ES_tradnl" sz="3000" dirty="0" smtClean="0"/>
              <a:t>Lugar de realización: escuelas públicas y privadas de la ciudad de Mar del Plata.</a:t>
            </a:r>
          </a:p>
          <a:p>
            <a:r>
              <a:rPr lang="es-ES_tradnl" sz="3000" dirty="0" smtClean="0"/>
              <a:t>Se realizó un análisis cuantitativo de los datos a través de técnicas estadísticas descriptivas e </a:t>
            </a:r>
            <a:r>
              <a:rPr lang="es-ES_tradnl" sz="3000" dirty="0" err="1" smtClean="0"/>
              <a:t>inferenciales</a:t>
            </a:r>
            <a:r>
              <a:rPr lang="es-ES_tradnl" sz="3000" dirty="0" smtClean="0"/>
              <a:t> mediante el paquete estadístico </a:t>
            </a:r>
            <a:r>
              <a:rPr lang="es-ES_tradnl" sz="3000" b="1" dirty="0" smtClean="0"/>
              <a:t>S.P.S.S.</a:t>
            </a:r>
            <a:r>
              <a:rPr lang="es-ES_tradnl" sz="3000" dirty="0" smtClean="0"/>
              <a:t> versión 11.5.</a:t>
            </a:r>
            <a:endParaRPr lang="es-ES" sz="3000"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631928"/>
          </a:xfrm>
        </p:spPr>
        <p:txBody>
          <a:bodyPr>
            <a:normAutofit fontScale="90000"/>
          </a:bodyPr>
          <a:lstStyle/>
          <a:p>
            <a:r>
              <a:rPr lang="es-ES_tradnl" sz="2000" b="1" u="sng" dirty="0" smtClean="0"/>
              <a:t>CUESTIONARIO</a:t>
            </a:r>
            <a:r>
              <a:rPr lang="es-ES_tradnl" sz="2000" b="1" dirty="0" smtClean="0"/>
              <a:t> </a:t>
            </a:r>
            <a:r>
              <a:rPr lang="es-ES_tradnl" sz="1100" dirty="0" smtClean="0"/>
              <a:t/>
            </a:r>
            <a:br>
              <a:rPr lang="es-ES_tradnl" sz="1100" dirty="0" smtClean="0"/>
            </a:br>
            <a:r>
              <a:rPr lang="es-ES_tradnl" sz="1200" dirty="0" smtClean="0"/>
              <a:t>La siguiente encuesta tiene como objetivo recoger datos acerca de la vivencia docente dentro de las instituciones educativas, forma parte de un proyecto de investigación para la Facultad de Psicología de la </a:t>
            </a:r>
            <a:r>
              <a:rPr lang="es-ES_tradnl" sz="1200" dirty="0" err="1" smtClean="0"/>
              <a:t>UNMdP</a:t>
            </a:r>
            <a:r>
              <a:rPr lang="es-ES_tradnl" sz="1200" dirty="0" smtClean="0"/>
              <a:t>. Le informamos que la misma es anónima. Agradecemos mucho su colaboración.</a:t>
            </a:r>
            <a:r>
              <a:rPr lang="es-ES" sz="1200" dirty="0" smtClean="0"/>
              <a:t/>
            </a:r>
            <a:br>
              <a:rPr lang="es-ES" sz="1200" dirty="0" smtClean="0"/>
            </a:br>
            <a:r>
              <a:rPr lang="es-ES_tradnl" sz="1200" dirty="0" smtClean="0"/>
              <a:t> </a:t>
            </a:r>
            <a:r>
              <a:rPr lang="es-ES" sz="1200" dirty="0" smtClean="0"/>
              <a:t/>
            </a:r>
            <a:br>
              <a:rPr lang="es-ES" sz="1200" dirty="0" smtClean="0"/>
            </a:br>
            <a:r>
              <a:rPr lang="es-ES_tradnl" sz="1200" b="1" dirty="0" smtClean="0"/>
              <a:t>Encierre con un círculo la opción correcta</a:t>
            </a:r>
            <a:r>
              <a:rPr lang="es-ES" sz="1200" dirty="0" smtClean="0"/>
              <a:t/>
            </a:r>
            <a:br>
              <a:rPr lang="es-ES" sz="1200" dirty="0" smtClean="0"/>
            </a:br>
            <a:r>
              <a:rPr lang="es-ES_tradnl" sz="1200" dirty="0" smtClean="0"/>
              <a:t>SEXO: F  -  M            EDAD……..              NIVEL: EPB – ESB – POLIMODAL            AÑOS DE DOCENCIA………</a:t>
            </a:r>
            <a:r>
              <a:rPr lang="es-ES" sz="1200" dirty="0" smtClean="0"/>
              <a:t/>
            </a:r>
            <a:br>
              <a:rPr lang="es-ES" sz="1200" dirty="0" smtClean="0"/>
            </a:br>
            <a:endParaRPr lang="es-ES" sz="1200" dirty="0"/>
          </a:p>
        </p:txBody>
      </p:sp>
      <p:sp>
        <p:nvSpPr>
          <p:cNvPr id="3" name="2 Marcador de contenido"/>
          <p:cNvSpPr>
            <a:spLocks noGrp="1"/>
          </p:cNvSpPr>
          <p:nvPr>
            <p:ph sz="half" idx="1"/>
          </p:nvPr>
        </p:nvSpPr>
        <p:spPr>
          <a:xfrm>
            <a:off x="428596" y="1714464"/>
            <a:ext cx="4038600" cy="4929246"/>
          </a:xfrm>
        </p:spPr>
        <p:txBody>
          <a:bodyPr>
            <a:normAutofit fontScale="25000" lnSpcReduction="20000"/>
          </a:bodyPr>
          <a:lstStyle/>
          <a:p>
            <a:pPr>
              <a:buNone/>
            </a:pPr>
            <a:r>
              <a:rPr lang="es-ES_tradnl" dirty="0" smtClean="0"/>
              <a:t>1) ¿Qué tipo de violencia existe en su curso?</a:t>
            </a:r>
            <a:endParaRPr lang="es-ES" sz="4000" dirty="0" smtClean="0"/>
          </a:p>
          <a:p>
            <a:r>
              <a:rPr lang="es-ES_tradnl" dirty="0" smtClean="0"/>
              <a:t> </a:t>
            </a:r>
            <a:endParaRPr lang="es-ES" sz="4000" dirty="0" smtClean="0"/>
          </a:p>
          <a:p>
            <a:pPr lvl="0"/>
            <a:r>
              <a:rPr lang="es-ES_tradnl" dirty="0" smtClean="0"/>
              <a:t>Insultos (malas palabras, ofensas)</a:t>
            </a:r>
            <a:endParaRPr lang="es-ES" sz="4000" dirty="0" smtClean="0"/>
          </a:p>
          <a:p>
            <a:r>
              <a:rPr lang="es-ES_tradnl" dirty="0" smtClean="0"/>
              <a:t>nunca – esporádicamente - a veces – a menudo – siempre</a:t>
            </a:r>
            <a:endParaRPr lang="es-ES" sz="4000" dirty="0" smtClean="0"/>
          </a:p>
          <a:p>
            <a:pPr lvl="0"/>
            <a:r>
              <a:rPr lang="es-ES_tradnl" dirty="0" smtClean="0"/>
              <a:t>Discriminación (burlas, dejar de lado, etc.)</a:t>
            </a:r>
            <a:endParaRPr lang="es-ES" sz="4000" dirty="0" smtClean="0"/>
          </a:p>
          <a:p>
            <a:r>
              <a:rPr lang="es-ES_tradnl" dirty="0" smtClean="0"/>
              <a:t>nunca – esporádicamente - a veces – a menudo – siempre</a:t>
            </a:r>
            <a:endParaRPr lang="es-ES" sz="4000" dirty="0" smtClean="0"/>
          </a:p>
          <a:p>
            <a:pPr lvl="0"/>
            <a:r>
              <a:rPr lang="es-ES_tradnl" dirty="0" smtClean="0"/>
              <a:t>Agresión física (empujón, golpes, patadas, etc.)</a:t>
            </a:r>
            <a:endParaRPr lang="es-ES" sz="4000" dirty="0" smtClean="0"/>
          </a:p>
          <a:p>
            <a:r>
              <a:rPr lang="es-ES_tradnl" dirty="0" smtClean="0"/>
              <a:t>nunca – esporádicamente - a veces – a menudo – siempre</a:t>
            </a:r>
            <a:endParaRPr lang="es-ES" sz="4000" dirty="0" smtClean="0"/>
          </a:p>
          <a:p>
            <a:pPr lvl="0"/>
            <a:r>
              <a:rPr lang="es-ES_tradnl" dirty="0" smtClean="0"/>
              <a:t>Intolerancia (no soportar correcciones, indicaciones, compañeros, etc.)</a:t>
            </a:r>
            <a:endParaRPr lang="es-ES" sz="4000" dirty="0" smtClean="0"/>
          </a:p>
          <a:p>
            <a:r>
              <a:rPr lang="es-ES_tradnl" dirty="0" smtClean="0"/>
              <a:t>nunca – esporádicamente - a veces – a menudo – siempre</a:t>
            </a:r>
            <a:endParaRPr lang="es-ES" sz="4000" dirty="0" smtClean="0"/>
          </a:p>
          <a:p>
            <a:pPr lvl="0"/>
            <a:r>
              <a:rPr lang="es-ES_tradnl" dirty="0" smtClean="0"/>
              <a:t>Rivalidad entre alumnos (discusiones, peleas por diversos motivos, etc.)</a:t>
            </a:r>
            <a:endParaRPr lang="es-ES" sz="4000" dirty="0" smtClean="0"/>
          </a:p>
          <a:p>
            <a:r>
              <a:rPr lang="es-ES_tradnl" dirty="0" smtClean="0"/>
              <a:t>nunca – esporádicamente - a veces – a menudo – siempre</a:t>
            </a:r>
            <a:endParaRPr lang="es-ES" sz="4000" dirty="0" smtClean="0"/>
          </a:p>
          <a:p>
            <a:pPr lvl="0"/>
            <a:r>
              <a:rPr lang="es-ES_tradnl" dirty="0" smtClean="0"/>
              <a:t>Adicciones (consumo dentro de la institución, concurrir drogado, tenencia de drogas)</a:t>
            </a:r>
            <a:endParaRPr lang="es-ES" sz="4000" dirty="0" smtClean="0"/>
          </a:p>
          <a:p>
            <a:r>
              <a:rPr lang="es-ES_tradnl" dirty="0" smtClean="0"/>
              <a:t>nunca – esporádicamente - a veces – a menudo – siempre</a:t>
            </a:r>
            <a:endParaRPr lang="es-ES" sz="4000" dirty="0" smtClean="0"/>
          </a:p>
          <a:p>
            <a:pPr lvl="0"/>
            <a:r>
              <a:rPr lang="es-ES_tradnl" dirty="0" smtClean="0"/>
              <a:t>Amenazas (indicar que se hará algún daño a sí mismo o a otros)</a:t>
            </a:r>
            <a:endParaRPr lang="es-ES" sz="4000" dirty="0" smtClean="0"/>
          </a:p>
          <a:p>
            <a:r>
              <a:rPr lang="es-ES_tradnl" dirty="0" smtClean="0"/>
              <a:t>nunca – esporádicamente - a veces – a menudo – siempre</a:t>
            </a:r>
            <a:endParaRPr lang="es-ES" sz="4000" dirty="0" smtClean="0"/>
          </a:p>
          <a:p>
            <a:pPr lvl="0"/>
            <a:r>
              <a:rPr lang="es-ES_tradnl" dirty="0" smtClean="0"/>
              <a:t>Tenencia de armas (armas blancas, de fuego, etc.)</a:t>
            </a:r>
            <a:endParaRPr lang="es-ES" sz="4000" dirty="0" smtClean="0"/>
          </a:p>
          <a:p>
            <a:r>
              <a:rPr lang="es-ES_tradnl" dirty="0" smtClean="0"/>
              <a:t>nunca – esporádicamente - a veces – a menudo – siempre</a:t>
            </a:r>
            <a:endParaRPr lang="es-ES" sz="4000" dirty="0" smtClean="0"/>
          </a:p>
          <a:p>
            <a:pPr lvl="0"/>
            <a:r>
              <a:rPr lang="es-ES_tradnl" dirty="0" smtClean="0"/>
              <a:t>Indiferencia de sus alumnos hacia usted (no le obedecen, no le escuchan, etc.)</a:t>
            </a:r>
            <a:endParaRPr lang="es-ES" sz="4000" dirty="0" smtClean="0"/>
          </a:p>
          <a:p>
            <a:r>
              <a:rPr lang="es-ES_tradnl" dirty="0" smtClean="0"/>
              <a:t>nunca – esporádicamente - a veces – a menudo - siempre</a:t>
            </a:r>
            <a:endParaRPr lang="es-ES" sz="4000" dirty="0" smtClean="0"/>
          </a:p>
          <a:p>
            <a:pPr lvl="0"/>
            <a:r>
              <a:rPr lang="es-ES_tradnl" dirty="0" smtClean="0"/>
              <a:t>Desvalorizaciones (quitar valor a logros, compañeros, docentes, etc.)</a:t>
            </a:r>
            <a:endParaRPr lang="es-ES" sz="4000" dirty="0" smtClean="0"/>
          </a:p>
          <a:p>
            <a:r>
              <a:rPr lang="es-ES_tradnl" dirty="0" smtClean="0"/>
              <a:t>nunca – esporádicamente - a veces – a menudo – siempre</a:t>
            </a:r>
            <a:endParaRPr lang="es-ES" sz="4000" dirty="0" smtClean="0"/>
          </a:p>
          <a:p>
            <a:pPr lvl="0"/>
            <a:r>
              <a:rPr lang="es-ES_tradnl" dirty="0" smtClean="0"/>
              <a:t>Vandalismo (desobediencia absoluta destruyendo objetos de la institución)</a:t>
            </a:r>
            <a:endParaRPr lang="es-ES" sz="4000" dirty="0" smtClean="0"/>
          </a:p>
          <a:p>
            <a:r>
              <a:rPr lang="es-ES_tradnl" dirty="0" smtClean="0"/>
              <a:t>nunca – esporádicamente - a veces – a menudo - siempre</a:t>
            </a:r>
            <a:endParaRPr lang="es-ES" sz="4000" dirty="0" smtClean="0"/>
          </a:p>
          <a:p>
            <a:r>
              <a:rPr lang="es-ES_tradnl" dirty="0" smtClean="0"/>
              <a:t> </a:t>
            </a:r>
            <a:endParaRPr lang="es-ES" sz="4000" dirty="0" smtClean="0"/>
          </a:p>
          <a:p>
            <a:pPr lvl="0">
              <a:buNone/>
            </a:pPr>
            <a:r>
              <a:rPr lang="es-ES_tradnl" dirty="0" smtClean="0"/>
              <a:t>2) Si </a:t>
            </a:r>
            <a:r>
              <a:rPr lang="es-ES_tradnl" dirty="0" err="1" smtClean="0"/>
              <a:t>vivenció</a:t>
            </a:r>
            <a:r>
              <a:rPr lang="es-ES_tradnl" dirty="0" smtClean="0"/>
              <a:t> hechos violentos en su ámbito laboral ¿qué sintió?:</a:t>
            </a:r>
            <a:endParaRPr lang="es-ES" sz="4000" dirty="0" smtClean="0"/>
          </a:p>
          <a:p>
            <a:r>
              <a:rPr lang="es-ES_tradnl" dirty="0" smtClean="0"/>
              <a:t> </a:t>
            </a:r>
            <a:endParaRPr lang="es-ES" sz="4000" dirty="0" smtClean="0"/>
          </a:p>
          <a:p>
            <a:pPr lvl="1"/>
            <a:r>
              <a:rPr lang="es-ES_tradnl" dirty="0" smtClean="0"/>
              <a:t>Indiferencia  (no le importó, ni le afectó)</a:t>
            </a:r>
            <a:endParaRPr lang="es-ES" sz="3600" dirty="0" smtClean="0"/>
          </a:p>
          <a:p>
            <a:r>
              <a:rPr lang="es-ES_tradnl" dirty="0" smtClean="0"/>
              <a:t>nunca – esporádicamente - a veces – a menudo – siempre</a:t>
            </a:r>
            <a:endParaRPr lang="es-ES" sz="4000" dirty="0" smtClean="0"/>
          </a:p>
          <a:p>
            <a:pPr lvl="1"/>
            <a:r>
              <a:rPr lang="es-ES_tradnl" dirty="0" smtClean="0"/>
              <a:t>Inseguridad (sensación de indefensión)</a:t>
            </a:r>
            <a:endParaRPr lang="es-ES" sz="3600" dirty="0" smtClean="0"/>
          </a:p>
          <a:p>
            <a:r>
              <a:rPr lang="es-ES_tradnl" dirty="0" smtClean="0"/>
              <a:t>nunca – esporádicamente - a veces – a menudo – siempre</a:t>
            </a:r>
            <a:endParaRPr lang="es-ES" sz="4000" dirty="0" smtClean="0"/>
          </a:p>
          <a:p>
            <a:pPr lvl="0"/>
            <a:r>
              <a:rPr lang="es-ES_tradnl" dirty="0" smtClean="0"/>
              <a:t>Preocupaciones (pensar reiteradamente sobre el tema)</a:t>
            </a:r>
            <a:endParaRPr lang="es-ES" sz="4000" dirty="0" smtClean="0"/>
          </a:p>
          <a:p>
            <a:r>
              <a:rPr lang="es-ES_tradnl" dirty="0" smtClean="0"/>
              <a:t>nunca – esporádicamente - a veces – a menudo – siempre</a:t>
            </a:r>
            <a:endParaRPr lang="es-ES" sz="4000" dirty="0" smtClean="0"/>
          </a:p>
          <a:p>
            <a:pPr lvl="0"/>
            <a:r>
              <a:rPr lang="es-ES_tradnl" dirty="0" smtClean="0"/>
              <a:t>Miedo (inquietud por algún peligro)</a:t>
            </a:r>
            <a:endParaRPr lang="es-ES" sz="4000" dirty="0" smtClean="0"/>
          </a:p>
          <a:p>
            <a:r>
              <a:rPr lang="es-ES_tradnl" dirty="0" smtClean="0"/>
              <a:t>nunca – esporádicamente - a veces – a menudo – siempre</a:t>
            </a:r>
            <a:endParaRPr lang="es-ES" sz="4000" dirty="0" smtClean="0"/>
          </a:p>
          <a:p>
            <a:pPr lvl="0"/>
            <a:r>
              <a:rPr lang="es-ES_tradnl" dirty="0" smtClean="0"/>
              <a:t>Ansiedad (agitación, nerviosismo)</a:t>
            </a:r>
            <a:endParaRPr lang="es-ES" sz="4000" dirty="0" smtClean="0"/>
          </a:p>
          <a:p>
            <a:r>
              <a:rPr lang="es-ES_tradnl" dirty="0" smtClean="0"/>
              <a:t>nunca – esporádicamente - a veces – a menudo – siempre</a:t>
            </a:r>
            <a:endParaRPr lang="es-ES" sz="4000" dirty="0" smtClean="0"/>
          </a:p>
          <a:p>
            <a:pPr lvl="0"/>
            <a:r>
              <a:rPr lang="es-ES_tradnl" dirty="0" smtClean="0"/>
              <a:t>Temor a la pérdida de control (no poder dominar la situación)</a:t>
            </a:r>
            <a:endParaRPr lang="es-ES" sz="4000" dirty="0" smtClean="0"/>
          </a:p>
          <a:p>
            <a:r>
              <a:rPr lang="es-ES_tradnl" dirty="0" smtClean="0"/>
              <a:t>nunca – esporádicamente - a veces – a menudo – siempre</a:t>
            </a:r>
            <a:endParaRPr lang="es-ES" sz="4000" dirty="0" smtClean="0"/>
          </a:p>
          <a:p>
            <a:pPr lvl="0"/>
            <a:r>
              <a:rPr lang="es-ES_tradnl" dirty="0" smtClean="0"/>
              <a:t>Dificultades en el pensamiento (problemas de concentración, dificultad en la resolución de problemas, etc.)</a:t>
            </a:r>
            <a:endParaRPr lang="es-ES" sz="4000" dirty="0" smtClean="0"/>
          </a:p>
          <a:p>
            <a:r>
              <a:rPr lang="es-ES_tradnl" dirty="0" smtClean="0"/>
              <a:t>nunca – esporádicamente - a veces – a menudo – siempre</a:t>
            </a:r>
            <a:endParaRPr lang="es-ES" sz="4000" dirty="0" smtClean="0"/>
          </a:p>
          <a:p>
            <a:pPr lvl="0"/>
            <a:r>
              <a:rPr lang="es-ES_tradnl" dirty="0" smtClean="0"/>
              <a:t>Pérdida de motivación en la tarea (desgano)</a:t>
            </a:r>
            <a:endParaRPr lang="es-ES" sz="4000" dirty="0" smtClean="0"/>
          </a:p>
          <a:p>
            <a:r>
              <a:rPr lang="es-ES_tradnl" dirty="0" smtClean="0"/>
              <a:t>nunca – esporádicamente - a veces – a menudo - siempre</a:t>
            </a:r>
            <a:endParaRPr lang="es-ES" sz="4000" dirty="0" smtClean="0"/>
          </a:p>
          <a:p>
            <a:r>
              <a:rPr lang="es-ES_tradnl" dirty="0" smtClean="0"/>
              <a:t> </a:t>
            </a:r>
            <a:endParaRPr lang="es-ES" sz="4000" dirty="0" smtClean="0"/>
          </a:p>
          <a:p>
            <a:endParaRPr lang="es-ES" sz="1200" dirty="0"/>
          </a:p>
        </p:txBody>
      </p:sp>
      <p:sp>
        <p:nvSpPr>
          <p:cNvPr id="4" name="3 Marcador de contenido"/>
          <p:cNvSpPr>
            <a:spLocks noGrp="1"/>
          </p:cNvSpPr>
          <p:nvPr>
            <p:ph sz="half" idx="2"/>
          </p:nvPr>
        </p:nvSpPr>
        <p:spPr>
          <a:xfrm>
            <a:off x="4643438" y="1571612"/>
            <a:ext cx="4038600" cy="5097467"/>
          </a:xfrm>
        </p:spPr>
        <p:txBody>
          <a:bodyPr>
            <a:normAutofit fontScale="25000" lnSpcReduction="20000"/>
          </a:bodyPr>
          <a:lstStyle/>
          <a:p>
            <a:pPr lvl="0">
              <a:buNone/>
            </a:pPr>
            <a:r>
              <a:rPr lang="es-ES_tradnl" dirty="0" smtClean="0"/>
              <a:t>3) ¿Esto le ocasionó  dificultades para  continuar con su tarea en ese momento y/o para volver al orden previo?</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4)  Posteriormente cuando recordó aquél episodio de violencia, sintió:</a:t>
            </a:r>
            <a:endParaRPr lang="es-ES" dirty="0" smtClean="0"/>
          </a:p>
          <a:p>
            <a:r>
              <a:rPr lang="es-ES_tradnl" dirty="0" smtClean="0"/>
              <a:t> </a:t>
            </a:r>
            <a:endParaRPr lang="es-ES" dirty="0" smtClean="0"/>
          </a:p>
          <a:p>
            <a:pPr lvl="0"/>
            <a:r>
              <a:rPr lang="es-ES_tradnl" dirty="0" smtClean="0"/>
              <a:t>Nada </a:t>
            </a:r>
            <a:endParaRPr lang="es-ES" dirty="0" smtClean="0"/>
          </a:p>
          <a:p>
            <a:r>
              <a:rPr lang="es-ES_tradnl" dirty="0" smtClean="0"/>
              <a:t>nunca – esporádicamente - a veces – a menudo – siempre</a:t>
            </a:r>
            <a:endParaRPr lang="es-ES" dirty="0" smtClean="0"/>
          </a:p>
          <a:p>
            <a:pPr lvl="0"/>
            <a:r>
              <a:rPr lang="es-ES_tradnl" dirty="0" smtClean="0"/>
              <a:t>Miedo extremo</a:t>
            </a:r>
            <a:endParaRPr lang="es-ES" dirty="0" smtClean="0"/>
          </a:p>
          <a:p>
            <a:r>
              <a:rPr lang="es-ES_tradnl" dirty="0" smtClean="0"/>
              <a:t>nunca – esporádicamente - a veces – a menudo – siempre</a:t>
            </a:r>
            <a:endParaRPr lang="es-ES" dirty="0" smtClean="0"/>
          </a:p>
          <a:p>
            <a:pPr lvl="0"/>
            <a:r>
              <a:rPr lang="es-ES_tradnl" dirty="0" smtClean="0"/>
              <a:t>Negación a continuar con su actividad</a:t>
            </a:r>
            <a:endParaRPr lang="es-ES" dirty="0" smtClean="0"/>
          </a:p>
          <a:p>
            <a:r>
              <a:rPr lang="es-ES_tradnl" dirty="0" smtClean="0"/>
              <a:t>nunca – esporádicamente - a veces – a menudo – siempre</a:t>
            </a:r>
            <a:endParaRPr lang="es-ES" dirty="0" smtClean="0"/>
          </a:p>
          <a:p>
            <a:pPr lvl="0"/>
            <a:r>
              <a:rPr lang="es-ES_tradnl" dirty="0" smtClean="0"/>
              <a:t>Dificultad para tomar decisiones</a:t>
            </a:r>
            <a:endParaRPr lang="es-ES" dirty="0" smtClean="0"/>
          </a:p>
          <a:p>
            <a:r>
              <a:rPr lang="es-ES_tradnl" dirty="0" smtClean="0"/>
              <a:t>nunca – esporádicamente - a veces – a menudo – siempre</a:t>
            </a:r>
            <a:endParaRPr lang="es-ES" dirty="0" smtClean="0"/>
          </a:p>
          <a:p>
            <a:pPr lvl="0"/>
            <a:r>
              <a:rPr lang="es-ES_tradnl" dirty="0" smtClean="0"/>
              <a:t>Taquicardia</a:t>
            </a:r>
            <a:endParaRPr lang="es-ES" dirty="0" smtClean="0"/>
          </a:p>
          <a:p>
            <a:r>
              <a:rPr lang="es-ES_tradnl" dirty="0" smtClean="0"/>
              <a:t>nunca – esporádicamente - a veces – a menudo – siempre</a:t>
            </a:r>
            <a:endParaRPr lang="es-ES" dirty="0" smtClean="0"/>
          </a:p>
          <a:p>
            <a:pPr lvl="0"/>
            <a:r>
              <a:rPr lang="es-ES_tradnl" dirty="0" smtClean="0"/>
              <a:t>Sudoración</a:t>
            </a:r>
            <a:endParaRPr lang="es-ES" dirty="0" smtClean="0"/>
          </a:p>
          <a:p>
            <a:r>
              <a:rPr lang="es-ES_tradnl" dirty="0" smtClean="0"/>
              <a:t>nunca – esporádicamente - a veces – a menudo – siempre</a:t>
            </a:r>
            <a:endParaRPr lang="es-ES" dirty="0" smtClean="0"/>
          </a:p>
          <a:p>
            <a:pPr lvl="0"/>
            <a:r>
              <a:rPr lang="es-ES_tradnl" dirty="0" smtClean="0"/>
              <a:t>Pensamientos negativos (no ver solución al problema, pesimismo)</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5)  ¿Pensó alguna vez en dejar su puesto de trabajo a causa del malestar que le genera el mismo?</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6) ¿Se sintió respaldado por el resto del personal educativo frente al hecho   violento?</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7)  Siente temor frente a la posibilidad de presentarse otro hecho violento?</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a:buNone/>
            </a:pPr>
            <a:r>
              <a:rPr lang="es-ES" dirty="0" smtClean="0"/>
              <a:t>8) </a:t>
            </a:r>
            <a:r>
              <a:rPr lang="es-ES_tradnl" dirty="0" smtClean="0"/>
              <a:t>Ante un hecho violento vivido durante su jornada laboral, ¿le afecta de tal manera que interfiere en su vida personal?</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9) ¿Ha sentido desgano en la realización de otras tareas fuera del ámbito escolar?</a:t>
            </a:r>
            <a:endParaRPr lang="es-ES" dirty="0" smtClean="0"/>
          </a:p>
          <a:p>
            <a:r>
              <a:rPr lang="es-ES_tradnl" dirty="0" smtClean="0"/>
              <a:t>nunca – esporádicamente - a veces – a menudo - siempre</a:t>
            </a:r>
            <a:endParaRPr lang="es-ES" dirty="0" smtClean="0"/>
          </a:p>
          <a:p>
            <a:r>
              <a:rPr lang="es-ES_tradnl" dirty="0" smtClean="0"/>
              <a:t> </a:t>
            </a:r>
            <a:endParaRPr lang="es-ES" dirty="0" smtClean="0"/>
          </a:p>
          <a:p>
            <a:pPr lvl="0">
              <a:buNone/>
            </a:pPr>
            <a:r>
              <a:rPr lang="es-ES_tradnl" dirty="0" smtClean="0"/>
              <a:t>10) ¿Siente que la situación violenta ha afectado sus relaciones vinculares en otros ámbitos?</a:t>
            </a:r>
            <a:endParaRPr lang="es-ES" dirty="0" smtClean="0"/>
          </a:p>
          <a:p>
            <a:r>
              <a:rPr lang="es-ES_tradnl" dirty="0" smtClean="0"/>
              <a:t>nunca – esporádicamente - a veces – a menudo - siempre</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4000" b="1" dirty="0" smtClean="0"/>
              <a:t>Muestra</a:t>
            </a:r>
            <a:endParaRPr lang="es-ES" sz="4000" b="1" dirty="0"/>
          </a:p>
        </p:txBody>
      </p:sp>
      <p:sp>
        <p:nvSpPr>
          <p:cNvPr id="4" name="3 Marcador de contenido"/>
          <p:cNvSpPr>
            <a:spLocks noGrp="1"/>
          </p:cNvSpPr>
          <p:nvPr>
            <p:ph sz="half" idx="2"/>
          </p:nvPr>
        </p:nvSpPr>
        <p:spPr>
          <a:xfrm>
            <a:off x="4857752" y="1571612"/>
            <a:ext cx="4038600" cy="4525963"/>
          </a:xfrm>
        </p:spPr>
        <p:txBody>
          <a:bodyPr/>
          <a:lstStyle/>
          <a:p>
            <a:r>
              <a:rPr lang="es-ES_tradnl" dirty="0" smtClean="0"/>
              <a:t>Media de edad: 39 años y medio</a:t>
            </a:r>
          </a:p>
          <a:p>
            <a:r>
              <a:rPr lang="es-ES_tradnl" dirty="0" smtClean="0"/>
              <a:t>Media de años de antigüedad: 13 años</a:t>
            </a:r>
          </a:p>
          <a:p>
            <a:r>
              <a:rPr lang="es-ES_tradnl" dirty="0" smtClean="0"/>
              <a:t>Moda de la antigüedad: 10 años</a:t>
            </a:r>
          </a:p>
          <a:p>
            <a:r>
              <a:rPr lang="es-ES_tradnl" dirty="0" smtClean="0"/>
              <a:t>Femenino: 82.1%</a:t>
            </a:r>
          </a:p>
          <a:p>
            <a:r>
              <a:rPr lang="es-ES_tradnl" dirty="0" smtClean="0"/>
              <a:t>Masculino: 17.9%</a:t>
            </a:r>
          </a:p>
          <a:p>
            <a:endParaRPr lang="es-ES" dirty="0"/>
          </a:p>
        </p:txBody>
      </p:sp>
      <p:pic>
        <p:nvPicPr>
          <p:cNvPr id="5" name="Picture 3"/>
          <p:cNvPicPr>
            <a:picLocks noGrp="1" noChangeAspect="1" noChangeArrowheads="1"/>
          </p:cNvPicPr>
          <p:nvPr>
            <p:ph sz="half" idx="1"/>
          </p:nvPr>
        </p:nvPicPr>
        <p:blipFill>
          <a:blip r:embed="rId2"/>
          <a:srcRect/>
          <a:stretch>
            <a:fillRect/>
          </a:stretch>
        </p:blipFill>
        <p:spPr bwMode="auto">
          <a:xfrm>
            <a:off x="214282" y="2500306"/>
            <a:ext cx="4500562" cy="20296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checkerboard(across)">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checkerboard(across)">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checkerboard(across)">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checkerboard(across)">
                                      <p:cBhvr>
                                        <p:cTn id="32" dur="500"/>
                                        <p:tgtEl>
                                          <p:spTgt spid="4">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checkerboard(across)">
                                      <p:cBhvr>
                                        <p:cTn id="3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42852"/>
            <a:ext cx="7901014" cy="2286016"/>
          </a:xfrm>
        </p:spPr>
        <p:txBody>
          <a:bodyPr>
            <a:normAutofit fontScale="90000"/>
          </a:bodyPr>
          <a:lstStyle/>
          <a:p>
            <a:r>
              <a:rPr lang="es-ES_tradnl" b="1" dirty="0" smtClean="0"/>
              <a:t/>
            </a:r>
            <a:br>
              <a:rPr lang="es-ES_tradnl" b="1" dirty="0" smtClean="0"/>
            </a:br>
            <a:r>
              <a:rPr lang="es-ES_tradnl" b="1" dirty="0" smtClean="0"/>
              <a:t>Resultados</a:t>
            </a:r>
            <a:br>
              <a:rPr lang="es-ES_tradnl" b="1" dirty="0" smtClean="0"/>
            </a:br>
            <a:r>
              <a:rPr lang="es-ES_tradnl" dirty="0" smtClean="0"/>
              <a:t/>
            </a:r>
            <a:br>
              <a:rPr lang="es-ES_tradnl" dirty="0" smtClean="0"/>
            </a:br>
            <a:r>
              <a:rPr lang="es-ES_tradnl" dirty="0" smtClean="0"/>
              <a:t>1. </a:t>
            </a:r>
            <a:r>
              <a:rPr lang="es-ES_tradnl" sz="4000" dirty="0" smtClean="0"/>
              <a:t>Tipos de violencia</a:t>
            </a:r>
            <a:r>
              <a:rPr lang="es-ES_tradnl" dirty="0" smtClean="0"/>
              <a:t/>
            </a:r>
            <a:br>
              <a:rPr lang="es-ES_tradnl" dirty="0" smtClean="0"/>
            </a:br>
            <a:r>
              <a:rPr lang="es-ES_tradnl" dirty="0" smtClean="0"/>
              <a:t/>
            </a:r>
            <a:br>
              <a:rPr lang="es-ES_tradnl" dirty="0" smtClean="0"/>
            </a:br>
            <a:endParaRPr lang="es-ES" dirty="0"/>
          </a:p>
        </p:txBody>
      </p:sp>
      <p:pic>
        <p:nvPicPr>
          <p:cNvPr id="1026" name="Picture 2"/>
          <p:cNvPicPr>
            <a:picLocks noGrp="1" noChangeAspect="1" noChangeArrowheads="1"/>
          </p:cNvPicPr>
          <p:nvPr>
            <p:ph idx="1"/>
          </p:nvPr>
        </p:nvPicPr>
        <p:blipFill>
          <a:blip r:embed="rId2"/>
          <a:srcRect/>
          <a:stretch>
            <a:fillRect/>
          </a:stretch>
        </p:blipFill>
        <p:spPr bwMode="auto">
          <a:xfrm>
            <a:off x="142844" y="2571744"/>
            <a:ext cx="9001156" cy="271464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heckerboard(across)">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785786" y="214290"/>
            <a:ext cx="7858804" cy="62706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ox(i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785786" y="285728"/>
            <a:ext cx="7787090" cy="62214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4000" b="1" dirty="0" smtClean="0"/>
              <a:t>Descripción</a:t>
            </a:r>
            <a:endParaRPr lang="es-ES" sz="4000" b="1" dirty="0"/>
          </a:p>
        </p:txBody>
      </p:sp>
      <p:sp>
        <p:nvSpPr>
          <p:cNvPr id="3" name="2 Marcador de contenido"/>
          <p:cNvSpPr>
            <a:spLocks noGrp="1"/>
          </p:cNvSpPr>
          <p:nvPr>
            <p:ph idx="1"/>
          </p:nvPr>
        </p:nvSpPr>
        <p:spPr>
          <a:xfrm>
            <a:off x="457200" y="1500174"/>
            <a:ext cx="8229600" cy="4625989"/>
          </a:xfrm>
        </p:spPr>
        <p:txBody>
          <a:bodyPr>
            <a:normAutofit lnSpcReduction="10000"/>
          </a:bodyPr>
          <a:lstStyle/>
          <a:p>
            <a:r>
              <a:rPr lang="es-ES_tradnl" dirty="0" smtClean="0"/>
              <a:t>Problema: Averiguar </a:t>
            </a:r>
            <a:r>
              <a:rPr lang="es-ES_tradnl" dirty="0"/>
              <a:t>si la violencia escolar se manifiesta en diferentes grados, en instituciones públicas y </a:t>
            </a:r>
            <a:r>
              <a:rPr lang="es-ES_tradnl" dirty="0" smtClean="0"/>
              <a:t>privadas de Mar del Plata </a:t>
            </a:r>
            <a:r>
              <a:rPr lang="es-ES_tradnl" dirty="0"/>
              <a:t>e investigar hasta que punto afecta el nivel de estrés </a:t>
            </a:r>
            <a:r>
              <a:rPr lang="es-ES_tradnl" dirty="0" smtClean="0"/>
              <a:t>de los docentes.</a:t>
            </a:r>
          </a:p>
          <a:p>
            <a:pPr>
              <a:buNone/>
            </a:pPr>
            <a:endParaRPr lang="es-ES_tradnl" dirty="0" smtClean="0"/>
          </a:p>
          <a:p>
            <a:r>
              <a:rPr lang="es-ES_tradnl" dirty="0" smtClean="0"/>
              <a:t>Tipo de investigación: Exploratoria</a:t>
            </a:r>
          </a:p>
          <a:p>
            <a:pPr>
              <a:buNone/>
            </a:pPr>
            <a:endParaRPr lang="es-ES_tradnl" dirty="0" smtClean="0"/>
          </a:p>
          <a:p>
            <a:r>
              <a:rPr lang="es-ES_tradnl" dirty="0" smtClean="0"/>
              <a:t>Diseño: no experimental transversal</a:t>
            </a:r>
          </a:p>
          <a:p>
            <a:pPr>
              <a:buNone/>
            </a:pPr>
            <a:endParaRPr lang="es-ES" dirty="0"/>
          </a:p>
          <a:p>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00034" y="500042"/>
            <a:ext cx="8258204" cy="3286148"/>
          </a:xfrm>
        </p:spPr>
        <p:txBody>
          <a:bodyPr>
            <a:normAutofit fontScale="62500" lnSpcReduction="20000"/>
          </a:bodyPr>
          <a:lstStyle/>
          <a:p>
            <a:pPr marL="457200" indent="-457200">
              <a:buAutoNum type="arabicPeriod"/>
            </a:pPr>
            <a:endParaRPr lang="es-ES_tradnl" sz="1800" b="0" dirty="0" smtClean="0"/>
          </a:p>
          <a:p>
            <a:pPr marL="457200" indent="-457200">
              <a:buAutoNum type="arabicPeriod"/>
            </a:pPr>
            <a:endParaRPr lang="es-ES_tradnl" sz="1800" b="0" dirty="0" smtClean="0"/>
          </a:p>
          <a:p>
            <a:pPr marL="457200" indent="-457200"/>
            <a:endParaRPr lang="es-ES_tradnl" sz="1800" b="0" dirty="0" smtClean="0"/>
          </a:p>
          <a:p>
            <a:pPr marL="457200" indent="-457200"/>
            <a:endParaRPr lang="es-ES_tradnl" b="0" dirty="0" smtClean="0"/>
          </a:p>
          <a:p>
            <a:pPr marL="457200" indent="-457200"/>
            <a:endParaRPr lang="es-ES_tradnl" b="0" dirty="0" smtClean="0"/>
          </a:p>
          <a:p>
            <a:pPr marL="457200" indent="-457200"/>
            <a:r>
              <a:rPr lang="es-ES_tradnl" dirty="0" smtClean="0"/>
              <a:t>1</a:t>
            </a:r>
            <a:r>
              <a:rPr lang="es-ES_tradnl" sz="3100" dirty="0" smtClean="0"/>
              <a:t>. Tipo de violencia: </a:t>
            </a:r>
            <a:r>
              <a:rPr lang="es-ES_tradnl" sz="3100" b="0" dirty="0" smtClean="0"/>
              <a:t>no se halló ausencia de ninguno  de los tipos de violencia indagados. </a:t>
            </a:r>
          </a:p>
          <a:p>
            <a:pPr marL="457200" indent="-457200"/>
            <a:endParaRPr lang="es-ES_tradnl" sz="3100" b="0" dirty="0" smtClean="0"/>
          </a:p>
          <a:p>
            <a:pPr marL="457200" indent="-457200">
              <a:buFont typeface="Arial" pitchFamily="34" charset="0"/>
              <a:buChar char="•"/>
            </a:pPr>
            <a:r>
              <a:rPr lang="es-ES_tradnl" sz="3100" b="0" dirty="0" smtClean="0"/>
              <a:t>En ambos tipos de institución son similares los tipos de violencia, exceptuando la discriminación que posee un porcentaje más alto en escuelas privadas, mientras que las amenazas son mayores en escuelas públicas. </a:t>
            </a:r>
          </a:p>
          <a:p>
            <a:pPr marL="457200" indent="-457200">
              <a:buFont typeface="Arial" pitchFamily="34" charset="0"/>
              <a:buChar char="•"/>
            </a:pPr>
            <a:r>
              <a:rPr lang="es-ES_tradnl" sz="3100" b="0" dirty="0" smtClean="0"/>
              <a:t>Incluso con mínimos porcentajes se demuestra la presencia de tipos de violencia como el consumo de drogas y la tenencia de armas.</a:t>
            </a:r>
          </a:p>
          <a:p>
            <a:pPr marL="457200" indent="-457200"/>
            <a:endParaRPr lang="es-ES_tradnl" b="0" dirty="0" smtClean="0"/>
          </a:p>
          <a:p>
            <a:pPr marL="457200" indent="-457200"/>
            <a:endParaRPr lang="es-ES_tradnl" dirty="0" smtClean="0"/>
          </a:p>
          <a:p>
            <a:pPr marL="457200" indent="-457200"/>
            <a:endParaRPr lang="es-ES" dirty="0"/>
          </a:p>
        </p:txBody>
      </p:sp>
      <p:sp>
        <p:nvSpPr>
          <p:cNvPr id="4" name="3 Marcador de contenido"/>
          <p:cNvSpPr>
            <a:spLocks noGrp="1"/>
          </p:cNvSpPr>
          <p:nvPr>
            <p:ph sz="half" idx="2"/>
          </p:nvPr>
        </p:nvSpPr>
        <p:spPr>
          <a:xfrm>
            <a:off x="500034" y="4000504"/>
            <a:ext cx="4040188" cy="2214578"/>
          </a:xfrm>
        </p:spPr>
        <p:txBody>
          <a:bodyPr>
            <a:normAutofit fontScale="92500" lnSpcReduction="10000"/>
          </a:bodyPr>
          <a:lstStyle/>
          <a:p>
            <a:pPr algn="ctr">
              <a:buNone/>
            </a:pPr>
            <a:r>
              <a:rPr lang="es-ES_tradnl" sz="2000" u="sng" dirty="0" smtClean="0"/>
              <a:t> </a:t>
            </a:r>
            <a:r>
              <a:rPr lang="es-ES_tradnl" sz="1900" u="sng" dirty="0" smtClean="0"/>
              <a:t>Escuelas Públicas</a:t>
            </a:r>
          </a:p>
          <a:p>
            <a:r>
              <a:rPr lang="es-ES_tradnl" sz="1900" dirty="0" smtClean="0"/>
              <a:t>Amenazas (7.06%)</a:t>
            </a:r>
          </a:p>
          <a:p>
            <a:r>
              <a:rPr lang="es-ES_tradnl" sz="1900" dirty="0" smtClean="0"/>
              <a:t>Insultos (15.60%)</a:t>
            </a:r>
          </a:p>
          <a:p>
            <a:r>
              <a:rPr lang="es-ES_tradnl" sz="1900" dirty="0" smtClean="0"/>
              <a:t>Discriminación (12.81%)</a:t>
            </a:r>
          </a:p>
          <a:p>
            <a:r>
              <a:rPr lang="es-ES_tradnl" sz="1900" dirty="0" smtClean="0"/>
              <a:t>Rivalidad entre alumnos (13.28%)</a:t>
            </a:r>
          </a:p>
          <a:p>
            <a:r>
              <a:rPr lang="es-ES_tradnl" sz="1900" dirty="0" smtClean="0"/>
              <a:t>Adicciones (2.69%)</a:t>
            </a:r>
          </a:p>
          <a:p>
            <a:r>
              <a:rPr lang="es-ES_tradnl" sz="1900" dirty="0" smtClean="0"/>
              <a:t>Tenencia de armas (0.56%)</a:t>
            </a:r>
            <a:endParaRPr lang="es-ES" sz="1900" dirty="0"/>
          </a:p>
        </p:txBody>
      </p:sp>
      <p:sp>
        <p:nvSpPr>
          <p:cNvPr id="6" name="5 Marcador de contenido"/>
          <p:cNvSpPr>
            <a:spLocks noGrp="1"/>
          </p:cNvSpPr>
          <p:nvPr>
            <p:ph sz="quarter" idx="4"/>
          </p:nvPr>
        </p:nvSpPr>
        <p:spPr>
          <a:xfrm>
            <a:off x="4786314" y="3929066"/>
            <a:ext cx="4041775" cy="2214602"/>
          </a:xfrm>
        </p:spPr>
        <p:txBody>
          <a:bodyPr>
            <a:normAutofit fontScale="92500" lnSpcReduction="10000"/>
          </a:bodyPr>
          <a:lstStyle/>
          <a:p>
            <a:pPr algn="ctr">
              <a:buNone/>
            </a:pPr>
            <a:r>
              <a:rPr lang="es-ES_tradnl" sz="1900" u="sng" dirty="0" smtClean="0"/>
              <a:t>Escuelas Privadas</a:t>
            </a:r>
          </a:p>
          <a:p>
            <a:r>
              <a:rPr lang="es-ES_tradnl" sz="1900" dirty="0" smtClean="0"/>
              <a:t>Amenazas (4.20%)</a:t>
            </a:r>
          </a:p>
          <a:p>
            <a:r>
              <a:rPr lang="es-ES_tradnl" sz="1900" dirty="0" smtClean="0"/>
              <a:t>Insultos (16.52%)</a:t>
            </a:r>
          </a:p>
          <a:p>
            <a:r>
              <a:rPr lang="es-ES_tradnl" sz="1900" dirty="0" smtClean="0"/>
              <a:t>Discriminación (15.35%)</a:t>
            </a:r>
          </a:p>
          <a:p>
            <a:r>
              <a:rPr lang="es-ES_tradnl" sz="1900" dirty="0" smtClean="0"/>
              <a:t>Rivalidad entre alumnos (14.47%)</a:t>
            </a:r>
          </a:p>
          <a:p>
            <a:r>
              <a:rPr lang="es-ES_tradnl" sz="1900" dirty="0" smtClean="0"/>
              <a:t>Adicciones (1.96%)</a:t>
            </a:r>
          </a:p>
          <a:p>
            <a:r>
              <a:rPr lang="es-ES_tradnl" sz="1900" dirty="0" smtClean="0"/>
              <a:t>Tenencia de armas (0.20%)</a:t>
            </a: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checkerboard(across)">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checkerboard(across)">
                                      <p:cBhvr>
                                        <p:cTn id="12" dur="500"/>
                                        <p:tgtEl>
                                          <p:spTgt spid="3">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checkerboard(across)">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796908"/>
          </a:xfrm>
        </p:spPr>
        <p:txBody>
          <a:bodyPr>
            <a:normAutofit/>
          </a:bodyPr>
          <a:lstStyle/>
          <a:p>
            <a:r>
              <a:rPr lang="es-ES_tradnl" sz="2800" dirty="0" smtClean="0"/>
              <a:t>2. Sentimiento antes hechos violentos </a:t>
            </a:r>
            <a:endParaRPr lang="es-ES" sz="2800" dirty="0"/>
          </a:p>
        </p:txBody>
      </p:sp>
      <p:pic>
        <p:nvPicPr>
          <p:cNvPr id="4098" name="Picture 2"/>
          <p:cNvPicPr>
            <a:picLocks noGrp="1" noChangeAspect="1" noChangeArrowheads="1"/>
          </p:cNvPicPr>
          <p:nvPr>
            <p:ph idx="1"/>
          </p:nvPr>
        </p:nvPicPr>
        <p:blipFill>
          <a:blip r:embed="rId2"/>
          <a:srcRect/>
          <a:stretch>
            <a:fillRect/>
          </a:stretch>
        </p:blipFill>
        <p:spPr bwMode="auto">
          <a:xfrm>
            <a:off x="428596" y="1071546"/>
            <a:ext cx="8358246" cy="2357453"/>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28597" y="3500437"/>
            <a:ext cx="8355714" cy="273762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box(in)">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box(in)">
                                      <p:cBhvr>
                                        <p:cTn id="1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285984" y="0"/>
            <a:ext cx="4820228" cy="3429024"/>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2214546" y="3631261"/>
            <a:ext cx="4929190" cy="322673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additive="base">
                                        <p:cTn id="13" dur="500" fill="hold"/>
                                        <p:tgtEl>
                                          <p:spTgt spid="5123"/>
                                        </p:tgtEl>
                                        <p:attrNameLst>
                                          <p:attrName>ppt_x</p:attrName>
                                        </p:attrNameLst>
                                      </p:cBhvr>
                                      <p:tavLst>
                                        <p:tav tm="0">
                                          <p:val>
                                            <p:strVal val="#ppt_x"/>
                                          </p:val>
                                        </p:tav>
                                        <p:tav tm="100000">
                                          <p:val>
                                            <p:strVal val="#ppt_x"/>
                                          </p:val>
                                        </p:tav>
                                      </p:tavLst>
                                    </p:anim>
                                    <p:anim calcmode="lin" valueType="num">
                                      <p:cBhvr additive="base">
                                        <p:cTn id="14"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1143000"/>
          </a:xfrm>
        </p:spPr>
        <p:txBody>
          <a:bodyPr>
            <a:normAutofit/>
          </a:bodyPr>
          <a:lstStyle/>
          <a:p>
            <a:pPr algn="l"/>
            <a:r>
              <a:rPr lang="es-ES_tradnl" sz="1900" b="1" dirty="0" smtClean="0"/>
              <a:t>2. Sentimientos que producen los hechos violentos: </a:t>
            </a:r>
            <a:r>
              <a:rPr lang="es-ES_tradnl" sz="1900" dirty="0" smtClean="0"/>
              <a:t>en ambos tipos de instituciones no son indiferentes ante los mismos</a:t>
            </a:r>
            <a:endParaRPr lang="es-ES" sz="1900" dirty="0"/>
          </a:p>
        </p:txBody>
      </p:sp>
      <p:sp>
        <p:nvSpPr>
          <p:cNvPr id="3" name="2 Marcador de contenido"/>
          <p:cNvSpPr>
            <a:spLocks noGrp="1"/>
          </p:cNvSpPr>
          <p:nvPr>
            <p:ph idx="1"/>
          </p:nvPr>
        </p:nvSpPr>
        <p:spPr>
          <a:xfrm>
            <a:off x="500034" y="1785926"/>
            <a:ext cx="8229600" cy="4668839"/>
          </a:xfrm>
        </p:spPr>
        <p:txBody>
          <a:bodyPr>
            <a:normAutofit/>
          </a:bodyPr>
          <a:lstStyle/>
          <a:p>
            <a:endParaRPr lang="es-ES_tradnl" sz="2000" dirty="0" smtClean="0"/>
          </a:p>
          <a:p>
            <a:r>
              <a:rPr lang="es-ES_tradnl" sz="2000" dirty="0" smtClean="0"/>
              <a:t>Esto se traduce mayormente en </a:t>
            </a:r>
            <a:r>
              <a:rPr lang="es-ES_tradnl" sz="2000" b="1" dirty="0" smtClean="0"/>
              <a:t>preocupaciones</a:t>
            </a:r>
            <a:r>
              <a:rPr lang="es-ES_tradnl" sz="2000" dirty="0" smtClean="0"/>
              <a:t> </a:t>
            </a:r>
          </a:p>
          <a:p>
            <a:pPr>
              <a:buNone/>
            </a:pPr>
            <a:r>
              <a:rPr lang="es-ES_tradnl" sz="2000" dirty="0" smtClean="0"/>
              <a:t>	- Publicas: siempre 32.43%</a:t>
            </a:r>
          </a:p>
          <a:p>
            <a:pPr>
              <a:buNone/>
            </a:pPr>
            <a:r>
              <a:rPr lang="es-ES_tradnl" sz="2000" dirty="0" smtClean="0"/>
              <a:t>	- Privadas: siempre 14.63%</a:t>
            </a:r>
          </a:p>
          <a:p>
            <a:endParaRPr lang="es-ES_tradnl" sz="2000" dirty="0" smtClean="0"/>
          </a:p>
          <a:p>
            <a:r>
              <a:rPr lang="es-ES_tradnl" sz="2000" dirty="0" smtClean="0"/>
              <a:t>Si bien en ambos  tipos de instituciones están presentes los mismos sentimientos, en las públicas hay porcentajes mayores de </a:t>
            </a:r>
            <a:r>
              <a:rPr lang="es-ES_tradnl" sz="2000" b="1" dirty="0" smtClean="0"/>
              <a:t>miedo</a:t>
            </a:r>
            <a:r>
              <a:rPr lang="es-ES_tradnl" sz="2000" dirty="0" smtClean="0"/>
              <a:t>, </a:t>
            </a:r>
            <a:r>
              <a:rPr lang="es-ES_tradnl" sz="2000" b="1" dirty="0" smtClean="0"/>
              <a:t>ansiedad</a:t>
            </a:r>
            <a:r>
              <a:rPr lang="es-ES_tradnl" sz="2000" dirty="0" smtClean="0"/>
              <a:t>, </a:t>
            </a:r>
            <a:r>
              <a:rPr lang="es-ES_tradnl" sz="2000" b="1" dirty="0" smtClean="0"/>
              <a:t>dificultad en el pensamiento </a:t>
            </a:r>
            <a:r>
              <a:rPr lang="es-ES_tradnl" sz="2000" dirty="0" smtClean="0"/>
              <a:t>y en las privadas el porcentaje mayor lo tiene la variable temor a la </a:t>
            </a:r>
            <a:r>
              <a:rPr lang="es-ES_tradnl" sz="2000" b="1" dirty="0" smtClean="0"/>
              <a:t>pérdida de control</a:t>
            </a:r>
            <a:r>
              <a:rPr lang="es-ES_tradnl" sz="2000" dirty="0" smtClean="0"/>
              <a:t>, encontrando a la  </a:t>
            </a:r>
            <a:r>
              <a:rPr lang="es-ES_tradnl" sz="2000" b="1" dirty="0" smtClean="0"/>
              <a:t>perdida de motivación en la tarea </a:t>
            </a:r>
            <a:r>
              <a:rPr lang="es-ES_tradnl" sz="2000" dirty="0" smtClean="0"/>
              <a:t>con porcentajes similares en ambas instituciones. </a:t>
            </a:r>
          </a:p>
          <a:p>
            <a:pPr>
              <a:buNone/>
            </a:pP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143000"/>
          </a:xfrm>
        </p:spPr>
        <p:txBody>
          <a:bodyPr>
            <a:normAutofit/>
          </a:bodyPr>
          <a:lstStyle/>
          <a:p>
            <a:r>
              <a:rPr lang="es-ES_tradnl" sz="2400" dirty="0" smtClean="0"/>
              <a:t>3. Dificultades para continuar con la tarea luego de presentarse un hecho violento</a:t>
            </a:r>
            <a:endParaRPr lang="es-ES" sz="2400" dirty="0"/>
          </a:p>
        </p:txBody>
      </p:sp>
      <p:pic>
        <p:nvPicPr>
          <p:cNvPr id="6146" name="Picture 2"/>
          <p:cNvPicPr>
            <a:picLocks noGrp="1" noChangeAspect="1" noChangeArrowheads="1"/>
          </p:cNvPicPr>
          <p:nvPr>
            <p:ph idx="1"/>
          </p:nvPr>
        </p:nvPicPr>
        <p:blipFill>
          <a:blip r:embed="rId2"/>
          <a:srcRect/>
          <a:stretch>
            <a:fillRect/>
          </a:stretch>
        </p:blipFill>
        <p:spPr bwMode="auto">
          <a:xfrm>
            <a:off x="571472" y="1428736"/>
            <a:ext cx="7992344" cy="471490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additive="base">
                                        <p:cTn id="12" dur="500" fill="hold"/>
                                        <p:tgtEl>
                                          <p:spTgt spid="6146"/>
                                        </p:tgtEl>
                                        <p:attrNameLst>
                                          <p:attrName>ppt_x</p:attrName>
                                        </p:attrNameLst>
                                      </p:cBhvr>
                                      <p:tavLst>
                                        <p:tav tm="0">
                                          <p:val>
                                            <p:strVal val="#ppt_x"/>
                                          </p:val>
                                        </p:tav>
                                        <p:tav tm="100000">
                                          <p:val>
                                            <p:strVal val="#ppt_x"/>
                                          </p:val>
                                        </p:tav>
                                      </p:tavLst>
                                    </p:anim>
                                    <p:anim calcmode="lin" valueType="num">
                                      <p:cBhvr additive="base">
                                        <p:cTn id="13"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1428728" y="571480"/>
            <a:ext cx="7146949" cy="571504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1357290" y="571480"/>
            <a:ext cx="6985470" cy="55896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1000100" y="357166"/>
            <a:ext cx="7689757" cy="614366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1900" b="1" dirty="0" smtClean="0"/>
              <a:t>3.Dificultades de los docentes para continuar con la tarea después de un hecho violento</a:t>
            </a:r>
            <a:endParaRPr lang="es-ES" sz="1900" b="1" dirty="0"/>
          </a:p>
        </p:txBody>
      </p:sp>
      <p:sp>
        <p:nvSpPr>
          <p:cNvPr id="3" name="2 Marcador de contenido"/>
          <p:cNvSpPr>
            <a:spLocks noGrp="1"/>
          </p:cNvSpPr>
          <p:nvPr>
            <p:ph idx="1"/>
          </p:nvPr>
        </p:nvSpPr>
        <p:spPr>
          <a:xfrm>
            <a:off x="457200" y="1600200"/>
            <a:ext cx="8229600" cy="4686320"/>
          </a:xfrm>
        </p:spPr>
        <p:txBody>
          <a:bodyPr>
            <a:normAutofit fontScale="92500" lnSpcReduction="10000"/>
          </a:bodyPr>
          <a:lstStyle/>
          <a:p>
            <a:r>
              <a:rPr lang="es-ES_tradnl" sz="2000" dirty="0" smtClean="0"/>
              <a:t>se observa que tanto en escuelas públicas  como privadas hay un porcentaje significativo de respuestas en la opción “nunca”.</a:t>
            </a:r>
          </a:p>
          <a:p>
            <a:pPr>
              <a:buNone/>
            </a:pPr>
            <a:r>
              <a:rPr lang="es-ES_tradnl" sz="2000" dirty="0" smtClean="0"/>
              <a:t>Promedio: </a:t>
            </a:r>
          </a:p>
          <a:p>
            <a:pPr>
              <a:buFont typeface="Wingdings" pitchFamily="2" charset="2"/>
              <a:buChar char="§"/>
            </a:pPr>
            <a:r>
              <a:rPr lang="es-ES_tradnl" sz="2000" dirty="0" smtClean="0"/>
              <a:t>EPB: 64.6%</a:t>
            </a:r>
          </a:p>
          <a:p>
            <a:pPr>
              <a:buFont typeface="Wingdings" pitchFamily="2" charset="2"/>
              <a:buChar char="§"/>
            </a:pPr>
            <a:r>
              <a:rPr lang="es-ES_tradnl" sz="2000" dirty="0" smtClean="0"/>
              <a:t>ESB: 50.4%</a:t>
            </a:r>
          </a:p>
          <a:p>
            <a:pPr>
              <a:buFont typeface="Wingdings" pitchFamily="2" charset="2"/>
              <a:buChar char="§"/>
            </a:pPr>
            <a:r>
              <a:rPr lang="es-ES_tradnl" sz="2000" dirty="0" smtClean="0"/>
              <a:t>POLIMODAL : 43.2%</a:t>
            </a:r>
          </a:p>
          <a:p>
            <a:pPr>
              <a:buFont typeface="Wingdings" pitchFamily="2" charset="2"/>
              <a:buChar char="§"/>
            </a:pPr>
            <a:endParaRPr lang="es-ES_tradnl" sz="2000" dirty="0" smtClean="0"/>
          </a:p>
          <a:p>
            <a:pPr>
              <a:buNone/>
            </a:pPr>
            <a:r>
              <a:rPr lang="es-ES_tradnl" sz="2000" dirty="0" smtClean="0"/>
              <a:t>- Demostrando de ese modo que no se les dificultaría continuar con la tarea.</a:t>
            </a:r>
          </a:p>
          <a:p>
            <a:pPr>
              <a:buNone/>
            </a:pPr>
            <a:endParaRPr lang="es-ES_tradnl" sz="2000" dirty="0" smtClean="0"/>
          </a:p>
          <a:p>
            <a:r>
              <a:rPr lang="es-ES_tradnl" sz="2000" dirty="0" smtClean="0"/>
              <a:t>se observa que en el nivel Polimodal aumentan las dificultades esto se manifiesta en el ítem a veces, incluso en las escuelas públicas más que en las privadas: </a:t>
            </a:r>
            <a:endParaRPr lang="es-ES" sz="2000" dirty="0" smtClean="0"/>
          </a:p>
          <a:p>
            <a:pPr>
              <a:buFont typeface="Wingdings" pitchFamily="2" charset="2"/>
              <a:buChar char="§"/>
            </a:pPr>
            <a:r>
              <a:rPr lang="es-ES_tradnl" sz="2000" dirty="0" smtClean="0"/>
              <a:t>Públicas: 42.9%</a:t>
            </a:r>
          </a:p>
          <a:p>
            <a:pPr>
              <a:buFont typeface="Wingdings" pitchFamily="2" charset="2"/>
              <a:buChar char="§"/>
            </a:pPr>
            <a:r>
              <a:rPr lang="es-ES_tradnl" sz="2000" dirty="0" smtClean="0"/>
              <a:t>Privadas: 24.1%</a:t>
            </a:r>
            <a:endParaRPr lang="es-E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heckerboard(across)">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checkerboard(across)">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5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dirty="0" smtClean="0"/>
              <a:t>4. Sentimiento ante el recuerdo del episodio violento</a:t>
            </a:r>
            <a:endParaRPr lang="es-ES" sz="2800" dirty="0"/>
          </a:p>
        </p:txBody>
      </p:sp>
      <p:pic>
        <p:nvPicPr>
          <p:cNvPr id="10242" name="Picture 2"/>
          <p:cNvPicPr>
            <a:picLocks noGrp="1" noChangeAspect="1" noChangeArrowheads="1"/>
          </p:cNvPicPr>
          <p:nvPr>
            <p:ph idx="1"/>
          </p:nvPr>
        </p:nvPicPr>
        <p:blipFill>
          <a:blip r:embed="rId2"/>
          <a:srcRect/>
          <a:stretch>
            <a:fillRect/>
          </a:stretch>
        </p:blipFill>
        <p:spPr bwMode="auto">
          <a:xfrm>
            <a:off x="444567" y="1500174"/>
            <a:ext cx="8199399" cy="464347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additive="base">
                                        <p:cTn id="12" dur="500" fill="hold"/>
                                        <p:tgtEl>
                                          <p:spTgt spid="10242"/>
                                        </p:tgtEl>
                                        <p:attrNameLst>
                                          <p:attrName>ppt_x</p:attrName>
                                        </p:attrNameLst>
                                      </p:cBhvr>
                                      <p:tavLst>
                                        <p:tav tm="0">
                                          <p:val>
                                            <p:strVal val="#ppt_x"/>
                                          </p:val>
                                        </p:tav>
                                        <p:tav tm="100000">
                                          <p:val>
                                            <p:strVal val="#ppt_x"/>
                                          </p:val>
                                        </p:tav>
                                      </p:tavLst>
                                    </p:anim>
                                    <p:anim calcmode="lin" valueType="num">
                                      <p:cBhvr additive="base">
                                        <p:cTn id="13"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1"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ox(in)">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242"/>
                                        </p:tgtEl>
                                        <p:attrNameLst>
                                          <p:attrName>style.visibility</p:attrName>
                                        </p:attrNameLst>
                                      </p:cBhvr>
                                      <p:to>
                                        <p:strVal val="visible"/>
                                      </p:to>
                                    </p:set>
                                    <p:anim calcmode="lin" valueType="num">
                                      <p:cBhvr additive="base">
                                        <p:cTn id="23" dur="500" fill="hold"/>
                                        <p:tgtEl>
                                          <p:spTgt spid="10242"/>
                                        </p:tgtEl>
                                        <p:attrNameLst>
                                          <p:attrName>ppt_x</p:attrName>
                                        </p:attrNameLst>
                                      </p:cBhvr>
                                      <p:tavLst>
                                        <p:tav tm="0">
                                          <p:val>
                                            <p:strVal val="#ppt_x"/>
                                          </p:val>
                                        </p:tav>
                                        <p:tav tm="100000">
                                          <p:val>
                                            <p:strVal val="#ppt_x"/>
                                          </p:val>
                                        </p:tav>
                                      </p:tavLst>
                                    </p:anim>
                                    <p:anim calcmode="lin" valueType="num">
                                      <p:cBhvr additive="base">
                                        <p:cTn id="24"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4000" b="1" dirty="0" smtClean="0"/>
              <a:t>Objetivos</a:t>
            </a:r>
            <a:endParaRPr lang="es-ES" sz="4000" b="1" dirty="0"/>
          </a:p>
        </p:txBody>
      </p:sp>
      <p:sp>
        <p:nvSpPr>
          <p:cNvPr id="3" name="2 Marcador de contenido"/>
          <p:cNvSpPr>
            <a:spLocks noGrp="1"/>
          </p:cNvSpPr>
          <p:nvPr>
            <p:ph idx="1"/>
          </p:nvPr>
        </p:nvSpPr>
        <p:spPr/>
        <p:txBody>
          <a:bodyPr>
            <a:normAutofit/>
          </a:bodyPr>
          <a:lstStyle/>
          <a:p>
            <a:r>
              <a:rPr lang="es-ES_tradnl" dirty="0" smtClean="0"/>
              <a:t>Objetivos generales y particulares:</a:t>
            </a:r>
          </a:p>
          <a:p>
            <a:pPr>
              <a:buNone/>
            </a:pPr>
            <a:endParaRPr lang="es-ES_tradnl" dirty="0" smtClean="0"/>
          </a:p>
          <a:p>
            <a:pPr lvl="0">
              <a:buNone/>
            </a:pPr>
            <a:r>
              <a:rPr lang="es-ES_tradnl" dirty="0" smtClean="0"/>
              <a:t>* Identificar </a:t>
            </a:r>
            <a:r>
              <a:rPr lang="es-ES_tradnl" dirty="0"/>
              <a:t>si hay diferentes manifestaciones de violencia en instituciones públicas y privadas</a:t>
            </a:r>
            <a:r>
              <a:rPr lang="es-ES_tradnl" dirty="0" smtClean="0"/>
              <a:t>.</a:t>
            </a:r>
          </a:p>
          <a:p>
            <a:pPr lvl="0">
              <a:buNone/>
            </a:pPr>
            <a:endParaRPr lang="es-ES" dirty="0"/>
          </a:p>
          <a:p>
            <a:pPr lvl="0">
              <a:buNone/>
            </a:pPr>
            <a:r>
              <a:rPr lang="es-ES_tradnl" dirty="0" smtClean="0"/>
              <a:t>* Detectar  </a:t>
            </a:r>
            <a:r>
              <a:rPr lang="es-ES_tradnl" dirty="0"/>
              <a:t>si las diferentes manifestaciones de violencia afectan los niveles de estrés del personal docente</a:t>
            </a:r>
            <a:r>
              <a:rPr lang="es-ES_tradnl" dirty="0" smtClean="0"/>
              <a:t>.</a:t>
            </a:r>
          </a:p>
          <a:p>
            <a:pPr lvl="0">
              <a:buNone/>
            </a:pPr>
            <a:endParaRPr lang="es-ES" dirty="0"/>
          </a:p>
          <a:p>
            <a:pPr>
              <a:buNone/>
            </a:pPr>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1928794" y="0"/>
            <a:ext cx="4971148" cy="3357562"/>
          </a:xfrm>
          <a:prstGeom prst="rect">
            <a:avLst/>
          </a:prstGeom>
          <a:noFill/>
          <a:ln w="9525">
            <a:noFill/>
            <a:miter lim="800000"/>
            <a:headEnd/>
            <a:tailEnd/>
          </a:ln>
          <a:effectLst/>
        </p:spPr>
      </p:pic>
      <p:pic>
        <p:nvPicPr>
          <p:cNvPr id="11268" name="Picture 4"/>
          <p:cNvPicPr>
            <a:picLocks noChangeAspect="1" noChangeArrowheads="1"/>
          </p:cNvPicPr>
          <p:nvPr/>
        </p:nvPicPr>
        <p:blipFill>
          <a:blip r:embed="rId3"/>
          <a:srcRect/>
          <a:stretch>
            <a:fillRect/>
          </a:stretch>
        </p:blipFill>
        <p:spPr bwMode="auto">
          <a:xfrm>
            <a:off x="1857356" y="3558692"/>
            <a:ext cx="5143536" cy="329930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additive="base">
                                        <p:cTn id="13" dur="500" fill="hold"/>
                                        <p:tgtEl>
                                          <p:spTgt spid="11268"/>
                                        </p:tgtEl>
                                        <p:attrNameLst>
                                          <p:attrName>ppt_x</p:attrName>
                                        </p:attrNameLst>
                                      </p:cBhvr>
                                      <p:tavLst>
                                        <p:tav tm="0">
                                          <p:val>
                                            <p:strVal val="#ppt_x"/>
                                          </p:val>
                                        </p:tav>
                                        <p:tav tm="100000">
                                          <p:val>
                                            <p:strVal val="#ppt_x"/>
                                          </p:val>
                                        </p:tav>
                                      </p:tavLst>
                                    </p:anim>
                                    <p:anim calcmode="lin" valueType="num">
                                      <p:cBhvr additive="base">
                                        <p:cTn id="14"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1900" b="1" dirty="0" smtClean="0"/>
              <a:t>4. Sentimiento ante el recuerdo del hecho violento.</a:t>
            </a:r>
            <a:endParaRPr lang="es-ES" sz="1900" b="1" dirty="0"/>
          </a:p>
        </p:txBody>
      </p:sp>
      <p:sp>
        <p:nvSpPr>
          <p:cNvPr id="3" name="2 Marcador de contenido"/>
          <p:cNvSpPr>
            <a:spLocks noGrp="1"/>
          </p:cNvSpPr>
          <p:nvPr>
            <p:ph idx="1"/>
          </p:nvPr>
        </p:nvSpPr>
        <p:spPr>
          <a:xfrm>
            <a:off x="457200" y="1285860"/>
            <a:ext cx="8229600" cy="4840303"/>
          </a:xfrm>
        </p:spPr>
        <p:txBody>
          <a:bodyPr>
            <a:normAutofit/>
          </a:bodyPr>
          <a:lstStyle/>
          <a:p>
            <a:r>
              <a:rPr lang="es-ES_tradnl" sz="1900" dirty="0" smtClean="0"/>
              <a:t>Ausencia de </a:t>
            </a:r>
            <a:r>
              <a:rPr lang="es-ES_tradnl" sz="1900" b="1" dirty="0" smtClean="0"/>
              <a:t>miedo extremo </a:t>
            </a:r>
            <a:r>
              <a:rPr lang="es-ES_tradnl" sz="1900" dirty="0" smtClean="0"/>
              <a:t>en ambos tipos de instituciones.</a:t>
            </a:r>
          </a:p>
          <a:p>
            <a:pPr>
              <a:buNone/>
            </a:pPr>
            <a:r>
              <a:rPr lang="es-ES_tradnl" sz="1900" dirty="0" smtClean="0"/>
              <a:t>- 	Públicas: nunca 89.19% </a:t>
            </a:r>
          </a:p>
          <a:p>
            <a:pPr>
              <a:buFontTx/>
              <a:buChar char="-"/>
            </a:pPr>
            <a:r>
              <a:rPr lang="es-ES_tradnl" sz="1900" dirty="0" smtClean="0"/>
              <a:t>Privadas: nunca 93.90%</a:t>
            </a:r>
          </a:p>
          <a:p>
            <a:r>
              <a:rPr lang="es-ES_tradnl" sz="1900" b="1" dirty="0" smtClean="0"/>
              <a:t>Negación a continuar con la actividad:</a:t>
            </a:r>
          </a:p>
          <a:p>
            <a:pPr>
              <a:buFontTx/>
              <a:buChar char="-"/>
            </a:pPr>
            <a:r>
              <a:rPr lang="es-ES_tradnl" sz="1900" dirty="0" smtClean="0"/>
              <a:t>Públicas: nunca 68.92%, a veces 17.57%</a:t>
            </a:r>
          </a:p>
          <a:p>
            <a:pPr>
              <a:buFontTx/>
              <a:buChar char="-"/>
            </a:pPr>
            <a:r>
              <a:rPr lang="es-ES_tradnl" sz="1900" dirty="0" smtClean="0"/>
              <a:t>Privadas: nunca 81.71%, a veces 4.90%</a:t>
            </a:r>
          </a:p>
          <a:p>
            <a:r>
              <a:rPr lang="es-ES_tradnl" sz="1900" b="1" dirty="0" smtClean="0"/>
              <a:t>Pensamientos negativos: </a:t>
            </a:r>
            <a:r>
              <a:rPr lang="es-ES_tradnl" sz="1900" dirty="0" smtClean="0"/>
              <a:t>no se hallan diferencias significativas.</a:t>
            </a:r>
          </a:p>
          <a:p>
            <a:pPr>
              <a:buFontTx/>
              <a:buChar char="-"/>
            </a:pPr>
            <a:r>
              <a:rPr lang="es-ES_tradnl" sz="1900" dirty="0" smtClean="0"/>
              <a:t>Públicas: siempre 0%</a:t>
            </a:r>
          </a:p>
          <a:p>
            <a:pPr>
              <a:buFontTx/>
              <a:buChar char="-"/>
            </a:pPr>
            <a:r>
              <a:rPr lang="es-ES_tradnl" sz="1900" dirty="0" smtClean="0"/>
              <a:t>Privadas: siempre 2.44%</a:t>
            </a:r>
            <a:endParaRPr lang="es-ES" sz="1900" dirty="0" smtClean="0"/>
          </a:p>
          <a:p>
            <a:r>
              <a:rPr lang="es-ES_tradnl" sz="1900" b="1" dirty="0" smtClean="0"/>
              <a:t>Dificultad para tomar decisiones:</a:t>
            </a:r>
          </a:p>
          <a:p>
            <a:pPr>
              <a:buFontTx/>
              <a:buChar char="-"/>
            </a:pPr>
            <a:r>
              <a:rPr lang="es-ES_tradnl" sz="1900" dirty="0" smtClean="0"/>
              <a:t>Públicas: a menudo 4.05%</a:t>
            </a:r>
          </a:p>
          <a:p>
            <a:pPr>
              <a:buFontTx/>
              <a:buChar char="-"/>
            </a:pPr>
            <a:r>
              <a:rPr lang="es-ES_tradnl" sz="1900" dirty="0" smtClean="0"/>
              <a:t>Privadas: a menudo 1.22%</a:t>
            </a: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box(i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box(in)">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box(in)">
                                      <p:cBhvr>
                                        <p:cTn id="62" dur="500"/>
                                        <p:tgtEl>
                                          <p:spTgt spid="3">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box(in)">
                                      <p:cBhvr>
                                        <p:cTn id="6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8229600" cy="1143000"/>
          </a:xfrm>
        </p:spPr>
        <p:txBody>
          <a:bodyPr>
            <a:normAutofit/>
          </a:bodyPr>
          <a:lstStyle/>
          <a:p>
            <a:r>
              <a:rPr lang="es-ES_tradnl" sz="2800" dirty="0" smtClean="0"/>
              <a:t>5. Posibilidad de dejar el puesto de trabajo a causa del malestar que le genera el mismo.</a:t>
            </a:r>
            <a:endParaRPr lang="es-ES" sz="2800" dirty="0"/>
          </a:p>
        </p:txBody>
      </p:sp>
      <p:pic>
        <p:nvPicPr>
          <p:cNvPr id="12290" name="Picture 2"/>
          <p:cNvPicPr>
            <a:picLocks noGrp="1" noChangeAspect="1" noChangeArrowheads="1"/>
          </p:cNvPicPr>
          <p:nvPr>
            <p:ph idx="1"/>
          </p:nvPr>
        </p:nvPicPr>
        <p:blipFill>
          <a:blip r:embed="rId2"/>
          <a:srcRect/>
          <a:stretch>
            <a:fillRect/>
          </a:stretch>
        </p:blipFill>
        <p:spPr bwMode="auto">
          <a:xfrm>
            <a:off x="1000100" y="1643050"/>
            <a:ext cx="6922546" cy="435771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 calcmode="lin" valueType="num">
                                      <p:cBhvr additive="base">
                                        <p:cTn id="12" dur="500" fill="hold"/>
                                        <p:tgtEl>
                                          <p:spTgt spid="12290"/>
                                        </p:tgtEl>
                                        <p:attrNameLst>
                                          <p:attrName>ppt_x</p:attrName>
                                        </p:attrNameLst>
                                      </p:cBhvr>
                                      <p:tavLst>
                                        <p:tav tm="0">
                                          <p:val>
                                            <p:strVal val="#ppt_x"/>
                                          </p:val>
                                        </p:tav>
                                        <p:tav tm="100000">
                                          <p:val>
                                            <p:strVal val="#ppt_x"/>
                                          </p:val>
                                        </p:tav>
                                      </p:tavLst>
                                    </p:anim>
                                    <p:anim calcmode="lin" valueType="num">
                                      <p:cBhvr additive="base">
                                        <p:cTn id="13"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714348" y="285728"/>
            <a:ext cx="7876506" cy="629287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642910" y="357166"/>
            <a:ext cx="8126639" cy="650083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928662" y="428604"/>
            <a:ext cx="7697675" cy="614999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ppt_x"/>
                                          </p:val>
                                        </p:tav>
                                        <p:tav tm="100000">
                                          <p:val>
                                            <p:strVal val="#ppt_x"/>
                                          </p:val>
                                        </p:tav>
                                      </p:tavLst>
                                    </p:anim>
                                    <p:anim calcmode="lin" valueType="num">
                                      <p:cBhvr additive="base">
                                        <p:cTn id="8"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989034"/>
          </a:xfrm>
        </p:spPr>
        <p:txBody>
          <a:bodyPr>
            <a:normAutofit/>
          </a:bodyPr>
          <a:lstStyle/>
          <a:p>
            <a:r>
              <a:rPr lang="es-ES_tradnl" sz="1900" b="1" dirty="0" smtClean="0"/>
              <a:t>5. Posibilidad de dejar su puesto de trabajo a causa del malestar que le genera el mismo. </a:t>
            </a:r>
            <a:endParaRPr lang="es-ES" sz="1900" b="1" dirty="0"/>
          </a:p>
        </p:txBody>
      </p:sp>
      <p:sp>
        <p:nvSpPr>
          <p:cNvPr id="3" name="2 Marcador de contenido"/>
          <p:cNvSpPr>
            <a:spLocks noGrp="1"/>
          </p:cNvSpPr>
          <p:nvPr>
            <p:ph idx="1"/>
          </p:nvPr>
        </p:nvSpPr>
        <p:spPr>
          <a:xfrm>
            <a:off x="457200" y="1214422"/>
            <a:ext cx="8329642" cy="5429288"/>
          </a:xfrm>
        </p:spPr>
        <p:txBody>
          <a:bodyPr>
            <a:normAutofit lnSpcReduction="10000"/>
          </a:bodyPr>
          <a:lstStyle/>
          <a:p>
            <a:r>
              <a:rPr lang="es-ES_tradnl" sz="1900" dirty="0" smtClean="0"/>
              <a:t>La mayoría de la muestra nunca dejaría su puesto de trabajo:</a:t>
            </a:r>
          </a:p>
          <a:p>
            <a:pPr>
              <a:buNone/>
            </a:pPr>
            <a:r>
              <a:rPr lang="es-ES_tradnl" sz="1900" dirty="0" smtClean="0"/>
              <a:t>Promedio:</a:t>
            </a:r>
          </a:p>
          <a:p>
            <a:pPr>
              <a:buFontTx/>
              <a:buChar char="-"/>
            </a:pPr>
            <a:r>
              <a:rPr lang="es-ES_tradnl" sz="1900" dirty="0" smtClean="0"/>
              <a:t>Públicas:  nunca 61.23 %</a:t>
            </a:r>
          </a:p>
          <a:p>
            <a:pPr>
              <a:buFontTx/>
              <a:buChar char="-"/>
            </a:pPr>
            <a:r>
              <a:rPr lang="es-ES_tradnl" sz="1900" dirty="0" smtClean="0"/>
              <a:t>Privadas: nunca 68,7 %</a:t>
            </a:r>
          </a:p>
          <a:p>
            <a:r>
              <a:rPr lang="es-ES_tradnl" sz="1900" dirty="0" smtClean="0"/>
              <a:t>En todos los niveles en ambos tipos de instituciones, informan que a veces y esporádicamente han pensado en dejarlo:</a:t>
            </a:r>
          </a:p>
          <a:p>
            <a:pPr>
              <a:buNone/>
            </a:pPr>
            <a:r>
              <a:rPr lang="es-ES_tradnl" sz="1900" dirty="0" smtClean="0"/>
              <a:t>Promedio:</a:t>
            </a:r>
          </a:p>
          <a:p>
            <a:pPr>
              <a:buNone/>
            </a:pPr>
            <a:r>
              <a:rPr lang="es-ES_tradnl" sz="1900" dirty="0" smtClean="0"/>
              <a:t>-	Públicas: a veces 14.66%, esporádicamente 18.3%</a:t>
            </a:r>
          </a:p>
          <a:p>
            <a:pPr>
              <a:buFontTx/>
              <a:buChar char="-"/>
            </a:pPr>
            <a:r>
              <a:rPr lang="es-ES_tradnl" sz="1900" dirty="0" smtClean="0"/>
              <a:t>Privadas: a veces 10.4%, esporádicamente 17.86%</a:t>
            </a:r>
          </a:p>
          <a:p>
            <a:r>
              <a:rPr lang="es-ES_tradnl" sz="1900" dirty="0" smtClean="0"/>
              <a:t>En ambos tipos de institución se observa:</a:t>
            </a:r>
          </a:p>
          <a:p>
            <a:pPr>
              <a:buFont typeface="Wingdings" pitchFamily="2" charset="2"/>
              <a:buChar char="§"/>
            </a:pPr>
            <a:r>
              <a:rPr lang="es-ES_tradnl" sz="1900" b="1" dirty="0" smtClean="0"/>
              <a:t>Nivel ESB</a:t>
            </a:r>
            <a:r>
              <a:rPr lang="es-ES_tradnl" sz="1900" dirty="0" smtClean="0"/>
              <a:t>: un mínimo porcentaje siempre piensa en dejar su puesto de trabajo</a:t>
            </a:r>
          </a:p>
          <a:p>
            <a:pPr>
              <a:buFontTx/>
              <a:buChar char="-"/>
            </a:pPr>
            <a:r>
              <a:rPr lang="es-ES_tradnl" sz="1900" dirty="0" smtClean="0"/>
              <a:t>Públicas: siempre 4.5%</a:t>
            </a:r>
          </a:p>
          <a:p>
            <a:pPr>
              <a:buFontTx/>
              <a:buChar char="-"/>
            </a:pPr>
            <a:r>
              <a:rPr lang="es-ES_tradnl" sz="1900" dirty="0" smtClean="0"/>
              <a:t>Privadas: siempre 2.8%</a:t>
            </a:r>
          </a:p>
          <a:p>
            <a:pPr>
              <a:buFont typeface="Wingdings" pitchFamily="2" charset="2"/>
              <a:buChar char="§"/>
            </a:pPr>
            <a:r>
              <a:rPr lang="es-ES_tradnl" sz="1900" b="1" dirty="0" smtClean="0"/>
              <a:t>Nivel POLIMODAL</a:t>
            </a:r>
            <a:r>
              <a:rPr lang="es-ES_tradnl" sz="1900" dirty="0" smtClean="0"/>
              <a:t>: a menudo piensan en dejar su puesto</a:t>
            </a:r>
          </a:p>
          <a:p>
            <a:pPr>
              <a:buNone/>
            </a:pPr>
            <a:r>
              <a:rPr lang="es-ES_tradnl" sz="1900" dirty="0" smtClean="0"/>
              <a:t>-	Pública: a menudo 9.5%</a:t>
            </a:r>
          </a:p>
          <a:p>
            <a:pPr>
              <a:buFont typeface="Calibri" pitchFamily="34" charset="0"/>
              <a:buChar char="‐"/>
            </a:pPr>
            <a:r>
              <a:rPr lang="es-ES_tradnl" sz="1900" dirty="0" smtClean="0"/>
              <a:t>Privada: a menudo 3.4%</a:t>
            </a:r>
          </a:p>
          <a:p>
            <a:pPr>
              <a:buNone/>
            </a:pP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box(i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box(in)">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box(in)">
                                      <p:cBhvr>
                                        <p:cTn id="62" dur="500"/>
                                        <p:tgtEl>
                                          <p:spTgt spid="3">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box(in)">
                                      <p:cBhvr>
                                        <p:cTn id="67" dur="500"/>
                                        <p:tgtEl>
                                          <p:spTgt spid="3">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Effect transition="in" filter="box(in)">
                                      <p:cBhvr>
                                        <p:cTn id="72" dur="500"/>
                                        <p:tgtEl>
                                          <p:spTgt spid="3">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3">
                                            <p:txEl>
                                              <p:pRg st="13" end="13"/>
                                            </p:txEl>
                                          </p:spTgt>
                                        </p:tgtEl>
                                        <p:attrNameLst>
                                          <p:attrName>style.visibility</p:attrName>
                                        </p:attrNameLst>
                                      </p:cBhvr>
                                      <p:to>
                                        <p:strVal val="visible"/>
                                      </p:to>
                                    </p:set>
                                    <p:animEffect transition="in" filter="box(in)">
                                      <p:cBhvr>
                                        <p:cTn id="77" dur="500"/>
                                        <p:tgtEl>
                                          <p:spTgt spid="3">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3">
                                            <p:txEl>
                                              <p:pRg st="14" end="14"/>
                                            </p:txEl>
                                          </p:spTgt>
                                        </p:tgtEl>
                                        <p:attrNameLst>
                                          <p:attrName>style.visibility</p:attrName>
                                        </p:attrNameLst>
                                      </p:cBhvr>
                                      <p:to>
                                        <p:strVal val="visible"/>
                                      </p:to>
                                    </p:set>
                                    <p:animEffect transition="in" filter="box(in)">
                                      <p:cBhvr>
                                        <p:cTn id="82"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dirty="0" smtClean="0"/>
              <a:t>6. Respaldo del personal educativo frente al hecho violento</a:t>
            </a:r>
            <a:endParaRPr lang="es-ES" sz="2800" dirty="0"/>
          </a:p>
        </p:txBody>
      </p:sp>
      <p:pic>
        <p:nvPicPr>
          <p:cNvPr id="16386" name="Picture 2"/>
          <p:cNvPicPr>
            <a:picLocks noGrp="1" noChangeAspect="1" noChangeArrowheads="1"/>
          </p:cNvPicPr>
          <p:nvPr>
            <p:ph idx="1"/>
          </p:nvPr>
        </p:nvPicPr>
        <p:blipFill>
          <a:blip r:embed="rId2"/>
          <a:srcRect/>
          <a:stretch>
            <a:fillRect/>
          </a:stretch>
        </p:blipFill>
        <p:spPr bwMode="auto">
          <a:xfrm>
            <a:off x="785786" y="1643050"/>
            <a:ext cx="7529311" cy="435771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 calcmode="lin" valueType="num">
                                      <p:cBhvr additive="base">
                                        <p:cTn id="12" dur="500" fill="hold"/>
                                        <p:tgtEl>
                                          <p:spTgt spid="16386"/>
                                        </p:tgtEl>
                                        <p:attrNameLst>
                                          <p:attrName>ppt_x</p:attrName>
                                        </p:attrNameLst>
                                      </p:cBhvr>
                                      <p:tavLst>
                                        <p:tav tm="0">
                                          <p:val>
                                            <p:strVal val="#ppt_x"/>
                                          </p:val>
                                        </p:tav>
                                        <p:tav tm="100000">
                                          <p:val>
                                            <p:strVal val="#ppt_x"/>
                                          </p:val>
                                        </p:tav>
                                      </p:tavLst>
                                    </p:anim>
                                    <p:anim calcmode="lin" valueType="num">
                                      <p:cBhvr additive="base">
                                        <p:cTn id="13"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1000100" y="500042"/>
            <a:ext cx="7429552" cy="594495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1071538" y="428604"/>
            <a:ext cx="7242677" cy="578647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
            </a:r>
            <a:br>
              <a:rPr lang="es-ES_tradnl" dirty="0" smtClean="0"/>
            </a:br>
            <a:r>
              <a:rPr lang="es-ES_tradnl" b="1" dirty="0" smtClean="0"/>
              <a:t>Antecedentes</a:t>
            </a:r>
            <a:r>
              <a:rPr lang="es-ES_tradnl" dirty="0" smtClean="0"/>
              <a:t/>
            </a:r>
            <a:br>
              <a:rPr lang="es-ES_tradnl" dirty="0" smtClean="0"/>
            </a:br>
            <a:endParaRPr lang="es-ES" dirty="0"/>
          </a:p>
        </p:txBody>
      </p:sp>
      <p:sp>
        <p:nvSpPr>
          <p:cNvPr id="3" name="2 Marcador de contenido"/>
          <p:cNvSpPr>
            <a:spLocks noGrp="1"/>
          </p:cNvSpPr>
          <p:nvPr>
            <p:ph idx="1"/>
          </p:nvPr>
        </p:nvSpPr>
        <p:spPr>
          <a:xfrm>
            <a:off x="285720" y="1428736"/>
            <a:ext cx="8572560" cy="4697427"/>
          </a:xfrm>
        </p:spPr>
        <p:txBody>
          <a:bodyPr>
            <a:normAutofit fontScale="92500" lnSpcReduction="10000"/>
          </a:bodyPr>
          <a:lstStyle/>
          <a:p>
            <a:r>
              <a:rPr lang="es-ES" sz="2000" dirty="0" smtClean="0"/>
              <a:t>A partir </a:t>
            </a:r>
            <a:r>
              <a:rPr lang="es-ES" sz="2000" dirty="0"/>
              <a:t>de los 90 la violencia escolar ha ido aumentando de modo paulatino en </a:t>
            </a:r>
            <a:r>
              <a:rPr lang="es-ES" sz="2000" dirty="0" smtClean="0"/>
              <a:t>Argentina, y se enmarca en </a:t>
            </a:r>
            <a:r>
              <a:rPr lang="es-ES" sz="2000" dirty="0"/>
              <a:t>un contexto más </a:t>
            </a:r>
            <a:r>
              <a:rPr lang="es-ES" sz="2000" dirty="0" smtClean="0"/>
              <a:t>amplio (socio-político</a:t>
            </a:r>
            <a:r>
              <a:rPr lang="es-ES" sz="2000" dirty="0"/>
              <a:t>, </a:t>
            </a:r>
            <a:r>
              <a:rPr lang="es-ES" sz="2000" dirty="0" smtClean="0"/>
              <a:t>comunitario, familiar).</a:t>
            </a:r>
          </a:p>
          <a:p>
            <a:r>
              <a:rPr lang="es-ES" sz="2000" dirty="0"/>
              <a:t>Diversos </a:t>
            </a:r>
            <a:r>
              <a:rPr lang="es-ES" sz="2000" dirty="0" smtClean="0"/>
              <a:t>estudios acercan </a:t>
            </a:r>
            <a:r>
              <a:rPr lang="es-ES" sz="2000" dirty="0"/>
              <a:t>las cifras a </a:t>
            </a:r>
            <a:r>
              <a:rPr lang="es-ES" sz="2000" dirty="0" smtClean="0"/>
              <a:t>15% </a:t>
            </a:r>
            <a:r>
              <a:rPr lang="es-ES" sz="2000" dirty="0"/>
              <a:t>o 16% de presencia de este problema en los jóvenes, tanto en el rol de víctimas como de agresores</a:t>
            </a:r>
            <a:r>
              <a:rPr lang="es-ES" sz="2000" dirty="0" smtClean="0"/>
              <a:t>.</a:t>
            </a:r>
          </a:p>
          <a:p>
            <a:r>
              <a:rPr lang="es-ES_tradnl" sz="2000" dirty="0" smtClean="0"/>
              <a:t>Principales consecuencias de la violencia escolar: </a:t>
            </a:r>
          </a:p>
          <a:p>
            <a:pPr>
              <a:buFontTx/>
              <a:buChar char="-"/>
            </a:pPr>
            <a:r>
              <a:rPr lang="es-ES_tradnl" sz="2000" dirty="0" smtClean="0"/>
              <a:t>Emocionales: estrés, negativismo, baja autoestima, depresión, etc.</a:t>
            </a:r>
          </a:p>
          <a:p>
            <a:pPr>
              <a:buFontTx/>
              <a:buChar char="-"/>
            </a:pPr>
            <a:r>
              <a:rPr lang="es-ES_tradnl" sz="2000" dirty="0" smtClean="0"/>
              <a:t>Físicas: lesiones de leves a graves con resultado fatal.</a:t>
            </a:r>
          </a:p>
          <a:p>
            <a:pPr>
              <a:buFontTx/>
              <a:buChar char="-"/>
            </a:pPr>
            <a:r>
              <a:rPr lang="es-ES_tradnl" sz="2000" dirty="0" smtClean="0"/>
              <a:t>Cognitivas: inadaptación a la escuela, fracaso escolar, retraso intelectual, etc.</a:t>
            </a:r>
          </a:p>
          <a:p>
            <a:pPr>
              <a:buFontTx/>
              <a:buChar char="-"/>
            </a:pPr>
            <a:r>
              <a:rPr lang="es-ES_tradnl" sz="2000" dirty="0" smtClean="0"/>
              <a:t>Sociales:  consumo de estupefacientes,  conductas antisociales, problemas en la relación con el entorno, etc.</a:t>
            </a:r>
          </a:p>
          <a:p>
            <a:r>
              <a:rPr lang="es-ES_tradnl" sz="2000" dirty="0" smtClean="0"/>
              <a:t>Variables asociadas a la violencia escolar: mayor prevalencia en los hombres, centrándose entre los 13 y 18 años, en sectores mayormente urbanos y prevaleciendo en sectores de ingreso económico bajo, asociada con bajo rendimiento escolar, consumo de estupefacientes, crianza restrictiva o agresiva.</a:t>
            </a:r>
            <a:endParaRPr lang="es-ES" sz="2000" dirty="0"/>
          </a:p>
          <a:p>
            <a:endParaRPr lang="es-ES" sz="2000" dirty="0" smtClean="0"/>
          </a:p>
          <a:p>
            <a:endParaRPr lang="es-ES" sz="2000" dirty="0"/>
          </a:p>
          <a:p>
            <a:pPr>
              <a:buNone/>
            </a:pPr>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857224" y="357166"/>
            <a:ext cx="7572428" cy="60499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928694"/>
          </a:xfrm>
        </p:spPr>
        <p:txBody>
          <a:bodyPr>
            <a:normAutofit/>
          </a:bodyPr>
          <a:lstStyle/>
          <a:p>
            <a:r>
              <a:rPr lang="es-ES_tradnl" sz="2400" b="1" dirty="0" smtClean="0"/>
              <a:t>6. Respaldo del personal educativo frente al hecho violento</a:t>
            </a:r>
            <a:endParaRPr lang="es-ES" sz="2400" b="1" dirty="0"/>
          </a:p>
        </p:txBody>
      </p:sp>
      <p:sp>
        <p:nvSpPr>
          <p:cNvPr id="3" name="2 Marcador de contenido"/>
          <p:cNvSpPr>
            <a:spLocks noGrp="1"/>
          </p:cNvSpPr>
          <p:nvPr>
            <p:ph idx="1"/>
          </p:nvPr>
        </p:nvSpPr>
        <p:spPr>
          <a:xfrm>
            <a:off x="457200" y="1142984"/>
            <a:ext cx="8229600" cy="4983179"/>
          </a:xfrm>
        </p:spPr>
        <p:txBody>
          <a:bodyPr>
            <a:normAutofit/>
          </a:bodyPr>
          <a:lstStyle/>
          <a:p>
            <a:pPr>
              <a:buNone/>
            </a:pPr>
            <a:endParaRPr lang="es-ES_tradnl" sz="2000" dirty="0" smtClean="0"/>
          </a:p>
          <a:p>
            <a:pPr>
              <a:buNone/>
            </a:pPr>
            <a:endParaRPr lang="es-ES_tradnl" sz="2000" dirty="0" smtClean="0"/>
          </a:p>
          <a:p>
            <a:r>
              <a:rPr lang="es-ES_tradnl" sz="2400" dirty="0" smtClean="0"/>
              <a:t>Alrededor del 50% de los docentes siempre se sintieron</a:t>
            </a:r>
            <a:r>
              <a:rPr lang="es-ES_tradnl" sz="2400" b="1" dirty="0" smtClean="0"/>
              <a:t> respaldados por el resto del personal educativo, </a:t>
            </a:r>
            <a:r>
              <a:rPr lang="es-ES_tradnl" sz="2400" dirty="0" smtClean="0"/>
              <a:t>exceptuando las ESB públicas donde solo el 36.4 % se sintió siempre respaldado.</a:t>
            </a:r>
          </a:p>
          <a:p>
            <a:pPr>
              <a:buNone/>
            </a:pPr>
            <a:endParaRPr lang="es-ES_tradnl" sz="2400" dirty="0" smtClean="0"/>
          </a:p>
          <a:p>
            <a:r>
              <a:rPr lang="es-ES_tradnl" sz="2400" dirty="0" smtClean="0"/>
              <a:t>En el ítem nunca las respuestas no superan el 6 %  excepto en nivel polimodal de las escuelas privadas que alcanzan un 13.8 %.</a:t>
            </a:r>
          </a:p>
          <a:p>
            <a:pPr>
              <a:buNone/>
            </a:pPr>
            <a:endParaRPr lang="es-ES_tradnl" sz="2000" dirty="0" smtClean="0"/>
          </a:p>
          <a:p>
            <a:pPr>
              <a:buNone/>
            </a:pPr>
            <a:endParaRPr lang="es-ES" sz="2000" dirty="0" smtClean="0"/>
          </a:p>
          <a:p>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dirty="0" smtClean="0"/>
              <a:t>7. Temor ante la posibilidad de presentarse otro hecho violento</a:t>
            </a:r>
            <a:endParaRPr lang="es-ES" sz="2800" dirty="0"/>
          </a:p>
        </p:txBody>
      </p:sp>
      <p:pic>
        <p:nvPicPr>
          <p:cNvPr id="20482" name="Picture 2"/>
          <p:cNvPicPr>
            <a:picLocks noGrp="1" noChangeAspect="1" noChangeArrowheads="1"/>
          </p:cNvPicPr>
          <p:nvPr>
            <p:ph idx="1"/>
          </p:nvPr>
        </p:nvPicPr>
        <p:blipFill>
          <a:blip r:embed="rId2"/>
          <a:srcRect/>
          <a:stretch>
            <a:fillRect/>
          </a:stretch>
        </p:blipFill>
        <p:spPr bwMode="auto">
          <a:xfrm>
            <a:off x="714348" y="1785926"/>
            <a:ext cx="7479518" cy="421484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482"/>
                                        </p:tgtEl>
                                        <p:attrNameLst>
                                          <p:attrName>style.visibility</p:attrName>
                                        </p:attrNameLst>
                                      </p:cBhvr>
                                      <p:to>
                                        <p:strVal val="visible"/>
                                      </p:to>
                                    </p:set>
                                    <p:anim calcmode="lin" valueType="num">
                                      <p:cBhvr additive="base">
                                        <p:cTn id="12" dur="500" fill="hold"/>
                                        <p:tgtEl>
                                          <p:spTgt spid="20482"/>
                                        </p:tgtEl>
                                        <p:attrNameLst>
                                          <p:attrName>ppt_x</p:attrName>
                                        </p:attrNameLst>
                                      </p:cBhvr>
                                      <p:tavLst>
                                        <p:tav tm="0">
                                          <p:val>
                                            <p:strVal val="#ppt_x"/>
                                          </p:val>
                                        </p:tav>
                                        <p:tav tm="100000">
                                          <p:val>
                                            <p:strVal val="#ppt_x"/>
                                          </p:val>
                                        </p:tav>
                                      </p:tavLst>
                                    </p:anim>
                                    <p:anim calcmode="lin" valueType="num">
                                      <p:cBhvr additive="base">
                                        <p:cTn id="13"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1142976" y="500042"/>
            <a:ext cx="7250596" cy="57928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1285852" y="500042"/>
            <a:ext cx="7204899" cy="575629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magen 1"/>
          <p:cNvPicPr>
            <a:picLocks noChangeAspect="1" noChangeArrowheads="1"/>
          </p:cNvPicPr>
          <p:nvPr/>
        </p:nvPicPr>
        <p:blipFill>
          <a:blip r:embed="rId2"/>
          <a:srcRect/>
          <a:stretch>
            <a:fillRect/>
          </a:stretch>
        </p:blipFill>
        <p:spPr bwMode="auto">
          <a:xfrm>
            <a:off x="1285852" y="571480"/>
            <a:ext cx="7061249" cy="564360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_tradnl" sz="2000" b="1" dirty="0" smtClean="0"/>
              <a:t>7. Temor ante la posibilidad de presentarse otro hecho violento</a:t>
            </a:r>
            <a:endParaRPr lang="es-ES" sz="2000" b="1" dirty="0"/>
          </a:p>
        </p:txBody>
      </p:sp>
      <p:sp>
        <p:nvSpPr>
          <p:cNvPr id="3" name="2 Marcador de contenido"/>
          <p:cNvSpPr>
            <a:spLocks noGrp="1"/>
          </p:cNvSpPr>
          <p:nvPr>
            <p:ph idx="1"/>
          </p:nvPr>
        </p:nvSpPr>
        <p:spPr>
          <a:xfrm>
            <a:off x="457200" y="1214422"/>
            <a:ext cx="8229600" cy="4911741"/>
          </a:xfrm>
        </p:spPr>
        <p:txBody>
          <a:bodyPr>
            <a:normAutofit lnSpcReduction="10000"/>
          </a:bodyPr>
          <a:lstStyle/>
          <a:p>
            <a:r>
              <a:rPr lang="es-ES_tradnl" sz="2000" dirty="0" smtClean="0"/>
              <a:t>Los docentes </a:t>
            </a:r>
            <a:r>
              <a:rPr lang="es-ES_tradnl" sz="2000" b="1" dirty="0" smtClean="0"/>
              <a:t>no sienten temor ante la posibilidad de presentarse otro hecho violento</a:t>
            </a:r>
            <a:r>
              <a:rPr lang="es-ES_tradnl" sz="2000" dirty="0" smtClean="0"/>
              <a:t> en su gran mayoría.</a:t>
            </a:r>
          </a:p>
          <a:p>
            <a:pPr>
              <a:buNone/>
            </a:pPr>
            <a:endParaRPr lang="es-ES_tradnl" sz="2000" dirty="0" smtClean="0"/>
          </a:p>
          <a:p>
            <a:r>
              <a:rPr lang="es-ES_tradnl" sz="2000" b="1" dirty="0" smtClean="0"/>
              <a:t>Nivel</a:t>
            </a:r>
            <a:r>
              <a:rPr lang="es-ES_tradnl" sz="2000" dirty="0" smtClean="0"/>
              <a:t> </a:t>
            </a:r>
            <a:r>
              <a:rPr lang="es-ES_tradnl" sz="2000" b="1" dirty="0" smtClean="0"/>
              <a:t>EPB</a:t>
            </a:r>
            <a:r>
              <a:rPr lang="es-ES_tradnl" sz="2000" dirty="0" smtClean="0"/>
              <a:t>:</a:t>
            </a:r>
          </a:p>
          <a:p>
            <a:pPr>
              <a:buNone/>
            </a:pPr>
            <a:r>
              <a:rPr lang="es-ES_tradnl" sz="2000" dirty="0" smtClean="0"/>
              <a:t> -	Públicas: nunca 48.4%, siempre 0%</a:t>
            </a:r>
          </a:p>
          <a:p>
            <a:pPr>
              <a:buFontTx/>
              <a:buChar char="-"/>
            </a:pPr>
            <a:r>
              <a:rPr lang="es-ES_tradnl" sz="2000" dirty="0" smtClean="0"/>
              <a:t>Privadas: nunca 64.7%, siendo significativo el </a:t>
            </a:r>
            <a:r>
              <a:rPr lang="es-ES_tradnl" sz="2000" dirty="0" err="1" smtClean="0"/>
              <a:t>item</a:t>
            </a:r>
            <a:r>
              <a:rPr lang="es-ES_tradnl" sz="2000" dirty="0" smtClean="0"/>
              <a:t> siempre con un 5.9%</a:t>
            </a:r>
          </a:p>
          <a:p>
            <a:pPr>
              <a:buNone/>
            </a:pPr>
            <a:endParaRPr lang="es-ES_tradnl" sz="2000" dirty="0" smtClean="0"/>
          </a:p>
          <a:p>
            <a:r>
              <a:rPr lang="es-ES_tradnl" sz="2000" b="1" dirty="0" smtClean="0"/>
              <a:t>Nivel Polimodal</a:t>
            </a:r>
            <a:r>
              <a:rPr lang="es-ES_tradnl" sz="2000" dirty="0" smtClean="0"/>
              <a:t>:</a:t>
            </a:r>
          </a:p>
          <a:p>
            <a:pPr>
              <a:buNone/>
            </a:pPr>
            <a:r>
              <a:rPr lang="es-ES_tradnl" sz="2000" dirty="0" smtClean="0"/>
              <a:t>-	Público: nunca 28.6%, siempre 4.8%</a:t>
            </a:r>
          </a:p>
          <a:p>
            <a:pPr>
              <a:buFontTx/>
              <a:buChar char="-"/>
            </a:pPr>
            <a:r>
              <a:rPr lang="es-ES_tradnl" sz="2000" dirty="0" smtClean="0"/>
              <a:t>Privado: nunca 48.3%, siempre 0%</a:t>
            </a:r>
          </a:p>
          <a:p>
            <a:pPr>
              <a:buFontTx/>
              <a:buChar char="-"/>
            </a:pPr>
            <a:endParaRPr lang="es-ES_tradnl" sz="2000" dirty="0" smtClean="0"/>
          </a:p>
          <a:p>
            <a:r>
              <a:rPr lang="es-ES_tradnl" sz="2000" dirty="0" smtClean="0"/>
              <a:t>Un promedio de un 26.6% de los docentes de escuelas públicas  en todos sus niveles a veces sienten temor ante la posibilidad de presentarse otro hecho violento, mientras que las privadas en promedio es de 13.73%.</a:t>
            </a:r>
            <a:endParaRPr lang="es-ES" sz="2000" dirty="0" smtClean="0"/>
          </a:p>
          <a:p>
            <a:pPr>
              <a:buNone/>
            </a:pPr>
            <a:endParaRPr lang="es-ES_tradnl" sz="2000" dirty="0" smtClean="0"/>
          </a:p>
          <a:p>
            <a:pPr>
              <a:buNone/>
            </a:pP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ox(i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ox(in)">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box(in)">
                                      <p:cBhvr>
                                        <p:cTn id="4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229600" cy="1143000"/>
          </a:xfrm>
        </p:spPr>
        <p:txBody>
          <a:bodyPr>
            <a:normAutofit fontScale="90000"/>
          </a:bodyPr>
          <a:lstStyle/>
          <a:p>
            <a:r>
              <a:rPr lang="es-ES_tradnl" sz="3100" dirty="0" smtClean="0"/>
              <a:t>8. Influencia en la vida personal del hecho violento vivido en la jornada laboral</a:t>
            </a:r>
            <a:r>
              <a:rPr lang="es-ES_tradnl" dirty="0" smtClean="0"/>
              <a:t>.</a:t>
            </a:r>
            <a:endParaRPr lang="es-ES" dirty="0"/>
          </a:p>
        </p:txBody>
      </p:sp>
      <p:pic>
        <p:nvPicPr>
          <p:cNvPr id="24578" name="Picture 2"/>
          <p:cNvPicPr>
            <a:picLocks noGrp="1" noChangeAspect="1" noChangeArrowheads="1"/>
          </p:cNvPicPr>
          <p:nvPr>
            <p:ph idx="1"/>
          </p:nvPr>
        </p:nvPicPr>
        <p:blipFill>
          <a:blip r:embed="rId2"/>
          <a:srcRect/>
          <a:stretch>
            <a:fillRect/>
          </a:stretch>
        </p:blipFill>
        <p:spPr bwMode="auto">
          <a:xfrm>
            <a:off x="714348" y="1785926"/>
            <a:ext cx="7694537" cy="421484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4578"/>
                                        </p:tgtEl>
                                        <p:attrNameLst>
                                          <p:attrName>style.visibility</p:attrName>
                                        </p:attrNameLst>
                                      </p:cBhvr>
                                      <p:to>
                                        <p:strVal val="visible"/>
                                      </p:to>
                                    </p:set>
                                    <p:anim calcmode="lin" valueType="num">
                                      <p:cBhvr additive="base">
                                        <p:cTn id="12" dur="500" fill="hold"/>
                                        <p:tgtEl>
                                          <p:spTgt spid="24578"/>
                                        </p:tgtEl>
                                        <p:attrNameLst>
                                          <p:attrName>ppt_x</p:attrName>
                                        </p:attrNameLst>
                                      </p:cBhvr>
                                      <p:tavLst>
                                        <p:tav tm="0">
                                          <p:val>
                                            <p:strVal val="#ppt_x"/>
                                          </p:val>
                                        </p:tav>
                                        <p:tav tm="100000">
                                          <p:val>
                                            <p:strVal val="#ppt_x"/>
                                          </p:val>
                                        </p:tav>
                                      </p:tavLst>
                                    </p:anim>
                                    <p:anim calcmode="lin" valueType="num">
                                      <p:cBhvr additive="base">
                                        <p:cTn id="13"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1000100" y="357166"/>
            <a:ext cx="7779172" cy="621510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931340" y="357166"/>
            <a:ext cx="7421509" cy="592935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642918"/>
            <a:ext cx="8229600" cy="5411807"/>
          </a:xfrm>
        </p:spPr>
        <p:txBody>
          <a:bodyPr>
            <a:normAutofit/>
          </a:bodyPr>
          <a:lstStyle/>
          <a:p>
            <a:r>
              <a:rPr lang="es-ES_tradnl" sz="1900" b="1" dirty="0" smtClean="0"/>
              <a:t>Factores de riesgo:</a:t>
            </a:r>
          </a:p>
          <a:p>
            <a:pPr>
              <a:buFontTx/>
              <a:buChar char="-"/>
            </a:pPr>
            <a:r>
              <a:rPr lang="es-ES_tradnl" sz="1900" b="1" dirty="0"/>
              <a:t>F</a:t>
            </a:r>
            <a:r>
              <a:rPr lang="es-ES_tradnl" sz="1900" b="1" dirty="0" smtClean="0"/>
              <a:t>actores personales y familiares:  </a:t>
            </a:r>
            <a:r>
              <a:rPr lang="es-ES_tradnl" sz="1900" dirty="0" smtClean="0"/>
              <a:t>impulsividad, exposición temprana a la violencia, crianza punitiva-restrictiva, baja tolerancia a la frustración, escasa vinculación afectiva, alcoholismo parental, violencia intrafamiliar, baja educación parental</a:t>
            </a:r>
          </a:p>
          <a:p>
            <a:pPr>
              <a:buFontTx/>
              <a:buChar char="-"/>
            </a:pPr>
            <a:r>
              <a:rPr lang="es-ES_tradnl" sz="1900" b="1" dirty="0" smtClean="0"/>
              <a:t>Factores escolares:  </a:t>
            </a:r>
            <a:r>
              <a:rPr lang="es-ES_tradnl" sz="1900" dirty="0" smtClean="0"/>
              <a:t>fracaso escolar, baja motivación por la tarea, bajo apego con profesores, nivel socioeconómico bajo, escuelas masificadas, desorganización escolar, etc.</a:t>
            </a:r>
          </a:p>
          <a:p>
            <a:pPr>
              <a:buFontTx/>
              <a:buChar char="-"/>
            </a:pPr>
            <a:r>
              <a:rPr lang="es-ES_tradnl" sz="1900" b="1" dirty="0" smtClean="0"/>
              <a:t>Factores sociales y culturales: </a:t>
            </a:r>
            <a:r>
              <a:rPr lang="es-ES_tradnl" sz="1900" dirty="0" smtClean="0"/>
              <a:t>nivel socioeconómico bajo, desorganización comunitaria, altas tasas de violencia y delincuencia, amistades agresivas, rigidez en los roles de género, clima social sexista y aceptación social del castigo y la violencia. </a:t>
            </a:r>
          </a:p>
          <a:p>
            <a:pPr>
              <a:buFontTx/>
              <a:buChar char="-"/>
            </a:pPr>
            <a:endParaRPr lang="es-ES_tradnl" sz="1900" dirty="0" smtClean="0"/>
          </a:p>
          <a:p>
            <a:r>
              <a:rPr lang="es-ES_tradnl" sz="1900" b="1" dirty="0" smtClean="0"/>
              <a:t>Factores protectores (personales)</a:t>
            </a:r>
          </a:p>
          <a:p>
            <a:pPr>
              <a:buFont typeface="Calibri" pitchFamily="34" charset="0"/>
              <a:buChar char="‐"/>
            </a:pPr>
            <a:r>
              <a:rPr lang="es-ES_tradnl" sz="1900" dirty="0" smtClean="0"/>
              <a:t>Buena salud, sentido de competencia, autonomía, alta autoestima, resistencia a la frustración, claridad en los objetivos personales, autocontrol.</a:t>
            </a:r>
          </a:p>
          <a:p>
            <a:pPr>
              <a:buNone/>
            </a:pPr>
            <a:endParaRPr lang="es-ES_tradnl" sz="1900" b="1"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1142976" y="500042"/>
            <a:ext cx="7332094" cy="58579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_tradnl" sz="2000" b="1" dirty="0" smtClean="0"/>
              <a:t>8. Influencia en la vida personal, del hecho violento vivido en la jornada laboral.</a:t>
            </a:r>
            <a:endParaRPr lang="es-ES" sz="2000" b="1" dirty="0"/>
          </a:p>
        </p:txBody>
      </p:sp>
      <p:sp>
        <p:nvSpPr>
          <p:cNvPr id="3" name="2 Marcador de contenido"/>
          <p:cNvSpPr>
            <a:spLocks noGrp="1"/>
          </p:cNvSpPr>
          <p:nvPr>
            <p:ph idx="1"/>
          </p:nvPr>
        </p:nvSpPr>
        <p:spPr>
          <a:xfrm>
            <a:off x="457200" y="1071546"/>
            <a:ext cx="8229600" cy="5429288"/>
          </a:xfrm>
        </p:spPr>
        <p:txBody>
          <a:bodyPr>
            <a:normAutofit/>
          </a:bodyPr>
          <a:lstStyle/>
          <a:p>
            <a:endParaRPr lang="es-ES_tradnl" sz="2000" dirty="0" smtClean="0"/>
          </a:p>
          <a:p>
            <a:r>
              <a:rPr lang="es-ES_tradnl" sz="2000" dirty="0" smtClean="0"/>
              <a:t>Se observa en la suma de los porcentajes que van desde la respuesta esporádicamente a siempre, un resultado mayor que en  las respuestas nunca (por ejemplo: en el nivel polimodal de escuelas públicas la suma es de 76.2% ( esporádico 23.8% + a veces 33.3% + a menudo 14.3% + siempre 4.8%) en relación al 23.8% de respuesta nunca).</a:t>
            </a:r>
          </a:p>
          <a:p>
            <a:pPr>
              <a:buNone/>
            </a:pPr>
            <a:endParaRPr lang="es-ES_tradnl" sz="2000" dirty="0" smtClean="0"/>
          </a:p>
          <a:p>
            <a:r>
              <a:rPr lang="es-ES_tradnl" sz="2000" dirty="0" smtClean="0"/>
              <a:t>Un porcentaje significativo de docentes siempre vio influida su vida personal por los hechos violentos:</a:t>
            </a:r>
          </a:p>
          <a:p>
            <a:pPr>
              <a:buNone/>
            </a:pPr>
            <a:r>
              <a:rPr lang="es-ES_tradnl" sz="2000" b="1" dirty="0" smtClean="0"/>
              <a:t>Nivel EPB:                                                                       Nivel POLIMODAL:</a:t>
            </a:r>
          </a:p>
          <a:p>
            <a:pPr>
              <a:buNone/>
            </a:pPr>
            <a:r>
              <a:rPr lang="es-ES_tradnl" sz="2000" dirty="0" smtClean="0"/>
              <a:t>-Publicas: siempre 0%                                                 - Públicas: siempre 4.8%</a:t>
            </a:r>
          </a:p>
          <a:p>
            <a:pPr>
              <a:buNone/>
            </a:pPr>
            <a:r>
              <a:rPr lang="es-ES_tradnl" sz="2000" dirty="0" smtClean="0"/>
              <a:t>-Privadas: siempre 17.6%                                           - Privadas: siempre 6.9%</a:t>
            </a:r>
          </a:p>
          <a:p>
            <a:pPr>
              <a:buNone/>
            </a:pPr>
            <a:r>
              <a:rPr lang="es-ES_tradnl" sz="2000" b="1" dirty="0" smtClean="0"/>
              <a:t>Nivel ESB:</a:t>
            </a:r>
          </a:p>
          <a:p>
            <a:pPr>
              <a:buNone/>
            </a:pPr>
            <a:r>
              <a:rPr lang="es-ES_tradnl" sz="2000" dirty="0" smtClean="0"/>
              <a:t>-Públicas: siempre 0%</a:t>
            </a:r>
          </a:p>
          <a:p>
            <a:pPr>
              <a:buNone/>
            </a:pPr>
            <a:r>
              <a:rPr lang="es-ES_tradnl" sz="2000" dirty="0" smtClean="0"/>
              <a:t>-Privadas: siempre 8.3%</a:t>
            </a:r>
          </a:p>
          <a:p>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ox(i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ox(i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ox(in)">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ox(in)">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dirty="0" smtClean="0"/>
              <a:t>9. Desgano en la realización de tareas fuera del ámbito escolar</a:t>
            </a:r>
            <a:endParaRPr lang="es-ES" sz="2800" dirty="0"/>
          </a:p>
        </p:txBody>
      </p:sp>
      <p:pic>
        <p:nvPicPr>
          <p:cNvPr id="28674" name="Picture 2"/>
          <p:cNvPicPr>
            <a:picLocks noGrp="1" noChangeAspect="1" noChangeArrowheads="1"/>
          </p:cNvPicPr>
          <p:nvPr>
            <p:ph idx="1"/>
          </p:nvPr>
        </p:nvPicPr>
        <p:blipFill>
          <a:blip r:embed="rId2"/>
          <a:srcRect/>
          <a:stretch>
            <a:fillRect/>
          </a:stretch>
        </p:blipFill>
        <p:spPr bwMode="auto">
          <a:xfrm>
            <a:off x="642910" y="1643050"/>
            <a:ext cx="7719556" cy="414340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674"/>
                                        </p:tgtEl>
                                        <p:attrNameLst>
                                          <p:attrName>style.visibility</p:attrName>
                                        </p:attrNameLst>
                                      </p:cBhvr>
                                      <p:to>
                                        <p:strVal val="visible"/>
                                      </p:to>
                                    </p:set>
                                    <p:anim calcmode="lin" valueType="num">
                                      <p:cBhvr additive="base">
                                        <p:cTn id="12" dur="500" fill="hold"/>
                                        <p:tgtEl>
                                          <p:spTgt spid="28674"/>
                                        </p:tgtEl>
                                        <p:attrNameLst>
                                          <p:attrName>ppt_x</p:attrName>
                                        </p:attrNameLst>
                                      </p:cBhvr>
                                      <p:tavLst>
                                        <p:tav tm="0">
                                          <p:val>
                                            <p:strVal val="#ppt_x"/>
                                          </p:val>
                                        </p:tav>
                                        <p:tav tm="100000">
                                          <p:val>
                                            <p:strVal val="#ppt_x"/>
                                          </p:val>
                                        </p:tav>
                                      </p:tavLst>
                                    </p:anim>
                                    <p:anim calcmode="lin" valueType="num">
                                      <p:cBhvr additive="base">
                                        <p:cTn id="13"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1000100" y="500042"/>
            <a:ext cx="7510925" cy="60007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Imagen 2"/>
          <p:cNvPicPr>
            <a:picLocks noChangeAspect="1" noChangeArrowheads="1"/>
          </p:cNvPicPr>
          <p:nvPr/>
        </p:nvPicPr>
        <p:blipFill>
          <a:blip r:embed="rId2"/>
          <a:srcRect/>
          <a:stretch>
            <a:fillRect/>
          </a:stretch>
        </p:blipFill>
        <p:spPr bwMode="auto">
          <a:xfrm>
            <a:off x="1142976" y="500042"/>
            <a:ext cx="7329396" cy="58579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a:stretch>
            <a:fillRect/>
          </a:stretch>
        </p:blipFill>
        <p:spPr bwMode="auto">
          <a:xfrm>
            <a:off x="1071538" y="571480"/>
            <a:ext cx="7332094" cy="58579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917596"/>
          </a:xfrm>
        </p:spPr>
        <p:txBody>
          <a:bodyPr>
            <a:normAutofit/>
          </a:bodyPr>
          <a:lstStyle/>
          <a:p>
            <a:r>
              <a:rPr lang="es-ES_tradnl" sz="2400" b="1" dirty="0" smtClean="0"/>
              <a:t>9. Desgano en la realización de tareas fuera del ámbito escolar.</a:t>
            </a:r>
            <a:endParaRPr lang="es-ES" sz="2400" b="1" dirty="0"/>
          </a:p>
        </p:txBody>
      </p:sp>
      <p:sp>
        <p:nvSpPr>
          <p:cNvPr id="3" name="2 Marcador de contenido"/>
          <p:cNvSpPr>
            <a:spLocks noGrp="1"/>
          </p:cNvSpPr>
          <p:nvPr>
            <p:ph idx="1"/>
          </p:nvPr>
        </p:nvSpPr>
        <p:spPr>
          <a:xfrm>
            <a:off x="457200" y="1000108"/>
            <a:ext cx="8229600" cy="5429288"/>
          </a:xfrm>
        </p:spPr>
        <p:txBody>
          <a:bodyPr>
            <a:normAutofit/>
          </a:bodyPr>
          <a:lstStyle/>
          <a:p>
            <a:r>
              <a:rPr lang="es-ES_tradnl" sz="2400" dirty="0" smtClean="0"/>
              <a:t>El promedio de las respuestas nunca de ambas instituciones, con respecto al desgano en las tareas fuera del ámbito escolar, es de un 48.3%. </a:t>
            </a:r>
          </a:p>
          <a:p>
            <a:pPr>
              <a:buNone/>
            </a:pPr>
            <a:r>
              <a:rPr lang="es-ES_tradnl" sz="2400" dirty="0" smtClean="0"/>
              <a:t>Promedio:</a:t>
            </a:r>
          </a:p>
          <a:p>
            <a:pPr>
              <a:buNone/>
            </a:pPr>
            <a:r>
              <a:rPr lang="es-ES_tradnl" sz="2400" dirty="0" smtClean="0"/>
              <a:t>-     Públicas: nunca 47.16%</a:t>
            </a:r>
          </a:p>
          <a:p>
            <a:pPr>
              <a:buFontTx/>
              <a:buChar char="-"/>
            </a:pPr>
            <a:r>
              <a:rPr lang="es-ES_tradnl" sz="2400" dirty="0" smtClean="0"/>
              <a:t>Privadas: nunca 49.43%</a:t>
            </a:r>
          </a:p>
          <a:p>
            <a:pPr>
              <a:buFontTx/>
              <a:buChar char="-"/>
            </a:pPr>
            <a:r>
              <a:rPr lang="es-ES_tradnl" sz="2400" dirty="0" smtClean="0"/>
              <a:t>Ambas: 48.3% </a:t>
            </a:r>
          </a:p>
          <a:p>
            <a:pPr>
              <a:buNone/>
            </a:pPr>
            <a:endParaRPr lang="es-ES_tradnl" sz="2400" dirty="0" smtClean="0"/>
          </a:p>
          <a:p>
            <a:r>
              <a:rPr lang="es-ES_tradnl" sz="2400" dirty="0" smtClean="0"/>
              <a:t>El resto de las respuestas se concentran mayormente entre los </a:t>
            </a:r>
            <a:r>
              <a:rPr lang="es-ES_tradnl" sz="2400" dirty="0" err="1" smtClean="0"/>
              <a:t>items</a:t>
            </a:r>
            <a:r>
              <a:rPr lang="es-ES_tradnl" sz="2400" dirty="0" smtClean="0"/>
              <a:t> esporádico y a veces, destacando que en el nivel EPB de escuelas públicas el </a:t>
            </a:r>
            <a:r>
              <a:rPr lang="es-ES_tradnl" sz="2400" dirty="0" err="1" smtClean="0"/>
              <a:t>item</a:t>
            </a:r>
            <a:r>
              <a:rPr lang="es-ES_tradnl" sz="2400" dirty="0" smtClean="0"/>
              <a:t> siempre tuvo un resultado de 3.2%, siendo significativo ya que siempre sienten desgano aunque se trate de un porcentaje menor.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dirty="0" smtClean="0"/>
              <a:t>10. Influencia de la situación violenta en las relaciones vinculares.</a:t>
            </a:r>
            <a:endParaRPr lang="es-ES" sz="2800" dirty="0"/>
          </a:p>
        </p:txBody>
      </p:sp>
      <p:pic>
        <p:nvPicPr>
          <p:cNvPr id="32770" name="Picture 2"/>
          <p:cNvPicPr>
            <a:picLocks noGrp="1" noChangeAspect="1" noChangeArrowheads="1"/>
          </p:cNvPicPr>
          <p:nvPr>
            <p:ph idx="1"/>
          </p:nvPr>
        </p:nvPicPr>
        <p:blipFill>
          <a:blip r:embed="rId2"/>
          <a:srcRect/>
          <a:stretch>
            <a:fillRect/>
          </a:stretch>
        </p:blipFill>
        <p:spPr bwMode="auto">
          <a:xfrm>
            <a:off x="1071538" y="1714488"/>
            <a:ext cx="7269725" cy="407196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770"/>
                                        </p:tgtEl>
                                        <p:attrNameLst>
                                          <p:attrName>style.visibility</p:attrName>
                                        </p:attrNameLst>
                                      </p:cBhvr>
                                      <p:to>
                                        <p:strVal val="visible"/>
                                      </p:to>
                                    </p:set>
                                    <p:anim calcmode="lin" valueType="num">
                                      <p:cBhvr additive="base">
                                        <p:cTn id="12" dur="500" fill="hold"/>
                                        <p:tgtEl>
                                          <p:spTgt spid="32770"/>
                                        </p:tgtEl>
                                        <p:attrNameLst>
                                          <p:attrName>ppt_x</p:attrName>
                                        </p:attrNameLst>
                                      </p:cBhvr>
                                      <p:tavLst>
                                        <p:tav tm="0">
                                          <p:val>
                                            <p:strVal val="#ppt_x"/>
                                          </p:val>
                                        </p:tav>
                                        <p:tav tm="100000">
                                          <p:val>
                                            <p:strVal val="#ppt_x"/>
                                          </p:val>
                                        </p:tav>
                                      </p:tavLst>
                                    </p:anim>
                                    <p:anim calcmode="lin" valueType="num">
                                      <p:cBhvr additive="base">
                                        <p:cTn id="13" dur="500" fill="hold"/>
                                        <p:tgtEl>
                                          <p:spTgt spid="327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2">
            <a:lum bright="-2000"/>
          </a:blip>
          <a:srcRect/>
          <a:stretch>
            <a:fillRect/>
          </a:stretch>
        </p:blipFill>
        <p:spPr bwMode="auto">
          <a:xfrm>
            <a:off x="1071538" y="428604"/>
            <a:ext cx="7510925" cy="60007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ppt_x"/>
                                          </p:val>
                                        </p:tav>
                                        <p:tav tm="100000">
                                          <p:val>
                                            <p:strVal val="#ppt_x"/>
                                          </p:val>
                                        </p:tav>
                                      </p:tavLst>
                                    </p:anim>
                                    <p:anim calcmode="lin" valueType="num">
                                      <p:cBhvr additive="base">
                                        <p:cTn id="8" dur="500" fill="hold"/>
                                        <p:tgtEl>
                                          <p:spTgt spid="337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1142976" y="428604"/>
            <a:ext cx="7332094" cy="58579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a:bodyPr>
          <a:lstStyle/>
          <a:p>
            <a:r>
              <a:rPr lang="es-ES_tradnl" sz="1900" dirty="0" smtClean="0"/>
              <a:t>Los docentes son mencionados como fuente de apoyo social en un porcentaje muy bajo, si bien hay diferencias según las zonas, en Capital Federal los ignoran participando de la imagen de la desvalorización social del rol docente.</a:t>
            </a:r>
          </a:p>
          <a:p>
            <a:r>
              <a:rPr lang="es-ES_tradnl" sz="1900" dirty="0" smtClean="0"/>
              <a:t>Hipótesis de las diferentes representaciones que se dan en la interacción docente alumno:</a:t>
            </a:r>
          </a:p>
          <a:p>
            <a:pPr lvl="0">
              <a:buFont typeface="Calibri" pitchFamily="34" charset="0"/>
              <a:buChar char="‐"/>
            </a:pPr>
            <a:r>
              <a:rPr lang="es-ES_tradnl" sz="1900" dirty="0" smtClean="0"/>
              <a:t> </a:t>
            </a:r>
            <a:r>
              <a:rPr lang="es-ES" sz="2000" dirty="0"/>
              <a:t>violencia física y verbal entre alumnos </a:t>
            </a:r>
          </a:p>
          <a:p>
            <a:pPr lvl="0">
              <a:buFont typeface="Calibri" pitchFamily="34" charset="0"/>
              <a:buChar char="‐"/>
            </a:pPr>
            <a:r>
              <a:rPr lang="es-ES" sz="2000" dirty="0"/>
              <a:t>alumnos alcoholizados haciendo alarde de ello </a:t>
            </a:r>
          </a:p>
          <a:p>
            <a:pPr lvl="0">
              <a:buFont typeface="Calibri" pitchFamily="34" charset="0"/>
              <a:buChar char="‐"/>
            </a:pPr>
            <a:r>
              <a:rPr lang="es-ES" sz="2000" dirty="0"/>
              <a:t>desorden en clase </a:t>
            </a:r>
          </a:p>
          <a:p>
            <a:pPr lvl="0">
              <a:buFont typeface="Calibri" pitchFamily="34" charset="0"/>
              <a:buChar char="‐"/>
            </a:pPr>
            <a:r>
              <a:rPr lang="es-ES" sz="2000" dirty="0"/>
              <a:t>agresión escrita al docente </a:t>
            </a:r>
          </a:p>
          <a:p>
            <a:pPr lvl="0">
              <a:buFont typeface="Calibri" pitchFamily="34" charset="0"/>
              <a:buChar char="‐"/>
            </a:pPr>
            <a:r>
              <a:rPr lang="es-ES" sz="2000" dirty="0"/>
              <a:t>agresión oral al docente. </a:t>
            </a:r>
          </a:p>
          <a:p>
            <a:r>
              <a:rPr lang="es-ES_tradnl" sz="1900" dirty="0" smtClean="0"/>
              <a:t>Federación de Educadores Bonaerenses asegura que al menos el 35% de los docentes del </a:t>
            </a:r>
            <a:r>
              <a:rPr lang="es-ES_tradnl" sz="1900" dirty="0" err="1" smtClean="0"/>
              <a:t>conurbano</a:t>
            </a:r>
            <a:r>
              <a:rPr lang="es-ES_tradnl" sz="1900" dirty="0" smtClean="0"/>
              <a:t> bonaerense sufre estrés por violencia escolar.</a:t>
            </a:r>
          </a:p>
          <a:p>
            <a:r>
              <a:rPr lang="es-ES_tradnl" sz="1900" dirty="0" smtClean="0"/>
              <a:t>El jefe regional de educación de la provincia de </a:t>
            </a:r>
            <a:r>
              <a:rPr lang="es-ES_tradnl" sz="1900" dirty="0" err="1" smtClean="0"/>
              <a:t>Bs.As</a:t>
            </a:r>
            <a:r>
              <a:rPr lang="es-ES_tradnl" sz="1900" dirty="0" smtClean="0"/>
              <a:t>, (Jorge Olguín) anunció la capacitación de inspectores y directores en el abordaje de la violencia escolar. </a:t>
            </a:r>
          </a:p>
          <a:p>
            <a:r>
              <a:rPr lang="es-ES_tradnl" sz="1900" dirty="0" smtClean="0"/>
              <a:t>Según Jorge Olguín la violencia es una problemática instalada en las escuelas pero que no se genera dentro de las mismas, sino que se replica allí.</a:t>
            </a:r>
          </a:p>
          <a:p>
            <a:endParaRPr lang="es-ES_tradnl" sz="1900" dirty="0" smtClean="0"/>
          </a:p>
          <a:p>
            <a:endParaRPr lang="es-ES_tradnl" sz="1900" dirty="0" smtClean="0"/>
          </a:p>
          <a:p>
            <a:endParaRPr lang="es-ES" sz="1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a:stretch>
            <a:fillRect/>
          </a:stretch>
        </p:blipFill>
        <p:spPr bwMode="auto">
          <a:xfrm>
            <a:off x="1071538" y="428604"/>
            <a:ext cx="7500990" cy="59928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ppt_x"/>
                                          </p:val>
                                        </p:tav>
                                        <p:tav tm="100000">
                                          <p:val>
                                            <p:strVal val="#ppt_x"/>
                                          </p:val>
                                        </p:tav>
                                      </p:tavLst>
                                    </p:anim>
                                    <p:anim calcmode="lin" valueType="num">
                                      <p:cBhvr additive="base">
                                        <p:cTn id="8"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400" b="1" dirty="0" smtClean="0"/>
              <a:t>10. Influencia de la situación violenta en las relaciones vinculares</a:t>
            </a:r>
            <a:endParaRPr lang="es-ES" sz="2400" b="1" dirty="0"/>
          </a:p>
        </p:txBody>
      </p:sp>
      <p:sp>
        <p:nvSpPr>
          <p:cNvPr id="3" name="2 Marcador de contenido"/>
          <p:cNvSpPr>
            <a:spLocks noGrp="1"/>
          </p:cNvSpPr>
          <p:nvPr>
            <p:ph idx="1"/>
          </p:nvPr>
        </p:nvSpPr>
        <p:spPr/>
        <p:txBody>
          <a:bodyPr>
            <a:noAutofit/>
          </a:bodyPr>
          <a:lstStyle/>
          <a:p>
            <a:r>
              <a:rPr lang="es-ES_tradnl" sz="2400" dirty="0" smtClean="0"/>
              <a:t>Los docentes en su mayoría no se ven afectados en las relaciones vinculares debidos a las situaciones violentas vividas.</a:t>
            </a:r>
          </a:p>
          <a:p>
            <a:pPr>
              <a:buNone/>
            </a:pPr>
            <a:endParaRPr lang="es-ES_tradnl" sz="2400" dirty="0" smtClean="0"/>
          </a:p>
          <a:p>
            <a:r>
              <a:rPr lang="es-ES_tradnl" sz="2400" dirty="0" smtClean="0"/>
              <a:t>Promedio de respuestas nunca en todos los niveles (EPB,ESB, POLIMODAL):</a:t>
            </a:r>
          </a:p>
          <a:p>
            <a:pPr>
              <a:buFontTx/>
              <a:buChar char="-"/>
            </a:pPr>
            <a:r>
              <a:rPr lang="es-ES_tradnl" sz="2400" dirty="0" smtClean="0"/>
              <a:t>Públicas: 63.53%</a:t>
            </a:r>
          </a:p>
          <a:p>
            <a:pPr>
              <a:buFontTx/>
              <a:buChar char="-"/>
            </a:pPr>
            <a:r>
              <a:rPr lang="es-ES_tradnl" sz="2400" dirty="0" smtClean="0"/>
              <a:t>Privadas: </a:t>
            </a:r>
            <a:r>
              <a:rPr lang="es-ES_tradnl" sz="2400" dirty="0" smtClean="0"/>
              <a:t>78.76</a:t>
            </a:r>
            <a:r>
              <a:rPr lang="es-ES_tradnl" sz="2400" dirty="0" smtClean="0"/>
              <a:t>%</a:t>
            </a:r>
          </a:p>
          <a:p>
            <a:endParaRPr lang="es-ES_tradnl" sz="2400" dirty="0" smtClean="0"/>
          </a:p>
          <a:p>
            <a:r>
              <a:rPr lang="es-ES_tradnl" sz="2400" dirty="0" smtClean="0"/>
              <a:t>En el </a:t>
            </a:r>
            <a:r>
              <a:rPr lang="es-ES_tradnl" sz="2400" dirty="0" smtClean="0"/>
              <a:t>ítem </a:t>
            </a:r>
            <a:r>
              <a:rPr lang="es-ES_tradnl" sz="2400" dirty="0" smtClean="0"/>
              <a:t>siempre la respuesta en todos los niveles fue del 0% tanto en instituciones públicas como privadas.</a:t>
            </a:r>
            <a:endParaRPr lang="es-E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1428736"/>
          </a:xfrm>
        </p:spPr>
        <p:txBody>
          <a:bodyPr>
            <a:normAutofit fontScale="90000"/>
          </a:bodyPr>
          <a:lstStyle/>
          <a:p>
            <a:r>
              <a:rPr lang="es-ES_tradnl" sz="2400" b="1" dirty="0" smtClean="0"/>
              <a:t/>
            </a:r>
            <a:br>
              <a:rPr lang="es-ES_tradnl" sz="2400" b="1" dirty="0" smtClean="0"/>
            </a:br>
            <a:r>
              <a:rPr lang="es-ES_tradnl" sz="4000" b="1" dirty="0" smtClean="0"/>
              <a:t>Conclusiones</a:t>
            </a:r>
            <a:br>
              <a:rPr lang="es-ES_tradnl" sz="4000" b="1" dirty="0" smtClean="0"/>
            </a:br>
            <a:r>
              <a:rPr lang="es-ES_tradnl" sz="2400" b="1" dirty="0" smtClean="0"/>
              <a:t/>
            </a:r>
            <a:br>
              <a:rPr lang="es-ES_tradnl" sz="2400" b="1" dirty="0" smtClean="0"/>
            </a:br>
            <a:r>
              <a:rPr lang="es-ES_tradnl" sz="2200" dirty="0" smtClean="0"/>
              <a:t>En respuesta al primer objetivo: Identificar si hay diferentes manifestaciones  de violencia en instituciones públicas y privadas</a:t>
            </a:r>
            <a:r>
              <a:rPr lang="es-ES_tradnl" sz="2400" b="1" dirty="0" smtClean="0"/>
              <a:t/>
            </a:r>
            <a:br>
              <a:rPr lang="es-ES_tradnl" sz="2400" b="1" dirty="0" smtClean="0"/>
            </a:br>
            <a:endParaRPr lang="es-ES" sz="2400" b="1" dirty="0"/>
          </a:p>
        </p:txBody>
      </p:sp>
      <p:sp>
        <p:nvSpPr>
          <p:cNvPr id="5" name="4 Elipse"/>
          <p:cNvSpPr/>
          <p:nvPr/>
        </p:nvSpPr>
        <p:spPr>
          <a:xfrm>
            <a:off x="3214678" y="2214554"/>
            <a:ext cx="2286016" cy="2071702"/>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smtClean="0">
                <a:solidFill>
                  <a:schemeClr val="tx1"/>
                </a:solidFill>
              </a:rPr>
              <a:t>No hay ausencia de ningún tipo de VIOLENCIA</a:t>
            </a:r>
            <a:endParaRPr lang="es-ES" sz="2000" dirty="0">
              <a:solidFill>
                <a:schemeClr val="tx1"/>
              </a:solidFill>
            </a:endParaRPr>
          </a:p>
        </p:txBody>
      </p:sp>
      <p:sp>
        <p:nvSpPr>
          <p:cNvPr id="6" name="5 Rectángulo redondeado"/>
          <p:cNvSpPr/>
          <p:nvPr/>
        </p:nvSpPr>
        <p:spPr>
          <a:xfrm>
            <a:off x="428596" y="1785926"/>
            <a:ext cx="2214578" cy="785818"/>
          </a:xfrm>
          <a:prstGeom prst="roundRect">
            <a:avLst/>
          </a:prstGeom>
          <a:solidFill>
            <a:schemeClr val="accent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_tradnl" dirty="0" smtClean="0"/>
              <a:t>ESCUELAS PÚBLICAS </a:t>
            </a:r>
            <a:endParaRPr lang="es-ES" dirty="0"/>
          </a:p>
        </p:txBody>
      </p:sp>
      <p:sp>
        <p:nvSpPr>
          <p:cNvPr id="9" name="8 Rectángulo redondeado"/>
          <p:cNvSpPr/>
          <p:nvPr/>
        </p:nvSpPr>
        <p:spPr>
          <a:xfrm>
            <a:off x="6072198" y="1857364"/>
            <a:ext cx="2214578" cy="785818"/>
          </a:xfrm>
          <a:prstGeom prst="roundRect">
            <a:avLst/>
          </a:prstGeom>
          <a:solidFill>
            <a:schemeClr val="accent2">
              <a:lumMod val="40000"/>
              <a:lumOff val="6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_tradnl" dirty="0" smtClean="0"/>
              <a:t>ESCUELAS PRIVADAS</a:t>
            </a:r>
            <a:endParaRPr lang="es-ES" dirty="0"/>
          </a:p>
        </p:txBody>
      </p:sp>
      <p:cxnSp>
        <p:nvCxnSpPr>
          <p:cNvPr id="11" name="10 Conector recto de flecha"/>
          <p:cNvCxnSpPr/>
          <p:nvPr/>
        </p:nvCxnSpPr>
        <p:spPr>
          <a:xfrm>
            <a:off x="2857488" y="2500306"/>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10800000" flipV="1">
            <a:off x="5500694" y="257174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rot="5400000">
            <a:off x="1321571" y="2964653"/>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rot="5400000">
            <a:off x="6894529" y="3035297"/>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17 Rectángulo redondeado"/>
          <p:cNvSpPr/>
          <p:nvPr/>
        </p:nvSpPr>
        <p:spPr>
          <a:xfrm>
            <a:off x="428596" y="3429000"/>
            <a:ext cx="2428892" cy="3143272"/>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ES_tradnl" sz="2000" dirty="0" smtClean="0">
                <a:solidFill>
                  <a:schemeClr val="tx1"/>
                </a:solidFill>
              </a:rPr>
              <a:t>Amenazas</a:t>
            </a:r>
          </a:p>
          <a:p>
            <a:pPr algn="ctr">
              <a:buFont typeface="Arial" pitchFamily="34" charset="0"/>
              <a:buChar char="•"/>
            </a:pPr>
            <a:r>
              <a:rPr lang="es-ES_tradnl" sz="2000" dirty="0" smtClean="0">
                <a:solidFill>
                  <a:schemeClr val="tx1"/>
                </a:solidFill>
              </a:rPr>
              <a:t>Agresión física</a:t>
            </a:r>
          </a:p>
          <a:p>
            <a:pPr algn="ctr">
              <a:buFont typeface="Arial" pitchFamily="34" charset="0"/>
              <a:buChar char="•"/>
            </a:pPr>
            <a:r>
              <a:rPr lang="es-ES_tradnl" sz="2000" dirty="0" smtClean="0">
                <a:solidFill>
                  <a:schemeClr val="tx1"/>
                </a:solidFill>
              </a:rPr>
              <a:t>Indiferencia</a:t>
            </a:r>
          </a:p>
          <a:p>
            <a:pPr algn="ctr">
              <a:buFont typeface="Arial" pitchFamily="34" charset="0"/>
              <a:buChar char="•"/>
            </a:pPr>
            <a:r>
              <a:rPr lang="es-ES_tradnl" sz="2000" dirty="0" smtClean="0">
                <a:solidFill>
                  <a:schemeClr val="tx1"/>
                </a:solidFill>
              </a:rPr>
              <a:t>Vandalismo</a:t>
            </a:r>
          </a:p>
          <a:p>
            <a:pPr algn="ctr">
              <a:buFont typeface="Arial" pitchFamily="34" charset="0"/>
              <a:buChar char="•"/>
            </a:pPr>
            <a:r>
              <a:rPr lang="es-ES_tradnl" sz="2000" dirty="0" smtClean="0">
                <a:solidFill>
                  <a:schemeClr val="tx1"/>
                </a:solidFill>
              </a:rPr>
              <a:t>Adicciones</a:t>
            </a:r>
          </a:p>
          <a:p>
            <a:pPr algn="ctr">
              <a:buFont typeface="Arial" pitchFamily="34" charset="0"/>
              <a:buChar char="•"/>
            </a:pPr>
            <a:r>
              <a:rPr lang="es-ES_tradnl" sz="2000" dirty="0" smtClean="0">
                <a:solidFill>
                  <a:schemeClr val="tx1"/>
                </a:solidFill>
              </a:rPr>
              <a:t>Tenencia de armas</a:t>
            </a:r>
            <a:endParaRPr lang="es-ES" sz="2000" dirty="0">
              <a:solidFill>
                <a:schemeClr val="tx1"/>
              </a:solidFill>
            </a:endParaRPr>
          </a:p>
        </p:txBody>
      </p:sp>
      <p:sp>
        <p:nvSpPr>
          <p:cNvPr id="24" name="23 Rectángulo redondeado"/>
          <p:cNvSpPr/>
          <p:nvPr/>
        </p:nvSpPr>
        <p:spPr>
          <a:xfrm>
            <a:off x="6072198" y="3429000"/>
            <a:ext cx="2428892" cy="3143272"/>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ES_tradnl" sz="2000" dirty="0" smtClean="0">
                <a:solidFill>
                  <a:schemeClr val="tx1"/>
                </a:solidFill>
              </a:rPr>
              <a:t>Insultos</a:t>
            </a:r>
          </a:p>
          <a:p>
            <a:pPr algn="ctr">
              <a:buFont typeface="Arial" pitchFamily="34" charset="0"/>
              <a:buChar char="•"/>
            </a:pPr>
            <a:r>
              <a:rPr lang="es-ES_tradnl" sz="2000" dirty="0" smtClean="0">
                <a:solidFill>
                  <a:schemeClr val="tx1"/>
                </a:solidFill>
              </a:rPr>
              <a:t>Discriminación</a:t>
            </a:r>
          </a:p>
          <a:p>
            <a:pPr algn="ctr">
              <a:buFont typeface="Arial" pitchFamily="34" charset="0"/>
              <a:buChar char="•"/>
            </a:pPr>
            <a:r>
              <a:rPr lang="es-ES_tradnl" sz="2000" dirty="0" smtClean="0">
                <a:solidFill>
                  <a:schemeClr val="tx1"/>
                </a:solidFill>
              </a:rPr>
              <a:t>Rivalidad entre alumnos</a:t>
            </a:r>
          </a:p>
          <a:p>
            <a:pPr algn="ctr">
              <a:buFont typeface="Arial" pitchFamily="34" charset="0"/>
              <a:buChar char="•"/>
            </a:pPr>
            <a:r>
              <a:rPr lang="es-ES_tradnl" sz="2000" dirty="0" smtClean="0">
                <a:solidFill>
                  <a:schemeClr val="tx1"/>
                </a:solidFill>
              </a:rPr>
              <a:t>Intolerancia</a:t>
            </a:r>
          </a:p>
          <a:p>
            <a:pPr algn="ctr">
              <a:buFont typeface="Arial" pitchFamily="34" charset="0"/>
              <a:buChar char="•"/>
            </a:pPr>
            <a:r>
              <a:rPr lang="es-ES_tradnl" sz="2000" dirty="0" smtClean="0">
                <a:solidFill>
                  <a:schemeClr val="tx1"/>
                </a:solidFill>
              </a:rPr>
              <a:t>Desvalorizaciones</a:t>
            </a:r>
            <a:endParaRPr lang="es-E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checkerboard(across)">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ox(in)">
                                      <p:cBhvr>
                                        <p:cTn id="41" dur="500"/>
                                        <p:tgtEl>
                                          <p:spTgt spid="15"/>
                                        </p:tgtEl>
                                      </p:cBhvr>
                                    </p:animEffect>
                                  </p:childTnLst>
                                </p:cTn>
                              </p:par>
                              <p:par>
                                <p:cTn id="42" presetID="4" presetClass="entr" presetSubtype="16" fill="hold"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ox(in)">
                                      <p:cBhvr>
                                        <p:cTn id="44" dur="500"/>
                                        <p:tgtEl>
                                          <p:spTgt spid="11"/>
                                        </p:tgtEl>
                                      </p:cBhvr>
                                    </p:animEffect>
                                  </p:childTnLst>
                                </p:cTn>
                              </p:par>
                              <p:par>
                                <p:cTn id="45" presetID="4"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ox(in)">
                                      <p:cBhvr>
                                        <p:cTn id="47" dur="500"/>
                                        <p:tgtEl>
                                          <p:spTgt spid="13"/>
                                        </p:tgtEl>
                                      </p:cBhvr>
                                    </p:animEffect>
                                  </p:childTnLst>
                                </p:cTn>
                              </p:par>
                              <p:par>
                                <p:cTn id="48" presetID="4" presetClass="entr" presetSubtype="16"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ox(in)">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9" grpId="0" animBg="1"/>
      <p:bldP spid="18" grpId="0" animBg="1"/>
      <p:bldP spid="2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428596" y="285728"/>
            <a:ext cx="8286808" cy="11430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600" dirty="0" smtClean="0">
                <a:solidFill>
                  <a:schemeClr val="tx1"/>
                </a:solidFill>
              </a:rPr>
              <a:t>Variables asociadas a la violencia</a:t>
            </a:r>
            <a:endParaRPr lang="es-ES" sz="3600" dirty="0">
              <a:solidFill>
                <a:schemeClr val="tx1"/>
              </a:solidFill>
            </a:endParaRPr>
          </a:p>
        </p:txBody>
      </p:sp>
      <p:sp>
        <p:nvSpPr>
          <p:cNvPr id="4" name="3 Elipse"/>
          <p:cNvSpPr/>
          <p:nvPr/>
        </p:nvSpPr>
        <p:spPr>
          <a:xfrm>
            <a:off x="1643042" y="1643050"/>
            <a:ext cx="2643206" cy="2071702"/>
          </a:xfrm>
          <a:prstGeom prst="ellipse">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600" dirty="0" smtClean="0">
                <a:solidFill>
                  <a:schemeClr val="tx1"/>
                </a:solidFill>
              </a:rPr>
              <a:t>EDAD DE 13 A 18 AÑOS (ESB, POLIMODAL)</a:t>
            </a:r>
            <a:endParaRPr lang="es-ES" sz="1600" dirty="0">
              <a:solidFill>
                <a:schemeClr val="tx1"/>
              </a:solidFill>
            </a:endParaRPr>
          </a:p>
        </p:txBody>
      </p:sp>
      <p:sp>
        <p:nvSpPr>
          <p:cNvPr id="5" name="4 Elipse"/>
          <p:cNvSpPr/>
          <p:nvPr/>
        </p:nvSpPr>
        <p:spPr>
          <a:xfrm>
            <a:off x="4643438" y="1643050"/>
            <a:ext cx="2643206" cy="2071702"/>
          </a:xfrm>
          <a:prstGeom prst="ellipse">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600" dirty="0" smtClean="0">
                <a:solidFill>
                  <a:schemeClr val="tx1"/>
                </a:solidFill>
              </a:rPr>
              <a:t>NIVEL SOCIOECONOMICO BAJO</a:t>
            </a:r>
            <a:endParaRPr lang="es-ES" sz="1600" dirty="0">
              <a:solidFill>
                <a:schemeClr val="tx1"/>
              </a:solidFill>
            </a:endParaRPr>
          </a:p>
        </p:txBody>
      </p:sp>
      <p:sp>
        <p:nvSpPr>
          <p:cNvPr id="7" name="6 Rectángulo redondeado"/>
          <p:cNvSpPr/>
          <p:nvPr/>
        </p:nvSpPr>
        <p:spPr>
          <a:xfrm>
            <a:off x="1357290" y="3929066"/>
            <a:ext cx="6215106" cy="271464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Factores de riesgo sociales y culturales: </a:t>
            </a:r>
          </a:p>
          <a:p>
            <a:pPr algn="ctr"/>
            <a:endParaRPr lang="es-ES_tradnl" dirty="0" smtClean="0">
              <a:solidFill>
                <a:schemeClr val="tx1"/>
              </a:solidFill>
            </a:endParaRPr>
          </a:p>
          <a:p>
            <a:pPr algn="ctr">
              <a:buFontTx/>
              <a:buChar char="-"/>
            </a:pPr>
            <a:r>
              <a:rPr lang="es-ES_tradnl" dirty="0" smtClean="0">
                <a:solidFill>
                  <a:schemeClr val="tx1"/>
                </a:solidFill>
              </a:rPr>
              <a:t>Aceptación social del castigo y la violencia: NATURALIZACION</a:t>
            </a:r>
          </a:p>
          <a:p>
            <a:pPr algn="ctr">
              <a:buFontTx/>
              <a:buChar char="-"/>
            </a:pPr>
            <a:r>
              <a:rPr lang="es-ES_tradnl" dirty="0" smtClean="0">
                <a:solidFill>
                  <a:schemeClr val="tx1"/>
                </a:solidFill>
              </a:rPr>
              <a:t> Delincuencia</a:t>
            </a:r>
          </a:p>
          <a:p>
            <a:pPr algn="ctr">
              <a:buFontTx/>
              <a:buChar char="-"/>
            </a:pPr>
            <a:r>
              <a:rPr lang="es-ES_tradnl" dirty="0" smtClean="0">
                <a:solidFill>
                  <a:schemeClr val="tx1"/>
                </a:solidFill>
              </a:rPr>
              <a:t>Rigidez en los roles de género</a:t>
            </a:r>
          </a:p>
          <a:p>
            <a:pPr algn="ctr">
              <a:buFontTx/>
              <a:buChar char="-"/>
            </a:pPr>
            <a:r>
              <a:rPr lang="es-ES_tradnl" dirty="0" smtClean="0">
                <a:solidFill>
                  <a:schemeClr val="tx1"/>
                </a:solidFill>
              </a:rPr>
              <a:t>Violencia de género</a:t>
            </a:r>
          </a:p>
          <a:p>
            <a:pPr algn="ctr">
              <a:buFontTx/>
              <a:buChar char="-"/>
            </a:pPr>
            <a:r>
              <a:rPr lang="es-ES_tradnl" dirty="0" smtClean="0">
                <a:solidFill>
                  <a:schemeClr val="tx1"/>
                </a:solidFill>
              </a:rPr>
              <a:t>Desorganización comunitaria</a:t>
            </a:r>
          </a:p>
          <a:p>
            <a:pPr algn="ctr">
              <a:buFontTx/>
              <a:buChar char="-"/>
            </a:pPr>
            <a:r>
              <a:rPr lang="es-ES_tradnl" dirty="0" smtClean="0">
                <a:solidFill>
                  <a:schemeClr val="tx1"/>
                </a:solidFill>
              </a:rPr>
              <a:t>Amistades agresivas, etc. </a:t>
            </a:r>
            <a:endParaRPr lang="es-E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229600" cy="1143000"/>
          </a:xfrm>
        </p:spPr>
        <p:txBody>
          <a:bodyPr>
            <a:normAutofit/>
          </a:bodyPr>
          <a:lstStyle/>
          <a:p>
            <a:r>
              <a:rPr lang="es-ES_tradnl" sz="2000" dirty="0" smtClean="0"/>
              <a:t>En respuesta al 2do objetivo: detectar si las diferentes manifestaciones de violencia afectan los niveles de estrés de los docentes</a:t>
            </a:r>
            <a:endParaRPr lang="es-ES" sz="2000" dirty="0"/>
          </a:p>
        </p:txBody>
      </p:sp>
      <p:sp>
        <p:nvSpPr>
          <p:cNvPr id="4" name="3 Rectángulo redondeado"/>
          <p:cNvSpPr/>
          <p:nvPr/>
        </p:nvSpPr>
        <p:spPr>
          <a:xfrm>
            <a:off x="642910" y="1285860"/>
            <a:ext cx="7358114" cy="857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b="1" dirty="0" smtClean="0">
                <a:solidFill>
                  <a:schemeClr val="tx1"/>
                </a:solidFill>
              </a:rPr>
              <a:t>DOCENTES DE ESCUELAS PÚBLICAS Y PRIVADAS</a:t>
            </a:r>
            <a:endParaRPr lang="es-ES" sz="2000" b="1" dirty="0">
              <a:solidFill>
                <a:schemeClr val="tx1"/>
              </a:solidFill>
            </a:endParaRPr>
          </a:p>
        </p:txBody>
      </p:sp>
      <p:sp>
        <p:nvSpPr>
          <p:cNvPr id="6" name="5 Rectángulo redondeado"/>
          <p:cNvSpPr/>
          <p:nvPr/>
        </p:nvSpPr>
        <p:spPr>
          <a:xfrm>
            <a:off x="1000100" y="2285992"/>
            <a:ext cx="2357454" cy="185738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No son indiferentes a los hechos de violencia</a:t>
            </a:r>
            <a:endParaRPr lang="es-ES" sz="2400" dirty="0">
              <a:solidFill>
                <a:schemeClr val="tx1"/>
              </a:solidFill>
            </a:endParaRPr>
          </a:p>
        </p:txBody>
      </p:sp>
      <p:sp>
        <p:nvSpPr>
          <p:cNvPr id="7" name="6 Rectángulo redondeado"/>
          <p:cNvSpPr/>
          <p:nvPr/>
        </p:nvSpPr>
        <p:spPr>
          <a:xfrm>
            <a:off x="5000628" y="2357430"/>
            <a:ext cx="2357454" cy="114300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Evidenciando preocupaciones, miedo, ansiedad.</a:t>
            </a:r>
            <a:endParaRPr lang="es-ES" dirty="0">
              <a:solidFill>
                <a:schemeClr val="tx1"/>
              </a:solidFill>
            </a:endParaRPr>
          </a:p>
        </p:txBody>
      </p:sp>
      <p:sp>
        <p:nvSpPr>
          <p:cNvPr id="8" name="7 Rectángulo redondeado"/>
          <p:cNvSpPr/>
          <p:nvPr/>
        </p:nvSpPr>
        <p:spPr>
          <a:xfrm>
            <a:off x="857224" y="4357694"/>
            <a:ext cx="2571768" cy="2286016"/>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No manifiestan dificultades para continuar con su labor</a:t>
            </a:r>
            <a:endParaRPr lang="es-ES" sz="2400" dirty="0">
              <a:solidFill>
                <a:schemeClr val="tx1"/>
              </a:solidFill>
            </a:endParaRPr>
          </a:p>
        </p:txBody>
      </p:sp>
      <p:sp>
        <p:nvSpPr>
          <p:cNvPr id="9" name="8 Rectángulo redondeado"/>
          <p:cNvSpPr/>
          <p:nvPr/>
        </p:nvSpPr>
        <p:spPr>
          <a:xfrm>
            <a:off x="5000628" y="3571876"/>
            <a:ext cx="2357454" cy="114300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No manifiestan miedo extremo. Sí presentan signos de estrés tales como:</a:t>
            </a:r>
            <a:endParaRPr lang="es-ES" dirty="0">
              <a:solidFill>
                <a:schemeClr val="tx1"/>
              </a:solidFill>
            </a:endParaRPr>
          </a:p>
        </p:txBody>
      </p:sp>
      <p:sp>
        <p:nvSpPr>
          <p:cNvPr id="11" name="10 Flecha derecha"/>
          <p:cNvSpPr/>
          <p:nvPr/>
        </p:nvSpPr>
        <p:spPr>
          <a:xfrm>
            <a:off x="4000496" y="2928934"/>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Rectángulo redondeado"/>
          <p:cNvSpPr/>
          <p:nvPr/>
        </p:nvSpPr>
        <p:spPr>
          <a:xfrm>
            <a:off x="4857752" y="5000612"/>
            <a:ext cx="2571768"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600" dirty="0" smtClean="0"/>
              <a:t>Dificultad para tomar decisiones,</a:t>
            </a:r>
          </a:p>
          <a:p>
            <a:pPr algn="ctr"/>
            <a:r>
              <a:rPr lang="es-ES_tradnl" sz="1600" dirty="0" smtClean="0"/>
              <a:t>negación a continuar con la actividad, taquicardia, sudoración, pensamientos negativos.</a:t>
            </a:r>
          </a:p>
          <a:p>
            <a:pPr algn="ctr"/>
            <a:endParaRPr lang="es-ES" dirty="0"/>
          </a:p>
        </p:txBody>
      </p:sp>
      <p:sp>
        <p:nvSpPr>
          <p:cNvPr id="13" name="12 Flecha abajo"/>
          <p:cNvSpPr/>
          <p:nvPr/>
        </p:nvSpPr>
        <p:spPr>
          <a:xfrm>
            <a:off x="6000760" y="4714884"/>
            <a:ext cx="285752"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heckerboard(across)">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1"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ox(in)">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ox(in)">
                                      <p:cBhvr>
                                        <p:cTn id="42" dur="500"/>
                                        <p:tgtEl>
                                          <p:spTgt spid="11"/>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ox(in)">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1" animBg="1"/>
      <p:bldP spid="9" grpId="0" animBg="1"/>
      <p:bldP spid="11" grpId="0" animBg="1"/>
      <p:bldP spid="12" grpId="0" animBg="1"/>
      <p:bldP spid="13"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928662" y="142852"/>
            <a:ext cx="7358114" cy="7143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b="1" dirty="0" smtClean="0">
                <a:solidFill>
                  <a:schemeClr val="tx1"/>
                </a:solidFill>
              </a:rPr>
              <a:t>DOCENTES DE ESCUELAS PÚBLICAS Y PRIVADAS</a:t>
            </a:r>
            <a:endParaRPr lang="es-ES" sz="2000" b="1" dirty="0">
              <a:solidFill>
                <a:schemeClr val="tx1"/>
              </a:solidFill>
            </a:endParaRPr>
          </a:p>
        </p:txBody>
      </p:sp>
      <p:sp>
        <p:nvSpPr>
          <p:cNvPr id="3" name="2 Rectángulo redondeado"/>
          <p:cNvSpPr/>
          <p:nvPr/>
        </p:nvSpPr>
        <p:spPr>
          <a:xfrm>
            <a:off x="1071538" y="1285860"/>
            <a:ext cx="7072362" cy="5000660"/>
          </a:xfrm>
          <a:prstGeom prst="roundRect">
            <a:avLst/>
          </a:prstGeom>
          <a:solidFill>
            <a:srgbClr val="E473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smtClean="0">
                <a:solidFill>
                  <a:schemeClr val="tx1"/>
                </a:solidFill>
              </a:rPr>
              <a:t>En su mayoría no pensaron dejar su puesto de trabajo debido a hechos violentos vividos en la escuela.</a:t>
            </a:r>
          </a:p>
          <a:p>
            <a:pPr algn="ctr"/>
            <a:endParaRPr lang="es-ES_tradnl" dirty="0" smtClean="0">
              <a:solidFill>
                <a:schemeClr val="tx1"/>
              </a:solidFill>
            </a:endParaRPr>
          </a:p>
          <a:p>
            <a:pPr algn="ctr"/>
            <a:r>
              <a:rPr lang="es-ES_tradnl" sz="2000" dirty="0" smtClean="0">
                <a:solidFill>
                  <a:schemeClr val="tx1"/>
                </a:solidFill>
              </a:rPr>
              <a:t>Aunque:</a:t>
            </a:r>
          </a:p>
          <a:p>
            <a:pPr algn="ctr"/>
            <a:r>
              <a:rPr lang="es-ES_tradnl" sz="2000" dirty="0" smtClean="0">
                <a:solidFill>
                  <a:schemeClr val="tx1"/>
                </a:solidFill>
              </a:rPr>
              <a:t>Algunos resultados significativos de los niveles ESB y POLIMODAL suponen la posibilidad de renuncia de algunos docentes.</a:t>
            </a:r>
          </a:p>
          <a:p>
            <a:pPr algn="ctr"/>
            <a:endParaRPr lang="es-ES_tradnl" dirty="0" smtClean="0">
              <a:solidFill>
                <a:schemeClr val="tx1"/>
              </a:solidFill>
            </a:endParaRPr>
          </a:p>
          <a:p>
            <a:pPr algn="ctr"/>
            <a:r>
              <a:rPr lang="es-ES_tradnl" dirty="0" smtClean="0">
                <a:solidFill>
                  <a:schemeClr val="tx1"/>
                </a:solidFill>
              </a:rPr>
              <a:t>Lo cual se relaciona con</a:t>
            </a:r>
          </a:p>
          <a:p>
            <a:pPr algn="ctr"/>
            <a:r>
              <a:rPr lang="es-ES_tradnl" b="1" dirty="0" smtClean="0">
                <a:solidFill>
                  <a:schemeClr val="tx1"/>
                </a:solidFill>
              </a:rPr>
              <a:t>ESTRATEGIAS DE AFRONTAMIENTO:</a:t>
            </a:r>
          </a:p>
          <a:p>
            <a:pPr algn="ctr"/>
            <a:endParaRPr lang="es-ES_tradnl" dirty="0" smtClean="0">
              <a:solidFill>
                <a:schemeClr val="tx1"/>
              </a:solidFill>
            </a:endParaRPr>
          </a:p>
          <a:p>
            <a:pPr algn="ctr"/>
            <a:r>
              <a:rPr lang="es-ES_tradnl" sz="2000" dirty="0" smtClean="0">
                <a:solidFill>
                  <a:schemeClr val="tx1"/>
                </a:solidFill>
              </a:rPr>
              <a:t>Lo que implicaría una posible renuncia en un futuro debido a el uso de estrategias centradas en la emoción (huida, evitación del </a:t>
            </a:r>
            <a:r>
              <a:rPr lang="es-ES_tradnl" sz="2000" dirty="0" err="1" smtClean="0">
                <a:solidFill>
                  <a:schemeClr val="tx1"/>
                </a:solidFill>
              </a:rPr>
              <a:t>estresor</a:t>
            </a:r>
            <a:r>
              <a:rPr lang="es-ES_tradnl" sz="2000" dirty="0" smtClean="0">
                <a:solidFill>
                  <a:schemeClr val="tx1"/>
                </a:solidFill>
              </a:rPr>
              <a:t>)</a:t>
            </a:r>
          </a:p>
        </p:txBody>
      </p:sp>
      <p:sp>
        <p:nvSpPr>
          <p:cNvPr id="4" name="3 Flecha abajo"/>
          <p:cNvSpPr/>
          <p:nvPr/>
        </p:nvSpPr>
        <p:spPr>
          <a:xfrm>
            <a:off x="4429124" y="928670"/>
            <a:ext cx="357190"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1"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928662" y="142852"/>
            <a:ext cx="7358114" cy="7143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b="1" dirty="0" smtClean="0">
                <a:solidFill>
                  <a:schemeClr val="tx1"/>
                </a:solidFill>
              </a:rPr>
              <a:t>DOCENTES DE ESCUELAS PÚBLICAS Y PRIVADAS</a:t>
            </a:r>
            <a:endParaRPr lang="es-ES" sz="2000" b="1" dirty="0">
              <a:solidFill>
                <a:schemeClr val="tx1"/>
              </a:solidFill>
            </a:endParaRPr>
          </a:p>
        </p:txBody>
      </p:sp>
      <p:sp>
        <p:nvSpPr>
          <p:cNvPr id="5" name="4 Rectángulo redondeado"/>
          <p:cNvSpPr/>
          <p:nvPr/>
        </p:nvSpPr>
        <p:spPr>
          <a:xfrm>
            <a:off x="1857356" y="1000108"/>
            <a:ext cx="5143536" cy="107157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smtClean="0">
                <a:solidFill>
                  <a:schemeClr val="tx1"/>
                </a:solidFill>
              </a:rPr>
              <a:t>La mitad de la muestra se siente respaldada por el personal educativo</a:t>
            </a:r>
            <a:r>
              <a:rPr lang="es-ES_tradnl" dirty="0" smtClean="0">
                <a:solidFill>
                  <a:schemeClr val="tx1"/>
                </a:solidFill>
              </a:rPr>
              <a:t>.</a:t>
            </a:r>
            <a:endParaRPr lang="es-ES" dirty="0">
              <a:solidFill>
                <a:schemeClr val="tx1"/>
              </a:solidFill>
            </a:endParaRPr>
          </a:p>
        </p:txBody>
      </p:sp>
      <p:sp>
        <p:nvSpPr>
          <p:cNvPr id="7" name="6 Rectángulo redondeado"/>
          <p:cNvSpPr/>
          <p:nvPr/>
        </p:nvSpPr>
        <p:spPr>
          <a:xfrm>
            <a:off x="1785918" y="5643554"/>
            <a:ext cx="5214974" cy="121444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600" b="1" dirty="0" smtClean="0">
                <a:solidFill>
                  <a:schemeClr val="tx1"/>
                </a:solidFill>
              </a:rPr>
              <a:t>ESCUELAS PÚBLICAS</a:t>
            </a:r>
          </a:p>
          <a:p>
            <a:pPr algn="ctr"/>
            <a:endParaRPr lang="es-ES_tradnl" sz="1600" dirty="0" smtClean="0">
              <a:solidFill>
                <a:schemeClr val="tx1"/>
              </a:solidFill>
            </a:endParaRPr>
          </a:p>
          <a:p>
            <a:pPr algn="ctr"/>
            <a:r>
              <a:rPr lang="es-ES_tradnl" sz="1600" dirty="0" smtClean="0">
                <a:solidFill>
                  <a:schemeClr val="tx1"/>
                </a:solidFill>
              </a:rPr>
              <a:t>Niveles ESB y POLIMODAL: sienten mas temor frente a la posibilidad de ocurrir otro hecho violento</a:t>
            </a:r>
            <a:endParaRPr lang="es-ES" sz="1600" dirty="0">
              <a:solidFill>
                <a:schemeClr val="tx1"/>
              </a:solidFill>
            </a:endParaRPr>
          </a:p>
        </p:txBody>
      </p:sp>
      <p:sp>
        <p:nvSpPr>
          <p:cNvPr id="8" name="7 Rectángulo redondeado"/>
          <p:cNvSpPr/>
          <p:nvPr/>
        </p:nvSpPr>
        <p:spPr>
          <a:xfrm>
            <a:off x="857224" y="2214554"/>
            <a:ext cx="7500990" cy="328614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ES_tradnl" dirty="0" smtClean="0">
                <a:solidFill>
                  <a:schemeClr val="tx1"/>
                </a:solidFill>
              </a:rPr>
              <a:t>El hecho violento influye en la vida personal: utilizan estrategias de afrontamiento centradas en el problema, haciendo frente a las dificultades.</a:t>
            </a:r>
          </a:p>
          <a:p>
            <a:pPr algn="ctr">
              <a:buFont typeface="Arial" pitchFamily="34" charset="0"/>
              <a:buChar char="•"/>
            </a:pPr>
            <a:endParaRPr lang="es-ES_tradnl" dirty="0" smtClean="0">
              <a:solidFill>
                <a:schemeClr val="tx1"/>
              </a:solidFill>
            </a:endParaRPr>
          </a:p>
          <a:p>
            <a:pPr algn="ctr">
              <a:buFont typeface="Arial" pitchFamily="34" charset="0"/>
              <a:buChar char="•"/>
            </a:pPr>
            <a:r>
              <a:rPr lang="es-ES_tradnl" dirty="0" smtClean="0">
                <a:solidFill>
                  <a:schemeClr val="tx1"/>
                </a:solidFill>
              </a:rPr>
              <a:t>  Sienten desgano en la realización de tareas fuera del ámbito escolar (agotamiento físico, falta de rendimiento, apatía, desmotivación, despersonalización)</a:t>
            </a:r>
          </a:p>
          <a:p>
            <a:pPr algn="ctr">
              <a:buFont typeface="Arial" pitchFamily="34" charset="0"/>
              <a:buChar char="•"/>
            </a:pPr>
            <a:endParaRPr lang="es-ES_tradnl" dirty="0" smtClean="0">
              <a:solidFill>
                <a:schemeClr val="tx1"/>
              </a:solidFill>
            </a:endParaRPr>
          </a:p>
          <a:p>
            <a:pPr algn="ctr"/>
            <a:r>
              <a:rPr lang="es-ES_tradnl" sz="2400" dirty="0" smtClean="0">
                <a:solidFill>
                  <a:schemeClr val="tx1"/>
                </a:solidFill>
              </a:rPr>
              <a:t>Los docentes se verían afectados ante los hechos de violencia en las escuelas.</a:t>
            </a:r>
          </a:p>
          <a:p>
            <a:pPr algn="ctr"/>
            <a:endParaRPr lang="es-E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285852" y="1365354"/>
            <a:ext cx="6643734" cy="285752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smtClean="0">
                <a:solidFill>
                  <a:schemeClr val="tx1"/>
                </a:solidFill>
              </a:rPr>
              <a:t>Un porcentaje </a:t>
            </a:r>
            <a:r>
              <a:rPr lang="es-ES_tradnl" sz="2000" dirty="0" smtClean="0">
                <a:solidFill>
                  <a:schemeClr val="tx1"/>
                </a:solidFill>
              </a:rPr>
              <a:t>significativo de la muestra </a:t>
            </a:r>
            <a:r>
              <a:rPr lang="es-ES_tradnl" sz="2000" dirty="0" smtClean="0">
                <a:solidFill>
                  <a:schemeClr val="tx1"/>
                </a:solidFill>
              </a:rPr>
              <a:t>ven afectadas </a:t>
            </a:r>
            <a:r>
              <a:rPr lang="es-ES_tradnl" sz="2000" dirty="0" smtClean="0">
                <a:solidFill>
                  <a:schemeClr val="tx1"/>
                </a:solidFill>
              </a:rPr>
              <a:t>sus relaciones vinculares por las situaciones violentas. </a:t>
            </a:r>
          </a:p>
          <a:p>
            <a:pPr algn="ctr"/>
            <a:r>
              <a:rPr lang="es-ES_tradnl" sz="2000" dirty="0" smtClean="0">
                <a:solidFill>
                  <a:schemeClr val="tx1"/>
                </a:solidFill>
              </a:rPr>
              <a:t>El resto de la muestra manifiesta lo contrario:</a:t>
            </a:r>
          </a:p>
          <a:p>
            <a:pPr algn="ctr"/>
            <a:r>
              <a:rPr lang="es-ES_tradnl" sz="2000" dirty="0" smtClean="0">
                <a:solidFill>
                  <a:schemeClr val="tx1"/>
                </a:solidFill>
              </a:rPr>
              <a:t>Los docentes afectados continúan en su mayoría en sus puestos de trabajo frente a la exigencia de subsistir (ansiedad engendrada por la “disciplina del hambre”)</a:t>
            </a:r>
            <a:endParaRPr lang="es-ES" sz="2000" dirty="0">
              <a:solidFill>
                <a:schemeClr val="tx1"/>
              </a:solidFill>
            </a:endParaRPr>
          </a:p>
        </p:txBody>
      </p:sp>
      <p:sp>
        <p:nvSpPr>
          <p:cNvPr id="5" name="4 Rectángulo redondeado"/>
          <p:cNvSpPr/>
          <p:nvPr/>
        </p:nvSpPr>
        <p:spPr>
          <a:xfrm>
            <a:off x="935799" y="443346"/>
            <a:ext cx="7358114" cy="7143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b="1" dirty="0" smtClean="0">
                <a:solidFill>
                  <a:schemeClr val="tx1"/>
                </a:solidFill>
              </a:rPr>
              <a:t>DOCENTES DE ESCUELAS PÚBLICAS Y PRIVADAS</a:t>
            </a:r>
            <a:endParaRPr lang="es-ES" sz="2000" b="1" dirty="0">
              <a:solidFill>
                <a:schemeClr val="tx1"/>
              </a:solidFill>
            </a:endParaRPr>
          </a:p>
        </p:txBody>
      </p:sp>
      <p:sp>
        <p:nvSpPr>
          <p:cNvPr id="6" name="5 Rectángulo redondeado"/>
          <p:cNvSpPr/>
          <p:nvPr/>
        </p:nvSpPr>
        <p:spPr>
          <a:xfrm>
            <a:off x="1142976" y="4509120"/>
            <a:ext cx="6929486" cy="121444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Alta Carga Psíquica de la labor docente</a:t>
            </a:r>
          </a:p>
          <a:p>
            <a:pPr algn="ctr"/>
            <a:r>
              <a:rPr lang="es-ES_tradnl" dirty="0" smtClean="0">
                <a:solidFill>
                  <a:schemeClr val="tx1"/>
                </a:solidFill>
              </a:rPr>
              <a:t>se basa en DEFENSAS COLECTIVAS eficaces que llevan a la insensibilidad frente el sufrimiento.</a:t>
            </a:r>
          </a:p>
          <a:p>
            <a:pPr algn="ctr"/>
            <a:endParaRPr lang="es-ES" dirty="0">
              <a:solidFill>
                <a:schemeClr val="tx1"/>
              </a:solidFill>
            </a:endParaRPr>
          </a:p>
        </p:txBody>
      </p:sp>
      <p:sp>
        <p:nvSpPr>
          <p:cNvPr id="7" name="6 Rectángulo redondeado"/>
          <p:cNvSpPr/>
          <p:nvPr/>
        </p:nvSpPr>
        <p:spPr>
          <a:xfrm>
            <a:off x="1214414" y="5949280"/>
            <a:ext cx="6858048" cy="64291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	</a:t>
            </a:r>
            <a:r>
              <a:rPr lang="es-ES_tradnl" dirty="0" smtClean="0">
                <a:solidFill>
                  <a:schemeClr val="tx1"/>
                </a:solidFill>
              </a:rPr>
              <a:t>Esto se relaciona con la NATURALIZACIÓN: habituación y familiarización de la violencia.</a:t>
            </a:r>
            <a:endParaRPr lang="es-E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in)">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2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in)">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571472" y="642918"/>
            <a:ext cx="3214710" cy="2000264"/>
          </a:xfrm>
          <a:prstGeom prst="ellipse">
            <a:avLst/>
          </a:prstGeom>
          <a:gradFill>
            <a:gsLst>
              <a:gs pos="0">
                <a:srgbClr val="5E9EFF"/>
              </a:gs>
              <a:gs pos="39999">
                <a:srgbClr val="85C2FF"/>
              </a:gs>
              <a:gs pos="70000">
                <a:srgbClr val="C4D6EB"/>
              </a:gs>
              <a:gs pos="100000">
                <a:srgbClr val="FFEBFA"/>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REACCIÓN DE LOS DOCENTES FRENTE A </a:t>
            </a:r>
          </a:p>
          <a:p>
            <a:pPr algn="ctr"/>
            <a:r>
              <a:rPr lang="es-ES_tradnl" b="1" dirty="0" smtClean="0">
                <a:solidFill>
                  <a:schemeClr val="tx1"/>
                </a:solidFill>
              </a:rPr>
              <a:t>VIOLENCIA  ESCOLAR </a:t>
            </a:r>
            <a:endParaRPr lang="es-ES" b="1" dirty="0">
              <a:solidFill>
                <a:schemeClr val="tx1"/>
              </a:solidFill>
            </a:endParaRPr>
          </a:p>
        </p:txBody>
      </p:sp>
      <p:sp>
        <p:nvSpPr>
          <p:cNvPr id="3" name="2 Elipse"/>
          <p:cNvSpPr/>
          <p:nvPr/>
        </p:nvSpPr>
        <p:spPr>
          <a:xfrm>
            <a:off x="5429256" y="285728"/>
            <a:ext cx="2143140" cy="1214446"/>
          </a:xfrm>
          <a:prstGeom prst="ellipse">
            <a:avLst/>
          </a:prstGeom>
          <a:gradFill>
            <a:gsLst>
              <a:gs pos="0">
                <a:srgbClr val="5E9EFF"/>
              </a:gs>
              <a:gs pos="39999">
                <a:srgbClr val="85C2FF"/>
              </a:gs>
              <a:gs pos="70000">
                <a:srgbClr val="C4D6EB"/>
              </a:gs>
              <a:gs pos="100000">
                <a:srgbClr val="FFEBFA"/>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Estrés</a:t>
            </a:r>
            <a:r>
              <a:rPr lang="es-ES_tradnl" dirty="0" smtClean="0">
                <a:solidFill>
                  <a:schemeClr val="tx1"/>
                </a:solidFill>
              </a:rPr>
              <a:t> </a:t>
            </a:r>
            <a:endParaRPr lang="es-ES" dirty="0">
              <a:solidFill>
                <a:schemeClr val="tx1"/>
              </a:solidFill>
            </a:endParaRPr>
          </a:p>
        </p:txBody>
      </p:sp>
      <p:sp>
        <p:nvSpPr>
          <p:cNvPr id="4" name="3 Elipse"/>
          <p:cNvSpPr/>
          <p:nvPr/>
        </p:nvSpPr>
        <p:spPr>
          <a:xfrm>
            <a:off x="5072066" y="1928802"/>
            <a:ext cx="2786082" cy="1214446"/>
          </a:xfrm>
          <a:prstGeom prst="ellipse">
            <a:avLst/>
          </a:prstGeom>
          <a:gradFill>
            <a:gsLst>
              <a:gs pos="0">
                <a:srgbClr val="5E9EFF"/>
              </a:gs>
              <a:gs pos="39999">
                <a:srgbClr val="85C2FF"/>
              </a:gs>
              <a:gs pos="70000">
                <a:srgbClr val="C4D6EB"/>
              </a:gs>
              <a:gs pos="100000">
                <a:srgbClr val="FFEBFA"/>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Naturalización</a:t>
            </a:r>
            <a:endParaRPr lang="es-ES" sz="2400" dirty="0">
              <a:solidFill>
                <a:schemeClr val="tx1"/>
              </a:solidFill>
            </a:endParaRPr>
          </a:p>
        </p:txBody>
      </p:sp>
      <p:cxnSp>
        <p:nvCxnSpPr>
          <p:cNvPr id="7" name="6 Conector recto de flecha"/>
          <p:cNvCxnSpPr/>
          <p:nvPr/>
        </p:nvCxnSpPr>
        <p:spPr>
          <a:xfrm flipV="1">
            <a:off x="4000496" y="1000108"/>
            <a:ext cx="1000132" cy="35719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929058" y="2000240"/>
            <a:ext cx="928694" cy="428628"/>
          </a:xfrm>
          <a:prstGeom prst="straightConnector1">
            <a:avLst/>
          </a:prstGeom>
          <a:ln w="25400" cmpd="sng">
            <a:tailEnd type="arrow"/>
          </a:ln>
        </p:spPr>
        <p:style>
          <a:lnRef idx="1">
            <a:schemeClr val="accent1"/>
          </a:lnRef>
          <a:fillRef idx="0">
            <a:schemeClr val="accent1"/>
          </a:fillRef>
          <a:effectRef idx="0">
            <a:schemeClr val="accent1"/>
          </a:effectRef>
          <a:fontRef idx="minor">
            <a:schemeClr val="tx1"/>
          </a:fontRef>
        </p:style>
      </p:cxnSp>
      <p:sp>
        <p:nvSpPr>
          <p:cNvPr id="13" name="12 Rectángulo redondeado"/>
          <p:cNvSpPr/>
          <p:nvPr/>
        </p:nvSpPr>
        <p:spPr>
          <a:xfrm>
            <a:off x="1643042" y="3429000"/>
            <a:ext cx="5572164" cy="3143272"/>
          </a:xfrm>
          <a:prstGeom prst="roundRect">
            <a:avLst/>
          </a:prstGeom>
          <a:gradFill>
            <a:gsLst>
              <a:gs pos="0">
                <a:srgbClr val="5E9EFF"/>
              </a:gs>
              <a:gs pos="39999">
                <a:srgbClr val="85C2FF"/>
              </a:gs>
              <a:gs pos="70000">
                <a:srgbClr val="C4D6EB"/>
              </a:gs>
              <a:gs pos="100000">
                <a:srgbClr val="FFEBFA"/>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AUTORIDADES:</a:t>
            </a:r>
          </a:p>
          <a:p>
            <a:pPr algn="ctr"/>
            <a:endParaRPr lang="es-ES_tradnl" sz="2400" dirty="0" smtClean="0">
              <a:solidFill>
                <a:schemeClr val="tx1"/>
              </a:solidFill>
            </a:endParaRPr>
          </a:p>
          <a:p>
            <a:pPr algn="ctr"/>
            <a:r>
              <a:rPr lang="es-ES_tradnl" sz="2400" dirty="0" smtClean="0">
                <a:solidFill>
                  <a:schemeClr val="tx1"/>
                </a:solidFill>
              </a:rPr>
              <a:t>No niegan la situación actual acerca de la violencia social replicada en las aulas.</a:t>
            </a:r>
          </a:p>
          <a:p>
            <a:pPr algn="ctr"/>
            <a:r>
              <a:rPr lang="es-ES_tradnl" sz="2400" dirty="0" smtClean="0">
                <a:solidFill>
                  <a:schemeClr val="tx1"/>
                </a:solidFill>
              </a:rPr>
              <a:t>Buscan herramientas que permitan a los trabajadores educativos capacitarse para enfrentar la situación.</a:t>
            </a:r>
          </a:p>
          <a:p>
            <a:pPr algn="ctr"/>
            <a:endParaRPr lang="es-ES"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ox(in)">
                                      <p:cBhvr>
                                        <p:cTn id="28" dur="500"/>
                                        <p:tgtEl>
                                          <p:spTgt spid="7"/>
                                        </p:tgtEl>
                                      </p:cBhvr>
                                    </p:animEffect>
                                  </p:childTnLst>
                                </p:cTn>
                              </p:par>
                              <p:par>
                                <p:cTn id="29" presetID="4" presetClass="entr" presetSubtype="16"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ox(in)">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2500298" y="0"/>
            <a:ext cx="4214842" cy="1643074"/>
          </a:xfrm>
          <a:prstGeom prst="ellipse">
            <a:avLst/>
          </a:prstGeom>
          <a:gradFill>
            <a:gsLst>
              <a:gs pos="0">
                <a:srgbClr val="CCCCFF"/>
              </a:gs>
              <a:gs pos="17999">
                <a:srgbClr val="99CCFF"/>
              </a:gs>
              <a:gs pos="36000">
                <a:srgbClr val="9966FF"/>
              </a:gs>
              <a:gs pos="61000">
                <a:srgbClr val="CC99FF"/>
              </a:gs>
              <a:gs pos="82001">
                <a:srgbClr val="99CCFF"/>
              </a:gs>
              <a:gs pos="100000">
                <a:srgbClr val="CCCCFF"/>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b="1" dirty="0" smtClean="0">
                <a:solidFill>
                  <a:schemeClr val="tx1"/>
                </a:solidFill>
              </a:rPr>
              <a:t>VIOLENCIA ESCOLAR</a:t>
            </a:r>
            <a:endParaRPr lang="es-ES" sz="2400" b="1" dirty="0">
              <a:solidFill>
                <a:schemeClr val="tx1"/>
              </a:solidFill>
            </a:endParaRPr>
          </a:p>
        </p:txBody>
      </p:sp>
      <p:sp>
        <p:nvSpPr>
          <p:cNvPr id="3" name="2 Rectángulo redondeado"/>
          <p:cNvSpPr/>
          <p:nvPr/>
        </p:nvSpPr>
        <p:spPr>
          <a:xfrm>
            <a:off x="1428728" y="2143116"/>
            <a:ext cx="6429420" cy="4286280"/>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135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Es una problemática compleja.</a:t>
            </a:r>
          </a:p>
          <a:p>
            <a:pPr algn="ctr"/>
            <a:r>
              <a:rPr lang="es-ES_tradnl" sz="2400" dirty="0" smtClean="0">
                <a:solidFill>
                  <a:schemeClr val="tx1"/>
                </a:solidFill>
              </a:rPr>
              <a:t>Requiere un abordaje interdisciplinario.</a:t>
            </a:r>
          </a:p>
          <a:p>
            <a:pPr algn="ctr"/>
            <a:r>
              <a:rPr lang="es-ES_tradnl" sz="2400" dirty="0" smtClean="0">
                <a:solidFill>
                  <a:schemeClr val="tx1"/>
                </a:solidFill>
              </a:rPr>
              <a:t>Es oportuno elaborar campañas de prevención dirigidas a las familias nucleares donde suele engendrarse la violencia.</a:t>
            </a:r>
            <a:endParaRPr lang="es-ES" sz="2400" dirty="0">
              <a:solidFill>
                <a:schemeClr val="tx1"/>
              </a:solidFill>
            </a:endParaRPr>
          </a:p>
        </p:txBody>
      </p:sp>
      <p:sp>
        <p:nvSpPr>
          <p:cNvPr id="5" name="4 Flecha abajo"/>
          <p:cNvSpPr/>
          <p:nvPr/>
        </p:nvSpPr>
        <p:spPr>
          <a:xfrm>
            <a:off x="4000496" y="1714488"/>
            <a:ext cx="121444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000108"/>
          </a:xfrm>
        </p:spPr>
        <p:txBody>
          <a:bodyPr>
            <a:normAutofit/>
          </a:bodyPr>
          <a:lstStyle/>
          <a:p>
            <a:r>
              <a:rPr lang="es-ES_tradnl" sz="4000" b="1" dirty="0" smtClean="0"/>
              <a:t>Marco Teórico</a:t>
            </a:r>
            <a:endParaRPr lang="es-ES" sz="4000" b="1" dirty="0"/>
          </a:p>
        </p:txBody>
      </p:sp>
      <p:sp>
        <p:nvSpPr>
          <p:cNvPr id="3" name="2 Marcador de contenido"/>
          <p:cNvSpPr>
            <a:spLocks noGrp="1"/>
          </p:cNvSpPr>
          <p:nvPr>
            <p:ph idx="1"/>
          </p:nvPr>
        </p:nvSpPr>
        <p:spPr>
          <a:xfrm>
            <a:off x="457200" y="1000108"/>
            <a:ext cx="8229600" cy="5126055"/>
          </a:xfrm>
        </p:spPr>
        <p:txBody>
          <a:bodyPr>
            <a:normAutofit lnSpcReduction="10000"/>
          </a:bodyPr>
          <a:lstStyle/>
          <a:p>
            <a:r>
              <a:rPr lang="es-ES_tradnl" sz="3600" b="1" dirty="0" smtClean="0"/>
              <a:t>Violencia:</a:t>
            </a:r>
            <a:r>
              <a:rPr lang="es-ES_tradnl" sz="1900" dirty="0" smtClean="0"/>
              <a:t> es un comportamiento deliberado que provoca o puede provocar daños físicos o psíquicos. </a:t>
            </a:r>
          </a:p>
          <a:p>
            <a:r>
              <a:rPr lang="es-ES" sz="1900" dirty="0"/>
              <a:t>Tipos de violencia </a:t>
            </a:r>
            <a:endParaRPr lang="es-ES" sz="1900" b="1" dirty="0"/>
          </a:p>
          <a:p>
            <a:pPr>
              <a:buFont typeface="Calibri" pitchFamily="34" charset="0"/>
              <a:buChar char="‐"/>
            </a:pPr>
            <a:r>
              <a:rPr lang="es-ES" sz="1900" dirty="0"/>
              <a:t>Violencia </a:t>
            </a:r>
            <a:r>
              <a:rPr lang="es-ES" sz="1900" dirty="0" smtClean="0"/>
              <a:t>directa: </a:t>
            </a:r>
            <a:r>
              <a:rPr lang="es-ES" sz="1900" dirty="0"/>
              <a:t>es la violencia física, aquella que tiene por objetivo destruir, neutralizar (herir o matar</a:t>
            </a:r>
            <a:r>
              <a:rPr lang="es-ES" sz="1900" dirty="0" smtClean="0"/>
              <a:t>).</a:t>
            </a:r>
          </a:p>
          <a:p>
            <a:pPr>
              <a:buFont typeface="Calibri" pitchFamily="34" charset="0"/>
              <a:buChar char="‐"/>
            </a:pPr>
            <a:r>
              <a:rPr lang="es-ES_tradnl" sz="1900" dirty="0" smtClean="0"/>
              <a:t>Violencia estructural: </a:t>
            </a:r>
            <a:r>
              <a:rPr lang="es-ES" sz="1900" dirty="0"/>
              <a:t>en </a:t>
            </a:r>
            <a:r>
              <a:rPr lang="es-ES" sz="1900" dirty="0" smtClean="0"/>
              <a:t>la </a:t>
            </a:r>
            <a:r>
              <a:rPr lang="es-ES" sz="1900" dirty="0"/>
              <a:t>que el sistema causa hambre, miseria, enfermedad o incluso la muerte a la </a:t>
            </a:r>
            <a:r>
              <a:rPr lang="es-ES" sz="1900" dirty="0" smtClean="0"/>
              <a:t>población. </a:t>
            </a:r>
          </a:p>
          <a:p>
            <a:pPr>
              <a:buFont typeface="Calibri" pitchFamily="34" charset="0"/>
              <a:buChar char="‐"/>
            </a:pPr>
            <a:r>
              <a:rPr lang="es-ES_tradnl" sz="1900" dirty="0" smtClean="0"/>
              <a:t>Violencia emocional: </a:t>
            </a:r>
            <a:r>
              <a:rPr lang="es-ES" sz="2000" dirty="0"/>
              <a:t>Es plasmada a través de desvalorizaciones, amenazas y críticas que funcionan como mandato cultural en algunas familias o grupos sociales y </a:t>
            </a:r>
            <a:r>
              <a:rPr lang="es-ES" sz="2000" dirty="0" smtClean="0"/>
              <a:t>políticos.</a:t>
            </a:r>
          </a:p>
          <a:p>
            <a:pPr>
              <a:buFont typeface="Calibri" pitchFamily="34" charset="0"/>
              <a:buChar char="‐"/>
            </a:pPr>
            <a:r>
              <a:rPr lang="es-ES_tradnl" sz="2000" dirty="0" smtClean="0"/>
              <a:t>Violencia cultural: </a:t>
            </a:r>
            <a:r>
              <a:rPr lang="es-ES" sz="2000" dirty="0"/>
              <a:t>Se refiere a los aspectos de la cultura que aportan una legitimidad a la utilización de  instrumentos de la </a:t>
            </a:r>
            <a:r>
              <a:rPr lang="es-ES" sz="2000" dirty="0" smtClean="0"/>
              <a:t>violencia</a:t>
            </a:r>
            <a:r>
              <a:rPr lang="es-ES" sz="2000" dirty="0"/>
              <a:t> </a:t>
            </a:r>
            <a:r>
              <a:rPr lang="es-ES" sz="2000" dirty="0" smtClean="0"/>
              <a:t>(por ejemplo, violencia en defensa de la fe, guerras santas, atentados terroristas, etc.)</a:t>
            </a:r>
          </a:p>
          <a:p>
            <a:pPr>
              <a:buFont typeface="Calibri" pitchFamily="34" charset="0"/>
              <a:buChar char="‐"/>
            </a:pPr>
            <a:r>
              <a:rPr lang="es-ES_tradnl" sz="2000" dirty="0" smtClean="0"/>
              <a:t>Violencia juvenil: vandalismo que realizan los jóvenes, mayormente los hombres.</a:t>
            </a:r>
            <a:endParaRPr lang="es-ES" sz="2000" dirty="0" smtClean="0"/>
          </a:p>
          <a:p>
            <a:pPr>
              <a:buFont typeface="Calibri" pitchFamily="34" charset="0"/>
              <a:buChar char="‐"/>
            </a:pPr>
            <a:endParaRPr lang="es-ES" sz="2000" dirty="0" smtClean="0"/>
          </a:p>
          <a:p>
            <a:pPr>
              <a:buFont typeface="Calibri" pitchFamily="34" charset="0"/>
              <a:buChar char="‐"/>
            </a:pP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2357422" y="214290"/>
            <a:ext cx="4643470" cy="1785950"/>
          </a:xfrm>
          <a:prstGeom prst="ellipse">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b="1" dirty="0" smtClean="0"/>
              <a:t>NUESTRA PROPUESTA</a:t>
            </a:r>
            <a:endParaRPr lang="es-ES" sz="2400" b="1" dirty="0"/>
          </a:p>
        </p:txBody>
      </p:sp>
      <p:sp>
        <p:nvSpPr>
          <p:cNvPr id="3" name="2 Rectángulo redondeado"/>
          <p:cNvSpPr/>
          <p:nvPr/>
        </p:nvSpPr>
        <p:spPr>
          <a:xfrm>
            <a:off x="1071538" y="2714620"/>
            <a:ext cx="7143800" cy="3286148"/>
          </a:xfrm>
          <a:prstGeom prst="round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solidFill>
                  <a:schemeClr val="tx1"/>
                </a:solidFill>
              </a:rPr>
              <a:t>Realización de talleres con docentes y padres para concientizar acerca de esta problemática, informarlos y otorgar herramientas para el manejo de situaciones violentas.</a:t>
            </a:r>
          </a:p>
          <a:p>
            <a:pPr algn="ctr"/>
            <a:r>
              <a:rPr lang="es-ES_tradnl" sz="2400" dirty="0" smtClean="0">
                <a:solidFill>
                  <a:schemeClr val="tx1"/>
                </a:solidFill>
              </a:rPr>
              <a:t>Además talleres exclusivos para docentes, para expresar temores, emociones y ansiedades.</a:t>
            </a:r>
            <a:endParaRPr lang="es-ES" sz="2400" dirty="0">
              <a:solidFill>
                <a:schemeClr val="tx1"/>
              </a:solidFill>
            </a:endParaRPr>
          </a:p>
        </p:txBody>
      </p:sp>
      <p:sp>
        <p:nvSpPr>
          <p:cNvPr id="4" name="3 Flecha abajo"/>
          <p:cNvSpPr/>
          <p:nvPr/>
        </p:nvSpPr>
        <p:spPr>
          <a:xfrm>
            <a:off x="4357686" y="2143116"/>
            <a:ext cx="714380"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amond(in)">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428604"/>
            <a:ext cx="8229600" cy="5840435"/>
          </a:xfrm>
        </p:spPr>
        <p:txBody>
          <a:bodyPr>
            <a:normAutofit/>
          </a:bodyPr>
          <a:lstStyle/>
          <a:p>
            <a:r>
              <a:rPr lang="es-ES_tradnl" sz="1900" dirty="0" smtClean="0"/>
              <a:t>Naturalización de la violencia (familiarización  y habituación): trae formas de estigmatización y construcción de etiquetas sociales.</a:t>
            </a:r>
          </a:p>
          <a:p>
            <a:r>
              <a:rPr lang="es-ES_tradnl" sz="1900" dirty="0" smtClean="0"/>
              <a:t>Escuela como caja de resonancia de lo social: violencia como fenómeno social.</a:t>
            </a:r>
          </a:p>
          <a:p>
            <a:r>
              <a:rPr lang="es-ES_tradnl" sz="1900" b="1" dirty="0" smtClean="0"/>
              <a:t>Paradigma de incertidumbre: </a:t>
            </a:r>
            <a:r>
              <a:rPr lang="es-ES_tradnl" sz="1900" dirty="0" smtClean="0"/>
              <a:t>exclusión social, vulnerabilidad, caída del pleno empleo, fragmentación social, nuevos padecimientos, nuevos impactos en la subjetividad, deshumanización  en tanto no se reconoce a un semejante en los ojos del otro lo cual genera violencia urbana. La familia ha modificado los roles, las autoridades son descalificadas y estalla en la escuela como una forma de reclamar lo que no encuentra en la familia, disminución de sistemas de contención como la religión, los grandes relatos, respeto a la autoridad, etc.</a:t>
            </a:r>
          </a:p>
          <a:p>
            <a:r>
              <a:rPr lang="es-ES_tradnl" sz="1900" b="1" dirty="0"/>
              <a:t>P</a:t>
            </a:r>
            <a:r>
              <a:rPr lang="es-ES_tradnl" sz="1900" b="1" dirty="0" smtClean="0"/>
              <a:t>asaje sistemático al acto: </a:t>
            </a:r>
            <a:r>
              <a:rPr lang="es-ES_tradnl" sz="1900" dirty="0" smtClean="0"/>
              <a:t>crisis mayor actual, pasaje a la violencia,  a la palabra, al grito, al insulto. </a:t>
            </a:r>
          </a:p>
          <a:p>
            <a:r>
              <a:rPr lang="es-ES_tradnl" sz="1900" b="1" dirty="0" smtClean="0"/>
              <a:t>Escuela: </a:t>
            </a:r>
            <a:r>
              <a:rPr lang="es-ES_tradnl" sz="1900" dirty="0" smtClean="0"/>
              <a:t>lugar donde deben descubrir la ley, no construirla. En sentido antropológico la ley permite discutir pero no es discutible y es así porque solo si se suspende la violencia es posible discutir. En las escuelas se sancionan mas las infracciones a las reglas que la ley (ej.: mascar chicle).</a:t>
            </a:r>
          </a:p>
          <a:p>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85728"/>
            <a:ext cx="8372476" cy="6126163"/>
          </a:xfrm>
        </p:spPr>
        <p:txBody>
          <a:bodyPr>
            <a:normAutofit/>
          </a:bodyPr>
          <a:lstStyle/>
          <a:p>
            <a:endParaRPr lang="es-ES_tradnl" sz="3600" b="1" dirty="0" smtClean="0"/>
          </a:p>
          <a:p>
            <a:r>
              <a:rPr lang="es-ES_tradnl" sz="3600" b="1" dirty="0" smtClean="0"/>
              <a:t>Estrés: </a:t>
            </a:r>
            <a:r>
              <a:rPr lang="es-ES" sz="1900" dirty="0" smtClean="0"/>
              <a:t>se produce cuando hay una discrepancia entre las demandas del ambiente, y los recursos de la persona para hacerles frente. Es una respuesta adaptativa</a:t>
            </a:r>
            <a:r>
              <a:rPr lang="es-ES_tradnl" sz="1900" dirty="0" smtClean="0"/>
              <a:t> </a:t>
            </a:r>
            <a:r>
              <a:rPr lang="es-ES" sz="2000" dirty="0" smtClean="0"/>
              <a:t>por parte del individuo, que en un primer momento ayuda a responder más rápida y eficazmente a situaciones que lo requieren.</a:t>
            </a:r>
          </a:p>
          <a:p>
            <a:r>
              <a:rPr lang="es-ES_tradnl" sz="2000" dirty="0" smtClean="0"/>
              <a:t>Supone reacciones  complejas a nivel biológico, psicológico y social.</a:t>
            </a:r>
          </a:p>
          <a:p>
            <a:r>
              <a:rPr lang="es-ES_tradnl" sz="2000" dirty="0" smtClean="0"/>
              <a:t>Importancia del </a:t>
            </a:r>
            <a:r>
              <a:rPr lang="es-ES_tradnl" sz="2000" b="1" dirty="0" smtClean="0"/>
              <a:t>impacto subjetivo </a:t>
            </a:r>
            <a:r>
              <a:rPr lang="es-ES_tradnl" sz="2000" dirty="0" smtClean="0"/>
              <a:t>del </a:t>
            </a:r>
            <a:r>
              <a:rPr lang="es-ES_tradnl" sz="2000" dirty="0" err="1" smtClean="0"/>
              <a:t>estresor</a:t>
            </a:r>
            <a:r>
              <a:rPr lang="es-ES_tradnl" sz="2000" dirty="0" smtClean="0"/>
              <a:t> sobre el individuo.</a:t>
            </a:r>
          </a:p>
          <a:p>
            <a:pPr>
              <a:buFontTx/>
              <a:buChar char="-"/>
            </a:pPr>
            <a:r>
              <a:rPr lang="es-ES_tradnl" sz="2000" dirty="0" smtClean="0"/>
              <a:t>Valoración primaria: análisis de la situación (positivo-negativo)</a:t>
            </a:r>
          </a:p>
          <a:p>
            <a:pPr>
              <a:buFontTx/>
              <a:buChar char="-"/>
            </a:pPr>
            <a:r>
              <a:rPr lang="es-ES_tradnl" sz="2000" dirty="0" smtClean="0"/>
              <a:t>Valoración secundaria: análisis de opciones para afrontarla.</a:t>
            </a:r>
          </a:p>
          <a:p>
            <a:r>
              <a:rPr lang="es-ES_tradnl" sz="2000" b="1" dirty="0" smtClean="0"/>
              <a:t>Afrontamiento</a:t>
            </a:r>
            <a:r>
              <a:rPr lang="es-ES_tradnl" sz="2000" dirty="0" smtClean="0"/>
              <a:t>: esfuerzos cognitivos y conductuales para manejar demandas internas y externas desbordantes de los recursos del individuo.</a:t>
            </a:r>
          </a:p>
          <a:p>
            <a:pPr>
              <a:buFontTx/>
              <a:buChar char="-"/>
            </a:pPr>
            <a:r>
              <a:rPr lang="es-ES_tradnl" sz="2000" dirty="0" smtClean="0"/>
              <a:t>Estrategias centradas en el problema: acontecimiento percibido como modificable. Pretende manejar o alterar el origen del estrés.</a:t>
            </a:r>
          </a:p>
          <a:p>
            <a:pPr>
              <a:buFontTx/>
              <a:buChar char="-"/>
            </a:pPr>
            <a:r>
              <a:rPr lang="es-ES_tradnl" sz="2000" dirty="0" smtClean="0"/>
              <a:t>Estrategias centradas en la emoción: utilizadas cuando se evalúan pocas posibilidades de modificar el evento. (Huída- evitación)</a:t>
            </a:r>
          </a:p>
          <a:p>
            <a:pPr>
              <a:buFontTx/>
              <a:buChar char="-"/>
            </a:pPr>
            <a:endParaRPr lang="es-ES_tradnl" sz="2000" dirty="0" smtClean="0"/>
          </a:p>
          <a:p>
            <a:pPr>
              <a:buNone/>
            </a:pPr>
            <a:endParaRPr lang="es-E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813</TotalTime>
  <Words>3213</Words>
  <Application>Microsoft Office PowerPoint</Application>
  <PresentationFormat>Presentación en pantalla (4:3)</PresentationFormat>
  <Paragraphs>406</Paragraphs>
  <Slides>70</Slides>
  <Notes>1</Notes>
  <HiddenSlides>0</HiddenSlides>
  <MMClips>0</MMClips>
  <ScaleCrop>false</ScaleCrop>
  <HeadingPairs>
    <vt:vector size="4" baseType="variant">
      <vt:variant>
        <vt:lpstr>Tema</vt:lpstr>
      </vt:variant>
      <vt:variant>
        <vt:i4>1</vt:i4>
      </vt:variant>
      <vt:variant>
        <vt:lpstr>Títulos de diapositiva</vt:lpstr>
      </vt:variant>
      <vt:variant>
        <vt:i4>70</vt:i4>
      </vt:variant>
    </vt:vector>
  </HeadingPairs>
  <TitlesOfParts>
    <vt:vector size="71" baseType="lpstr">
      <vt:lpstr>Tema de Office</vt:lpstr>
      <vt:lpstr>“Estrés laboral en el personal docente de instituciones educativas relacionado con el incremento de la violencia escolar”</vt:lpstr>
      <vt:lpstr>Descripción</vt:lpstr>
      <vt:lpstr>Objetivos</vt:lpstr>
      <vt:lpstr> Antecedentes </vt:lpstr>
      <vt:lpstr>Presentación de PowerPoint</vt:lpstr>
      <vt:lpstr>Presentación de PowerPoint</vt:lpstr>
      <vt:lpstr>Marco Teórico</vt:lpstr>
      <vt:lpstr>Presentación de PowerPoint</vt:lpstr>
      <vt:lpstr>Presentación de PowerPoint</vt:lpstr>
      <vt:lpstr>Presentación de PowerPoint</vt:lpstr>
      <vt:lpstr>Ansiedad en los trabajadores docentes</vt:lpstr>
      <vt:lpstr>Presentación de PowerPoint</vt:lpstr>
      <vt:lpstr>Psicopatología del trabajo</vt:lpstr>
      <vt:lpstr>Metodología</vt:lpstr>
      <vt:lpstr>CUESTIONARIO  La siguiente encuesta tiene como objetivo recoger datos acerca de la vivencia docente dentro de las instituciones educativas, forma parte de un proyecto de investigación para la Facultad de Psicología de la UNMdP. Le informamos que la misma es anónima. Agradecemos mucho su colaboración.   Encierre con un círculo la opción correcta SEXO: F  -  M            EDAD……..              NIVEL: EPB – ESB – POLIMODAL            AÑOS DE DOCENCIA……… </vt:lpstr>
      <vt:lpstr>Muestra</vt:lpstr>
      <vt:lpstr> Resultados  1. Tipos de violencia  </vt:lpstr>
      <vt:lpstr>Presentación de PowerPoint</vt:lpstr>
      <vt:lpstr>Presentación de PowerPoint</vt:lpstr>
      <vt:lpstr>Presentación de PowerPoint</vt:lpstr>
      <vt:lpstr>2. Sentimiento antes hechos violentos </vt:lpstr>
      <vt:lpstr>Presentación de PowerPoint</vt:lpstr>
      <vt:lpstr>2. Sentimientos que producen los hechos violentos: en ambos tipos de instituciones no son indiferentes ante los mismos</vt:lpstr>
      <vt:lpstr>3. Dificultades para continuar con la tarea luego de presentarse un hecho violento</vt:lpstr>
      <vt:lpstr>Presentación de PowerPoint</vt:lpstr>
      <vt:lpstr>Presentación de PowerPoint</vt:lpstr>
      <vt:lpstr>Presentación de PowerPoint</vt:lpstr>
      <vt:lpstr>3.Dificultades de los docentes para continuar con la tarea después de un hecho violento</vt:lpstr>
      <vt:lpstr>4. Sentimiento ante el recuerdo del episodio violento</vt:lpstr>
      <vt:lpstr>Presentación de PowerPoint</vt:lpstr>
      <vt:lpstr>4. Sentimiento ante el recuerdo del hecho violento.</vt:lpstr>
      <vt:lpstr>5. Posibilidad de dejar el puesto de trabajo a causa del malestar que le genera el mismo.</vt:lpstr>
      <vt:lpstr>Presentación de PowerPoint</vt:lpstr>
      <vt:lpstr>Presentación de PowerPoint</vt:lpstr>
      <vt:lpstr>Presentación de PowerPoint</vt:lpstr>
      <vt:lpstr>5. Posibilidad de dejar su puesto de trabajo a causa del malestar que le genera el mismo. </vt:lpstr>
      <vt:lpstr>6. Respaldo del personal educativo frente al hecho violento</vt:lpstr>
      <vt:lpstr>Presentación de PowerPoint</vt:lpstr>
      <vt:lpstr>Presentación de PowerPoint</vt:lpstr>
      <vt:lpstr>Presentación de PowerPoint</vt:lpstr>
      <vt:lpstr>6. Respaldo del personal educativo frente al hecho violento</vt:lpstr>
      <vt:lpstr>7. Temor ante la posibilidad de presentarse otro hecho violento</vt:lpstr>
      <vt:lpstr>Presentación de PowerPoint</vt:lpstr>
      <vt:lpstr>Presentación de PowerPoint</vt:lpstr>
      <vt:lpstr>Presentación de PowerPoint</vt:lpstr>
      <vt:lpstr>7. Temor ante la posibilidad de presentarse otro hecho violento</vt:lpstr>
      <vt:lpstr>8. Influencia en la vida personal del hecho violento vivido en la jornada laboral.</vt:lpstr>
      <vt:lpstr>Presentación de PowerPoint</vt:lpstr>
      <vt:lpstr>Presentación de PowerPoint</vt:lpstr>
      <vt:lpstr>Presentación de PowerPoint</vt:lpstr>
      <vt:lpstr>8. Influencia en la vida personal, del hecho violento vivido en la jornada laboral.</vt:lpstr>
      <vt:lpstr>9. Desgano en la realización de tareas fuera del ámbito escolar</vt:lpstr>
      <vt:lpstr>Presentación de PowerPoint</vt:lpstr>
      <vt:lpstr>Presentación de PowerPoint</vt:lpstr>
      <vt:lpstr>Presentación de PowerPoint</vt:lpstr>
      <vt:lpstr>9. Desgano en la realización de tareas fuera del ámbito escolar.</vt:lpstr>
      <vt:lpstr>10. Influencia de la situación violenta en las relaciones vinculares.</vt:lpstr>
      <vt:lpstr>Presentación de PowerPoint</vt:lpstr>
      <vt:lpstr>Presentación de PowerPoint</vt:lpstr>
      <vt:lpstr>Presentación de PowerPoint</vt:lpstr>
      <vt:lpstr>10. Influencia de la situación violenta en las relaciones vinculares</vt:lpstr>
      <vt:lpstr> Conclusiones  En respuesta al primer objetivo: Identificar si hay diferentes manifestaciones  de violencia en instituciones públicas y privadas </vt:lpstr>
      <vt:lpstr>Presentación de PowerPoint</vt:lpstr>
      <vt:lpstr>En respuesta al 2do objetivo: detectar si las diferentes manifestaciones de violencia afectan los niveles de estrés de los docentes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Mariana</dc:creator>
  <cp:lastModifiedBy>Luffi</cp:lastModifiedBy>
  <cp:revision>161</cp:revision>
  <dcterms:created xsi:type="dcterms:W3CDTF">2013-10-31T19:53:17Z</dcterms:created>
  <dcterms:modified xsi:type="dcterms:W3CDTF">2013-11-05T02:09:10Z</dcterms:modified>
</cp:coreProperties>
</file>