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7" r:id="rId1"/>
  </p:sldMasterIdLst>
  <p:notesMasterIdLst>
    <p:notesMasterId r:id="rId43"/>
  </p:notesMasterIdLst>
  <p:sldIdLst>
    <p:sldId id="256" r:id="rId2"/>
    <p:sldId id="257" r:id="rId3"/>
    <p:sldId id="258" r:id="rId4"/>
    <p:sldId id="260" r:id="rId5"/>
    <p:sldId id="341" r:id="rId6"/>
    <p:sldId id="342" r:id="rId7"/>
    <p:sldId id="297" r:id="rId8"/>
    <p:sldId id="298" r:id="rId9"/>
    <p:sldId id="299" r:id="rId10"/>
    <p:sldId id="300" r:id="rId11"/>
    <p:sldId id="301" r:id="rId12"/>
    <p:sldId id="302" r:id="rId13"/>
    <p:sldId id="304" r:id="rId14"/>
    <p:sldId id="305" r:id="rId15"/>
    <p:sldId id="306" r:id="rId16"/>
    <p:sldId id="307" r:id="rId17"/>
    <p:sldId id="309" r:id="rId18"/>
    <p:sldId id="343" r:id="rId19"/>
    <p:sldId id="311" r:id="rId20"/>
    <p:sldId id="312" r:id="rId21"/>
    <p:sldId id="315" r:id="rId22"/>
    <p:sldId id="316" r:id="rId23"/>
    <p:sldId id="317" r:id="rId24"/>
    <p:sldId id="318" r:id="rId25"/>
    <p:sldId id="321" r:id="rId26"/>
    <p:sldId id="339" r:id="rId27"/>
    <p:sldId id="322" r:id="rId28"/>
    <p:sldId id="323" r:id="rId29"/>
    <p:sldId id="340" r:id="rId30"/>
    <p:sldId id="326" r:id="rId31"/>
    <p:sldId id="327" r:id="rId32"/>
    <p:sldId id="328" r:id="rId33"/>
    <p:sldId id="329" r:id="rId34"/>
    <p:sldId id="330" r:id="rId35"/>
    <p:sldId id="331" r:id="rId36"/>
    <p:sldId id="332" r:id="rId37"/>
    <p:sldId id="333" r:id="rId38"/>
    <p:sldId id="334" r:id="rId39"/>
    <p:sldId id="335" r:id="rId40"/>
    <p:sldId id="337" r:id="rId41"/>
    <p:sldId id="345" r:id="rId42"/>
  </p:sldIdLst>
  <p:sldSz cx="9144000" cy="6858000" type="screen4x3"/>
  <p:notesSz cx="6858000" cy="9144000"/>
  <p:defaultTextStyle>
    <a:defPPr>
      <a:defRPr lang="es-AR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6699"/>
    <a:srgbClr val="009999"/>
    <a:srgbClr val="FF0000"/>
    <a:srgbClr val="99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53" d="100"/>
          <a:sy n="53" d="100"/>
        </p:scale>
        <p:origin x="-99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ES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3.8801244306188205E-2"/>
          <c:y val="5.2434113927281374E-2"/>
          <c:w val="0.56380179980002221"/>
          <c:h val="0.89513177214543749"/>
        </c:manualLayout>
      </c:layout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dPt>
            <c:idx val="1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cat>
            <c:strRef>
              <c:f>Hoja1!$A$2:$A$5</c:f>
              <c:strCache>
                <c:ptCount val="2"/>
                <c:pt idx="0">
                  <c:v>Mujeres</c:v>
                </c:pt>
                <c:pt idx="1">
                  <c:v>Hombres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83.7</c:v>
                </c:pt>
                <c:pt idx="1">
                  <c:v>16.3</c:v>
                </c:pt>
              </c:numCache>
            </c:numRef>
          </c:val>
        </c:ser>
      </c:pie3DChart>
    </c:plotArea>
    <c:legend>
      <c:legendPos val="r"/>
      <c:legendEntry>
        <c:idx val="2"/>
        <c:delete val="1"/>
      </c:legendEntry>
      <c:legendEntry>
        <c:idx val="3"/>
        <c:delete val="1"/>
      </c:legendEntry>
    </c:legend>
    <c:plotVisOnly val="1"/>
  </c:chart>
  <c:txPr>
    <a:bodyPr/>
    <a:lstStyle/>
    <a:p>
      <a:pPr>
        <a:defRPr sz="1800"/>
      </a:pPr>
      <a:endParaRPr lang="es-ES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60900C-40CC-4C65-B07C-2D78A8AB48D2}" type="datetimeFigureOut">
              <a:rPr lang="es-ES" smtClean="0"/>
              <a:pPr/>
              <a:t>12/09/2017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8B59B6-5798-4ACF-B06E-3CB962C4D8DE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14401442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8B59B6-5798-4ACF-B06E-3CB962C4D8DE}" type="slidenum">
              <a:rPr lang="es-ES" smtClean="0"/>
              <a:pPr/>
              <a:t>9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14668663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riángulo isósceles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pPr>
              <a:defRPr/>
            </a:pPr>
            <a:fld id="{BB83E95B-3E46-40CB-9CA8-432243975CF0}" type="datetimeFigureOut">
              <a:rPr lang="es-AR" smtClean="0"/>
              <a:pPr>
                <a:defRPr/>
              </a:pPr>
              <a:t>12/09/2017</a:t>
            </a:fld>
            <a:endParaRPr lang="es-AR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DB26329-0934-4824-889F-F68E5B47E8C0}" type="slidenum">
              <a:rPr lang="es-AR" smtClean="0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A7CDF8B-A17E-4D53-B7B7-6FC1AC77172B}" type="datetimeFigureOut">
              <a:rPr lang="es-AR" smtClean="0"/>
              <a:pPr>
                <a:defRPr/>
              </a:pPr>
              <a:t>12/09/2017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9CE7D1-4D58-4166-8A82-7F7DB4F9B20E}" type="slidenum">
              <a:rPr lang="es-AR" smtClean="0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267CD2-5123-46FC-B5C9-45D48A4B00C9}" type="datetimeFigureOut">
              <a:rPr lang="es-AR" smtClean="0"/>
              <a:pPr>
                <a:defRPr/>
              </a:pPr>
              <a:t>12/09/2017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639DA9-A5CF-4E6E-9FC1-4D43238A4BD1}" type="slidenum">
              <a:rPr lang="es-AR" smtClean="0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pPr>
              <a:defRPr/>
            </a:pPr>
            <a:fld id="{4CE07A55-DC9E-474E-B526-ED04CFD0F23D}" type="datetimeFigureOut">
              <a:rPr lang="es-AR" smtClean="0"/>
              <a:pPr>
                <a:defRPr/>
              </a:pPr>
              <a:t>12/09/2017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pPr>
              <a:defRPr/>
            </a:pP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8B9928-0A26-4D1A-9286-C94568DF660E}" type="slidenum">
              <a:rPr lang="es-AR" smtClean="0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riángulo rectángulo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Triángulo isósceles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pPr>
              <a:defRPr/>
            </a:pPr>
            <a:fld id="{6594EF77-DF4A-4F26-944C-C33BD0E30D7E}" type="datetimeFigureOut">
              <a:rPr lang="es-AR" smtClean="0"/>
              <a:pPr>
                <a:defRPr/>
              </a:pPr>
              <a:t>12/09/2017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pPr>
              <a:defRPr/>
            </a:pP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pPr>
              <a:defRPr/>
            </a:pPr>
            <a:fld id="{935BAA7B-1901-4342-90CB-DA2C4B800AAF}" type="slidenum">
              <a:rPr lang="es-AR" smtClean="0"/>
              <a:pPr>
                <a:defRPr/>
              </a:pPr>
              <a:t>‹Nº›</a:t>
            </a:fld>
            <a:endParaRPr lang="es-AR"/>
          </a:p>
        </p:txBody>
      </p:sp>
      <p:cxnSp>
        <p:nvCxnSpPr>
          <p:cNvPr id="11" name="10 Conector recto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pPr>
              <a:defRPr/>
            </a:pPr>
            <a:fld id="{4D188C56-E98E-4994-B365-F60C1F809B43}" type="datetimeFigureOut">
              <a:rPr lang="es-AR" smtClean="0"/>
              <a:pPr>
                <a:defRPr/>
              </a:pPr>
              <a:t>12/09/2017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pPr>
              <a:defRPr/>
            </a:pPr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pPr>
              <a:defRPr/>
            </a:pPr>
            <a:fld id="{923A08EB-D137-4061-9A72-957605623CE2}" type="slidenum">
              <a:rPr lang="es-AR" smtClean="0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pPr>
              <a:defRPr/>
            </a:pPr>
            <a:fld id="{C319488C-FEDC-41BE-A368-5331EDF8B031}" type="datetimeFigureOut">
              <a:rPr lang="es-AR" smtClean="0"/>
              <a:pPr>
                <a:defRPr/>
              </a:pPr>
              <a:t>12/09/2017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pPr>
              <a:defRPr/>
            </a:pPr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05AA9902-11D3-4195-85E1-63ABCDF87A5C}" type="slidenum">
              <a:rPr lang="es-AR" smtClean="0"/>
              <a:pPr>
                <a:defRPr/>
              </a:pPr>
              <a:t>‹Nº›</a:t>
            </a:fld>
            <a:endParaRPr lang="es-A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9E8485-3DD1-459C-B094-ED2D7FB42B66}" type="datetimeFigureOut">
              <a:rPr lang="es-AR" smtClean="0"/>
              <a:pPr>
                <a:defRPr/>
              </a:pPr>
              <a:t>12/09/2017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3DCBBD-EAE0-46D6-BE28-EBCF5C38660C}" type="slidenum">
              <a:rPr lang="es-AR" smtClean="0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pPr>
              <a:defRPr/>
            </a:pPr>
            <a:fld id="{08394BC1-6B91-40C1-945B-075825C46E13}" type="datetimeFigureOut">
              <a:rPr lang="es-AR" smtClean="0"/>
              <a:pPr>
                <a:defRPr/>
              </a:pPr>
              <a:t>12/09/2017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pPr>
              <a:defRPr/>
            </a:pPr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pPr>
              <a:defRPr/>
            </a:pPr>
            <a:fld id="{5AF03E97-BF2A-4250-A08D-B85A2F8F008C}" type="slidenum">
              <a:rPr lang="es-AR" smtClean="0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8385CA54-7F05-4858-917A-35BDF0AFAA02}" type="datetimeFigureOut">
              <a:rPr lang="es-AR" smtClean="0"/>
              <a:pPr>
                <a:defRPr/>
              </a:pPr>
              <a:t>12/09/2017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52E05A12-32DB-4C95-AFEB-65E105825726}" type="slidenum">
              <a:rPr lang="es-AR" smtClean="0"/>
              <a:pPr>
                <a:defRPr/>
              </a:pPr>
              <a:t>‹Nº›</a:t>
            </a:fld>
            <a:endParaRPr lang="es-A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69D8F056-2872-4107-8F17-7DFE24036C17}" type="datetimeFigureOut">
              <a:rPr lang="es-AR" smtClean="0"/>
              <a:pPr>
                <a:defRPr/>
              </a:pPr>
              <a:t>12/09/2017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pPr>
              <a:defRPr/>
            </a:pPr>
            <a:fld id="{242C76DD-0FB5-4101-94E5-42E929515E68}" type="slidenum">
              <a:rPr lang="es-AR" smtClean="0"/>
              <a:pPr>
                <a:defRPr/>
              </a:pPr>
              <a:t>‹Nº›</a:t>
            </a:fld>
            <a:endParaRPr lang="es-A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Triángulo rectángulo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Conector recto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E99ED594-0981-4987-B707-31DFE168C53F}" type="datetimeFigureOut">
              <a:rPr lang="es-AR" smtClean="0"/>
              <a:pPr>
                <a:defRPr/>
              </a:pPr>
              <a:t>12/09/2017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7A2B8ED-993A-4035-AC36-F221C1D533E9}" type="slidenum">
              <a:rPr lang="es-AR" smtClean="0"/>
              <a:pPr>
                <a:defRPr/>
              </a:pPr>
              <a:t>‹Nº›</a:t>
            </a:fld>
            <a:endParaRPr lang="es-A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microsoft.com/office/2007/relationships/hdphoto" Target="../media/hdphoto3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6 Título"/>
          <p:cNvSpPr>
            <a:spLocks noGrp="1"/>
          </p:cNvSpPr>
          <p:nvPr>
            <p:ph type="ctrTitle"/>
          </p:nvPr>
        </p:nvSpPr>
        <p:spPr bwMode="auto">
          <a:xfrm>
            <a:off x="0" y="260648"/>
            <a:ext cx="9166225" cy="2160240"/>
          </a:xfr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algn="ctr" eaLnBrk="1" hangingPunct="1"/>
            <a:r>
              <a:rPr lang="es-AR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Relaciones entre ansiedad ante exámenes y estrategias de afrontamiento en estudiantes universitarios</a:t>
            </a:r>
          </a:p>
        </p:txBody>
      </p:sp>
      <p:pic>
        <p:nvPicPr>
          <p:cNvPr id="5" name="4 Imagen" descr="a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5918" y="2714620"/>
            <a:ext cx="6429356" cy="343030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539552" y="274875"/>
            <a:ext cx="8147248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s-ES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Ansiedad rasgo y estado</a:t>
            </a:r>
            <a:endParaRPr lang="es-ES" sz="3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323528" y="1447800"/>
            <a:ext cx="8363272" cy="4572000"/>
          </a:xfrm>
        </p:spPr>
        <p:txBody>
          <a:bodyPr>
            <a:normAutofit/>
          </a:bodyPr>
          <a:lstStyle/>
          <a:p>
            <a:pPr algn="just">
              <a:buSzPct val="120000"/>
              <a:buFont typeface="Wingdings" pitchFamily="2" charset="2"/>
              <a:buChar char="Ø"/>
            </a:pPr>
            <a:r>
              <a:rPr lang="es-ES_tradn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Ansiedad </a:t>
            </a:r>
            <a:r>
              <a:rPr lang="es-ES_tradnl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rasgo: </a:t>
            </a:r>
            <a:r>
              <a:rPr lang="es-ES_tradn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tendencia estable en el individuo a reaccionar emocionalmente ante determinadas situaciones de la misma manera</a:t>
            </a:r>
            <a:r>
              <a:rPr lang="es-A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s-E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SzPct val="120000"/>
              <a:buFont typeface="Wingdings" pitchFamily="2" charset="2"/>
              <a:buChar char="Ø"/>
            </a:pPr>
            <a:r>
              <a:rPr lang="es-ES_tradn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s-ES_tradnl" sz="2400" b="1" dirty="0">
                <a:latin typeface="Arial" panose="020B0604020202020204" pitchFamily="34" charset="0"/>
                <a:cs typeface="Arial" panose="020B0604020202020204" pitchFamily="34" charset="0"/>
              </a:rPr>
              <a:t>nsiedad </a:t>
            </a:r>
            <a:r>
              <a:rPr lang="es-ES_tradnl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estado:</a:t>
            </a:r>
            <a:r>
              <a:rPr lang="es-ES_tradn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suceso transitorio, con una duración breve de tiempo</a:t>
            </a:r>
            <a:r>
              <a:rPr lang="es-ES_tradnl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No hay texto alternativo automático disponible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3717032"/>
            <a:ext cx="2916000" cy="29008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1143000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s-ES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Ansiedad ante exámenes</a:t>
            </a:r>
            <a:endParaRPr lang="es-ES" sz="3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539552" y="1447800"/>
            <a:ext cx="8147248" cy="3695712"/>
          </a:xfrm>
        </p:spPr>
        <p:txBody>
          <a:bodyPr>
            <a:normAutofit/>
          </a:bodyPr>
          <a:lstStyle/>
          <a:p>
            <a:pPr algn="just"/>
            <a:endParaRPr lang="es-ES_tradn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SzPct val="120000"/>
              <a:buFont typeface="Wingdings" pitchFamily="2" charset="2"/>
              <a:buChar char="v"/>
            </a:pPr>
            <a:r>
              <a:rPr lang="es-ES_tradn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Tendencia en los estudiantes a reaccionar con ansiedad ante aquellas circunstancias en que han de ser evaluados en los conocimientos adquiridos. </a:t>
            </a:r>
          </a:p>
          <a:p>
            <a:pPr algn="just"/>
            <a:endParaRPr lang="es-ES_tradn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SzPct val="120000"/>
              <a:buFont typeface="Wingdings" pitchFamily="2" charset="2"/>
              <a:buChar char="v"/>
            </a:pPr>
            <a:r>
              <a:rPr lang="es-ES_tradn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Se presentan respuestas de activación fisiológica, pensamientos intrusivos y/o preocupaciones ante la inminencia de un posible fracaso en la tarea, lo cual afectaría el desempeño en la misma.</a:t>
            </a:r>
            <a:endParaRPr lang="es-ES" dirty="0"/>
          </a:p>
        </p:txBody>
      </p:sp>
      <p:pic>
        <p:nvPicPr>
          <p:cNvPr id="4" name="3 Imagen" descr="descarg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72198" y="4786322"/>
            <a:ext cx="3071802" cy="20716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95536" y="304800"/>
            <a:ext cx="8514692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Modelos de Ansiedad ante exámenes</a:t>
            </a:r>
            <a:endParaRPr lang="es-ES" sz="3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395536" y="1447800"/>
            <a:ext cx="8291264" cy="5077544"/>
          </a:xfrm>
        </p:spPr>
        <p:txBody>
          <a:bodyPr>
            <a:normAutofit fontScale="92500" lnSpcReduction="10000"/>
          </a:bodyPr>
          <a:lstStyle/>
          <a:p>
            <a:pPr algn="just"/>
            <a:endParaRPr lang="es-ES_tradn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SzPct val="120000"/>
              <a:buFont typeface="Wingdings" pitchFamily="2" charset="2"/>
              <a:buChar char="Ø"/>
            </a:pPr>
            <a:r>
              <a:rPr lang="es-ES_tradn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AE como constructo unidimensional: </a:t>
            </a:r>
            <a:r>
              <a:rPr lang="es-ES_tradn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Respuesta global y unitaria que incluía manifestaciones cognitivas, somáticas y conductuales</a:t>
            </a:r>
            <a:r>
              <a:rPr lang="es-A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A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A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SzPct val="120000"/>
              <a:buFont typeface="Wingdings" pitchFamily="2" charset="2"/>
              <a:buChar char="Ø"/>
            </a:pP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AE como constructo bidimensional: 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incluye aspectos vinculados con la preocupación y la emocionalidad. </a:t>
            </a: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SzPct val="120000"/>
              <a:buFont typeface="Wingdings" pitchFamily="2" charset="2"/>
              <a:buChar char="Ø"/>
            </a:pP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como un constructo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multidimensional 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con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diversos niveles de 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análisis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s-E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Preocupación</a:t>
            </a:r>
          </a:p>
          <a:p>
            <a:pPr>
              <a:buFontTx/>
              <a:buChar char="-"/>
            </a:pP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Emocionalidad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Falta de confianza</a:t>
            </a:r>
          </a:p>
          <a:p>
            <a:pPr>
              <a:buFontTx/>
              <a:buChar char="-"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Interferencia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Ansiedad ante exámenes en hombres y mujeres</a:t>
            </a:r>
            <a:endParaRPr lang="es-E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67544" y="1447800"/>
            <a:ext cx="8219256" cy="326708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Diversas investigaciones reportan niveles más elevados de ansiedad en mujeres que en hombres:</a:t>
            </a:r>
          </a:p>
          <a:p>
            <a:pPr algn="just"/>
            <a:endParaRPr lang="es-E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buSzPct val="120000"/>
              <a:buFont typeface="Wingdings" pitchFamily="2" charset="2"/>
              <a:buChar char="ü"/>
            </a:pPr>
            <a:r>
              <a:rPr lang="es-ES_tradnl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Las mujeres presentan mayores valores en: </a:t>
            </a:r>
            <a:r>
              <a:rPr lang="es-ES_tradnl" sz="2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Emocionalidad</a:t>
            </a:r>
            <a:r>
              <a:rPr lang="es-ES_tradnl" sz="22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s-ES_tradn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_tradnl" sz="2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Preocupación</a:t>
            </a:r>
            <a:r>
              <a:rPr lang="es-ES_tradnl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s-ES_tradnl" sz="2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Falta de confianza</a:t>
            </a:r>
            <a:r>
              <a:rPr lang="es-ES_tradnl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–. </a:t>
            </a:r>
          </a:p>
          <a:p>
            <a:pPr lvl="1" algn="just"/>
            <a:endParaRPr lang="es-ES_tradnl" sz="2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buSzPct val="120000"/>
              <a:buFont typeface="Wingdings" pitchFamily="2" charset="2"/>
              <a:buChar char="ü"/>
            </a:pPr>
            <a:r>
              <a:rPr lang="es-ES_tradn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No se hallan diferencias significativas en la dimensión </a:t>
            </a:r>
            <a:r>
              <a:rPr lang="es-ES_tradnl" sz="2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Interferencia</a:t>
            </a:r>
            <a:r>
              <a:rPr lang="es-ES_tradnl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E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4 Imagen" descr="images (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96994" y="4437112"/>
            <a:ext cx="2799825" cy="21739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Estrategias de afrontamiento</a:t>
            </a:r>
            <a:endParaRPr lang="es-E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323528" y="1447800"/>
            <a:ext cx="8363272" cy="2413248"/>
          </a:xfrm>
        </p:spPr>
        <p:txBody>
          <a:bodyPr/>
          <a:lstStyle/>
          <a:p>
            <a:endParaRPr lang="es-ES" dirty="0" smtClean="0"/>
          </a:p>
          <a:p>
            <a:pPr algn="just">
              <a:buSzPct val="120000"/>
              <a:buFont typeface="Wingdings" pitchFamily="2" charset="2"/>
              <a:buChar char="Ø"/>
            </a:pPr>
            <a:r>
              <a:rPr lang="es-A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Son los esfuerzos cognitivos y conductuales que realizan los sujetos para manejar o reducir  aquellas situaciones que, según su valoración, implican una amenaza o un desafío y exceden sus propios recursos</a:t>
            </a:r>
            <a:r>
              <a:rPr lang="es-AR" dirty="0" smtClean="0"/>
              <a:t>.</a:t>
            </a:r>
            <a:endParaRPr lang="es-ES" dirty="0"/>
          </a:p>
        </p:txBody>
      </p:sp>
      <p:pic>
        <p:nvPicPr>
          <p:cNvPr id="4" name="3 Imagen" descr="images (4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1800" y="3861048"/>
            <a:ext cx="3672408" cy="27942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539552" y="339407"/>
            <a:ext cx="7772400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Teorías del Afrontamiento</a:t>
            </a:r>
            <a:endParaRPr lang="es-E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395536" y="1447800"/>
            <a:ext cx="8291264" cy="4572000"/>
          </a:xfrm>
        </p:spPr>
        <p:txBody>
          <a:bodyPr>
            <a:normAutofit/>
          </a:bodyPr>
          <a:lstStyle/>
          <a:p>
            <a:pPr algn="just">
              <a:buSzPct val="120000"/>
              <a:buFont typeface="Wingdings" pitchFamily="2" charset="2"/>
              <a:buChar char="Ø"/>
            </a:pP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Modelo transaccional de </a:t>
            </a:r>
            <a:r>
              <a:rPr lang="es-E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Lazarus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s-E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Folkman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(1986): Hincapié en la interacción persona-contexto y en la evaluación cognitiva.</a:t>
            </a:r>
          </a:p>
          <a:p>
            <a:pPr algn="just">
              <a:buSzPct val="120000"/>
              <a:buNone/>
            </a:pPr>
            <a:endParaRPr lang="es-E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SzPct val="120000"/>
              <a:buFont typeface="Wingdings" pitchFamily="2" charset="2"/>
              <a:buChar char="Ø"/>
            </a:pPr>
            <a:r>
              <a:rPr lang="es-A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Dos formas de afrontamiento:</a:t>
            </a:r>
          </a:p>
          <a:p>
            <a:pPr algn="just">
              <a:buSzPct val="120000"/>
              <a:buNone/>
            </a:pPr>
            <a:r>
              <a:rPr lang="es-A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 algn="just">
              <a:buSzPct val="120000"/>
              <a:buFont typeface="Wingdings" pitchFamily="2" charset="2"/>
              <a:buChar char="ü"/>
            </a:pPr>
            <a:r>
              <a:rPr lang="es-A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Resolución del problema</a:t>
            </a:r>
          </a:p>
          <a:p>
            <a:pPr lvl="1" algn="just"/>
            <a:endParaRPr lang="es-AR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buSzPct val="120000"/>
              <a:buFont typeface="Wingdings" pitchFamily="2" charset="2"/>
              <a:buChar char="ü"/>
            </a:pPr>
            <a:r>
              <a:rPr lang="es-A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Regulación de la emoción</a:t>
            </a:r>
            <a:endParaRPr lang="es-E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611560" y="304800"/>
            <a:ext cx="7772400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Estrategias y Estilo de afrontamiento</a:t>
            </a:r>
            <a:endParaRPr lang="es-E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67544" y="1447800"/>
            <a:ext cx="8219256" cy="2485256"/>
          </a:xfrm>
        </p:spPr>
        <p:txBody>
          <a:bodyPr>
            <a:normAutofit/>
          </a:bodyPr>
          <a:lstStyle/>
          <a:p>
            <a:endParaRPr lang="es-AR" sz="2400" b="1" i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AR" sz="2400" b="1" i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SzPct val="120000"/>
              <a:buFont typeface="Wingdings" pitchFamily="2" charset="2"/>
              <a:buChar char="Ø"/>
            </a:pPr>
            <a:r>
              <a:rPr lang="es-AR" sz="2400" b="1" i="1" smtClean="0">
                <a:latin typeface="Arial" panose="020B0604020202020204" pitchFamily="34" charset="0"/>
                <a:cs typeface="Arial" panose="020B0604020202020204" pitchFamily="34" charset="0"/>
              </a:rPr>
              <a:t>Estilo</a:t>
            </a:r>
            <a:r>
              <a:rPr lang="es-AR" sz="2400" b="1" smtClean="0">
                <a:latin typeface="Arial" panose="020B0604020202020204" pitchFamily="34" charset="0"/>
                <a:cs typeface="Arial" panose="020B0604020202020204" pitchFamily="34" charset="0"/>
              </a:rPr>
              <a:t> de afrontamiento</a:t>
            </a:r>
          </a:p>
          <a:p>
            <a:endParaRPr lang="es-AR" sz="2400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SzPct val="120000"/>
              <a:buFont typeface="Wingdings" pitchFamily="2" charset="2"/>
              <a:buChar char="Ø"/>
            </a:pPr>
            <a:r>
              <a:rPr lang="es-AR" sz="2400" b="1" i="1" smtClean="0">
                <a:latin typeface="Arial" panose="020B0604020202020204" pitchFamily="34" charset="0"/>
                <a:cs typeface="Arial" panose="020B0604020202020204" pitchFamily="34" charset="0"/>
              </a:rPr>
              <a:t>Estrategias de afrontamiento</a:t>
            </a:r>
            <a:endParaRPr lang="es-AR" sz="24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3 Imagen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80111" y="2179818"/>
            <a:ext cx="3027003" cy="355343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Modelo Multidimensional</a:t>
            </a:r>
            <a:endParaRPr lang="es-E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395536" y="1447800"/>
            <a:ext cx="8291264" cy="5581600"/>
          </a:xfrm>
        </p:spPr>
        <p:txBody>
          <a:bodyPr>
            <a:normAutofit/>
          </a:bodyPr>
          <a:lstStyle/>
          <a:p>
            <a:pPr algn="just">
              <a:buSzPct val="120000"/>
              <a:buFont typeface="Wingdings" pitchFamily="2" charset="2"/>
              <a:buChar char="Ø"/>
            </a:pPr>
            <a:r>
              <a:rPr lang="es-A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Carver</a:t>
            </a:r>
            <a:r>
              <a:rPr lang="es-A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A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Scheier</a:t>
            </a:r>
            <a:r>
              <a:rPr lang="es-A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s-A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Weintraub</a:t>
            </a:r>
            <a:r>
              <a:rPr lang="es-A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(1989) desarrollaron un modelo multidimensional del afrontamiento y propusieron para su evaluación el inventario de afrontamiento multidimensional -</a:t>
            </a:r>
            <a:r>
              <a:rPr lang="es-AR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AR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Cope </a:t>
            </a:r>
            <a:r>
              <a:rPr lang="es-AR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Inventory</a:t>
            </a:r>
            <a:r>
              <a:rPr lang="es-AR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COPE</a:t>
            </a:r>
            <a:r>
              <a:rPr lang="es-A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-.</a:t>
            </a:r>
          </a:p>
          <a:p>
            <a:pPr algn="just"/>
            <a:endParaRPr lang="es-A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A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A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A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A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2"/>
          <p:cNvPicPr>
            <a:picLocks noChangeAspect="1" noChangeArrowheads="1"/>
          </p:cNvPicPr>
          <p:nvPr/>
        </p:nvPicPr>
        <p:blipFill>
          <a:blip r:embed="rId2" cstate="print"/>
          <a:srcRect t="8237" r="746" b="-3021"/>
          <a:stretch>
            <a:fillRect/>
          </a:stretch>
        </p:blipFill>
        <p:spPr bwMode="auto">
          <a:xfrm>
            <a:off x="971600" y="3501007"/>
            <a:ext cx="7632848" cy="3356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s-ES" sz="3600" b="1" dirty="0">
                <a:latin typeface="Arial" panose="020B0604020202020204" pitchFamily="34" charset="0"/>
                <a:cs typeface="Arial" panose="020B0604020202020204" pitchFamily="34" charset="0"/>
              </a:rPr>
              <a:t>Modelo Multidimensional</a:t>
            </a:r>
            <a:endParaRPr lang="es-AR" sz="36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es-A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    Posteriormente </a:t>
            </a:r>
            <a:r>
              <a:rPr lang="es-AR" sz="2200" dirty="0" err="1">
                <a:latin typeface="Arial" panose="020B0604020202020204" pitchFamily="34" charset="0"/>
                <a:cs typeface="Arial" panose="020B0604020202020204" pitchFamily="34" charset="0"/>
              </a:rPr>
              <a:t>Carver</a:t>
            </a:r>
            <a:r>
              <a:rPr lang="es-AR" sz="2200" dirty="0">
                <a:latin typeface="Arial" panose="020B0604020202020204" pitchFamily="34" charset="0"/>
                <a:cs typeface="Arial" panose="020B0604020202020204" pitchFamily="34" charset="0"/>
              </a:rPr>
              <a:t> (1997) propone una versión abreviada del COPE, llamada </a:t>
            </a:r>
            <a:r>
              <a:rPr lang="es-AR" sz="2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Brief</a:t>
            </a:r>
            <a:r>
              <a:rPr lang="es-AR" sz="2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-COPE.</a:t>
            </a:r>
          </a:p>
          <a:p>
            <a:pPr algn="just">
              <a:buSzPct val="120000"/>
              <a:buFont typeface="Wingdings" pitchFamily="2" charset="2"/>
              <a:buChar char="Ø"/>
            </a:pPr>
            <a:r>
              <a:rPr lang="es-AR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s-AR" sz="22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nuestra investigación se utilizó </a:t>
            </a:r>
            <a:r>
              <a:rPr lang="es-AR" sz="2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s-AR" sz="2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Brief</a:t>
            </a:r>
            <a:r>
              <a:rPr lang="es-AR" sz="2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-COPE (</a:t>
            </a:r>
            <a:r>
              <a:rPr lang="es-AR" sz="2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Perczek</a:t>
            </a:r>
            <a:r>
              <a:rPr lang="es-AR" sz="2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AR" sz="2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Carver</a:t>
            </a:r>
            <a:r>
              <a:rPr lang="es-AR" sz="2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Price &amp; Pozo-</a:t>
            </a:r>
            <a:r>
              <a:rPr lang="es-AR" sz="2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Kaderman</a:t>
            </a:r>
            <a:r>
              <a:rPr lang="es-AR" sz="2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2000</a:t>
            </a:r>
            <a:r>
              <a:rPr lang="es-AR" sz="22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s-AR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s-AR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SzPct val="120000"/>
              <a:buFont typeface="Wingdings" pitchFamily="2" charset="2"/>
              <a:buChar char="Ø"/>
            </a:pPr>
            <a:r>
              <a:rPr lang="es-A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s-AR" sz="2200" dirty="0">
                <a:latin typeface="Arial" panose="020B0604020202020204" pitchFamily="34" charset="0"/>
                <a:cs typeface="Arial" panose="020B0604020202020204" pitchFamily="34" charset="0"/>
              </a:rPr>
              <a:t>24 </a:t>
            </a:r>
            <a:r>
              <a:rPr lang="es-A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ítem</a:t>
            </a:r>
          </a:p>
          <a:p>
            <a:pPr algn="just">
              <a:buSzPct val="120000"/>
              <a:buFont typeface="Wingdings" pitchFamily="2" charset="2"/>
              <a:buChar char="Ø"/>
            </a:pPr>
            <a:r>
              <a:rPr lang="es-A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2200" dirty="0">
                <a:latin typeface="Arial" panose="020B0604020202020204" pitchFamily="34" charset="0"/>
                <a:cs typeface="Arial" panose="020B0604020202020204" pitchFamily="34" charset="0"/>
              </a:rPr>
              <a:t>12 escalas, con 4 opciones de respuesta: 1= No hice esto en lo absoluto, 2= Hice esto un poco, 3= Hice esto con cierta frecuencia y 4= Hice esto con mucha frecuencia</a:t>
            </a:r>
            <a:r>
              <a:rPr lang="es-A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buSzPct val="120000"/>
              <a:buFont typeface="Wingdings" pitchFamily="2" charset="2"/>
              <a:buChar char="Ø"/>
            </a:pPr>
            <a:r>
              <a:rPr lang="es-A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Estrategias evaluadas</a:t>
            </a:r>
            <a:r>
              <a:rPr lang="es-AR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AR" sz="2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autodistracción, afrontamiento activo, negación, uso de sustancias, búsqueda de apoyo social, abandono del afrontamiento, desahogo de emociones, reinterpretación positiva, planificación, humor, aceptación y religión.</a:t>
            </a:r>
            <a:endParaRPr lang="es-ES" sz="22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AR" dirty="0"/>
          </a:p>
        </p:txBody>
      </p:sp>
    </p:spTree>
    <p:extLst>
      <p:ext uri="{BB962C8B-B14F-4D97-AF65-F5344CB8AC3E}">
        <p14:creationId xmlns="" xmlns:p14="http://schemas.microsoft.com/office/powerpoint/2010/main" val="12346955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Uso de estrategias de afrontamiento en hombres y mujeres</a:t>
            </a:r>
            <a:endParaRPr lang="es-ES" sz="3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67544" y="1412776"/>
            <a:ext cx="8219256" cy="4752528"/>
          </a:xfrm>
        </p:spPr>
        <p:txBody>
          <a:bodyPr>
            <a:normAutofit/>
          </a:bodyPr>
          <a:lstStyle/>
          <a:p>
            <a:pPr marL="0" indent="0" algn="just" hangingPunct="0">
              <a:buNone/>
            </a:pPr>
            <a:endParaRPr lang="es-A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hangingPunct="0">
              <a:buSzPct val="120000"/>
              <a:buFont typeface="Wingdings" pitchFamily="2" charset="2"/>
              <a:buChar char="ü"/>
            </a:pPr>
            <a:r>
              <a:rPr lang="es-A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Las mujeres buscan apoyo social </a:t>
            </a:r>
            <a:r>
              <a:rPr lang="es-A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con más frecuencia que los hombres.</a:t>
            </a:r>
          </a:p>
          <a:p>
            <a:pPr algn="just" hangingPunct="0">
              <a:buSzPct val="120000"/>
              <a:buFont typeface="Wingdings" pitchFamily="2" charset="2"/>
              <a:buChar char="ü"/>
            </a:pPr>
            <a:endParaRPr lang="es-A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hangingPunct="0">
              <a:buSzPct val="120000"/>
              <a:buNone/>
            </a:pPr>
            <a:endParaRPr lang="es-A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hangingPunct="0">
              <a:buSzPct val="120000"/>
              <a:buFont typeface="Wingdings" pitchFamily="2" charset="2"/>
              <a:buChar char="ü"/>
            </a:pPr>
            <a:r>
              <a:rPr lang="es-A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Los hombres </a:t>
            </a:r>
            <a:r>
              <a:rPr lang="es-A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recurren en mayor medida a las </a:t>
            </a:r>
            <a:r>
              <a:rPr lang="es-A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estrategias de revaluación positiva y planificación </a:t>
            </a:r>
            <a:r>
              <a:rPr lang="es-A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como formas de afrontar situaciones académicas problemáticas.</a:t>
            </a: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3 Imagen" descr="images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28184" y="2348881"/>
            <a:ext cx="2403351" cy="1368152"/>
          </a:xfrm>
          <a:prstGeom prst="rect">
            <a:avLst/>
          </a:prstGeom>
        </p:spPr>
      </p:pic>
      <p:pic>
        <p:nvPicPr>
          <p:cNvPr id="5" name="4 Imagen" descr="descarga (3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72200" y="4941167"/>
            <a:ext cx="2232248" cy="191683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2 Marcador de contenido"/>
          <p:cNvSpPr>
            <a:spLocks noGrp="1"/>
          </p:cNvSpPr>
          <p:nvPr>
            <p:ph idx="1"/>
          </p:nvPr>
        </p:nvSpPr>
        <p:spPr>
          <a:xfrm>
            <a:off x="395536" y="1773238"/>
            <a:ext cx="8289677" cy="4751387"/>
          </a:xfrm>
        </p:spPr>
        <p:txBody>
          <a:bodyPr>
            <a:normAutofit/>
          </a:bodyPr>
          <a:lstStyle/>
          <a:p>
            <a:pPr marL="80963" indent="0" algn="ctr" eaLnBrk="1" hangingPunct="1">
              <a:buFont typeface="Wingdings 2" pitchFamily="18" charset="2"/>
              <a:buNone/>
            </a:pPr>
            <a:r>
              <a:rPr lang="es-AR" sz="2400" b="1" smtClean="0">
                <a:latin typeface="Arial" pitchFamily="34" charset="0"/>
                <a:cs typeface="Arial" pitchFamily="34" charset="0"/>
              </a:rPr>
              <a:t>INFORME FINAL DEL TRABAJO DE INVESTIGACION</a:t>
            </a:r>
          </a:p>
          <a:p>
            <a:pPr marL="80963" indent="0" algn="ctr" eaLnBrk="1" hangingPunct="1">
              <a:buFont typeface="Wingdings 2" pitchFamily="18" charset="2"/>
              <a:buNone/>
            </a:pPr>
            <a:r>
              <a:rPr lang="es-ES" sz="2400" b="1" smtClean="0">
                <a:latin typeface="Arial" pitchFamily="34" charset="0"/>
                <a:cs typeface="Arial" pitchFamily="34" charset="0"/>
              </a:rPr>
              <a:t>  REQUISITO CURRICULAR</a:t>
            </a:r>
            <a:endParaRPr lang="es-AR" sz="2400" b="1" smtClean="0">
              <a:latin typeface="Arial" pitchFamily="34" charset="0"/>
              <a:cs typeface="Arial" pitchFamily="34" charset="0"/>
            </a:endParaRPr>
          </a:p>
          <a:p>
            <a:pPr marL="80963" indent="0" algn="ctr" eaLnBrk="1" hangingPunct="1">
              <a:buFont typeface="Wingdings 2" pitchFamily="18" charset="2"/>
              <a:buNone/>
            </a:pPr>
            <a:r>
              <a:rPr lang="es-ES" sz="2400" b="1" smtClean="0">
                <a:latin typeface="Arial" pitchFamily="34" charset="0"/>
                <a:cs typeface="Arial" pitchFamily="34" charset="0"/>
              </a:rPr>
              <a:t>PLAN DE ESTUDIOS O.C.S 143/89</a:t>
            </a:r>
            <a:endParaRPr lang="es-AR" sz="2400" b="1" smtClean="0">
              <a:latin typeface="Arial" pitchFamily="34" charset="0"/>
              <a:cs typeface="Arial" pitchFamily="34" charset="0"/>
            </a:endParaRPr>
          </a:p>
          <a:p>
            <a:pPr marL="80963" indent="0" eaLnBrk="1" hangingPunct="1">
              <a:buFont typeface="Wingdings 2" pitchFamily="18" charset="2"/>
              <a:buNone/>
            </a:pPr>
            <a:endParaRPr lang="es-AR" smtClean="0"/>
          </a:p>
          <a:p>
            <a:pPr marL="80963" indent="0" eaLnBrk="1" hangingPunct="1"/>
            <a:r>
              <a:rPr lang="es-ES" sz="2400" b="1" smtClean="0">
                <a:latin typeface="Arial" pitchFamily="34" charset="0"/>
                <a:cs typeface="Arial" pitchFamily="34" charset="0"/>
              </a:rPr>
              <a:t>ALUMNAS</a:t>
            </a:r>
            <a:r>
              <a:rPr lang="es-ES" sz="240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80963" indent="0" eaLnBrk="1" hangingPunct="1">
              <a:buNone/>
            </a:pPr>
            <a:r>
              <a:rPr lang="es-ES" sz="2400" smtClean="0">
                <a:latin typeface="Arial" pitchFamily="34" charset="0"/>
                <a:cs typeface="Arial" pitchFamily="34" charset="0"/>
              </a:rPr>
              <a:t>Barattucci, Gabriela     </a:t>
            </a:r>
          </a:p>
          <a:p>
            <a:pPr marL="80963" indent="0" eaLnBrk="1" hangingPunct="1">
              <a:buNone/>
            </a:pPr>
            <a:r>
              <a:rPr lang="es-ES" sz="2400" smtClean="0">
                <a:latin typeface="Arial" pitchFamily="34" charset="0"/>
                <a:cs typeface="Arial" pitchFamily="34" charset="0"/>
              </a:rPr>
              <a:t>Diez, Silvia     </a:t>
            </a:r>
          </a:p>
          <a:p>
            <a:pPr marL="80963" indent="0" eaLnBrk="1" hangingPunct="1">
              <a:buFont typeface="Wingdings 2" pitchFamily="18" charset="2"/>
              <a:buNone/>
            </a:pPr>
            <a:endParaRPr lang="es-ES" sz="2400" u="sng" smtClean="0">
              <a:latin typeface="Arial" pitchFamily="34" charset="0"/>
              <a:cs typeface="Arial" pitchFamily="34" charset="0"/>
            </a:endParaRPr>
          </a:p>
          <a:p>
            <a:pPr marL="80963" indent="0" eaLnBrk="1" hangingPunct="1"/>
            <a:r>
              <a:rPr lang="es-ES" sz="2400" b="1" u="sng" smtClean="0">
                <a:latin typeface="Arial" pitchFamily="34" charset="0"/>
                <a:cs typeface="Arial" pitchFamily="34" charset="0"/>
              </a:rPr>
              <a:t>SUPERVISORA: </a:t>
            </a:r>
            <a:r>
              <a:rPr lang="es-ES" sz="2400" u="sng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600" err="1" smtClean="0">
                <a:latin typeface="Calibri" pitchFamily="34" charset="0"/>
              </a:rPr>
              <a:t>Esp</a:t>
            </a:r>
            <a:r>
              <a:rPr lang="es-ES" sz="2600" smtClean="0">
                <a:latin typeface="Calibri" pitchFamily="34" charset="0"/>
              </a:rPr>
              <a:t>. del Valle, Macarena Verónica</a:t>
            </a:r>
            <a:endParaRPr lang="es-AR" sz="2600" smtClean="0">
              <a:latin typeface="Calibri" pitchFamily="34" charset="0"/>
            </a:endParaRPr>
          </a:p>
          <a:p>
            <a:pPr marL="80963" indent="0" eaLnBrk="1" hangingPunct="1"/>
            <a:r>
              <a:rPr lang="es-ES" sz="2400" b="1" u="sng" smtClean="0">
                <a:latin typeface="Arial" pitchFamily="34" charset="0"/>
                <a:cs typeface="Arial" pitchFamily="34" charset="0"/>
              </a:rPr>
              <a:t>COSUPERVISOR:</a:t>
            </a:r>
            <a:r>
              <a:rPr lang="es-ES" sz="2400" u="sng" smtClean="0">
                <a:latin typeface="Arial" pitchFamily="34" charset="0"/>
                <a:cs typeface="Arial" pitchFamily="34" charset="0"/>
              </a:rPr>
              <a:t> D</a:t>
            </a:r>
            <a:r>
              <a:rPr lang="es-ES" sz="2400" smtClean="0">
                <a:latin typeface="Arial" pitchFamily="34" charset="0"/>
                <a:cs typeface="Arial" pitchFamily="34" charset="0"/>
              </a:rPr>
              <a:t>r. </a:t>
            </a:r>
            <a:r>
              <a:rPr lang="es-ES" sz="2400" err="1" smtClean="0">
                <a:latin typeface="Arial" pitchFamily="34" charset="0"/>
                <a:cs typeface="Arial" pitchFamily="34" charset="0"/>
              </a:rPr>
              <a:t>Urquijo</a:t>
            </a:r>
            <a:r>
              <a:rPr lang="es-ES" sz="2400" smtClean="0">
                <a:latin typeface="Arial" pitchFamily="34" charset="0"/>
                <a:cs typeface="Arial" pitchFamily="34" charset="0"/>
              </a:rPr>
              <a:t>, </a:t>
            </a:r>
            <a:r>
              <a:rPr lang="es-ES" sz="2400" err="1" smtClean="0">
                <a:latin typeface="Arial" pitchFamily="34" charset="0"/>
                <a:cs typeface="Arial" pitchFamily="34" charset="0"/>
              </a:rPr>
              <a:t>Sebastian</a:t>
            </a:r>
            <a:r>
              <a:rPr lang="es-ES" sz="2600" smtClean="0">
                <a:latin typeface="Calibri" pitchFamily="34" charset="0"/>
              </a:rPr>
              <a:t>.</a:t>
            </a:r>
            <a:endParaRPr lang="es-AR" sz="2600" smtClean="0">
              <a:latin typeface="Calibri" pitchFamily="34" charset="0"/>
            </a:endParaRPr>
          </a:p>
          <a:p>
            <a:pPr marL="80963" indent="0" eaLnBrk="1" hangingPunct="1"/>
            <a:endParaRPr lang="es-AR" sz="2600" b="1" u="sng" smtClean="0">
              <a:latin typeface="Calibri" pitchFamily="34" charset="0"/>
            </a:endParaRPr>
          </a:p>
          <a:p>
            <a:pPr marL="80963" indent="0" eaLnBrk="1" hangingPunct="1">
              <a:buFontTx/>
              <a:buChar char="-"/>
            </a:pPr>
            <a:endParaRPr lang="es-ES" sz="2600" smtClean="0">
              <a:latin typeface="Calibri" pitchFamily="34" charset="0"/>
            </a:endParaRPr>
          </a:p>
          <a:p>
            <a:pPr marL="80963" indent="0" eaLnBrk="1" hangingPunct="1">
              <a:buFontTx/>
              <a:buChar char="-"/>
            </a:pPr>
            <a:endParaRPr lang="es-ES" sz="2600" smtClean="0">
              <a:latin typeface="Calibri" pitchFamily="34" charset="0"/>
            </a:endParaRPr>
          </a:p>
          <a:p>
            <a:pPr marL="80963" indent="0" eaLnBrk="1" hangingPunct="1">
              <a:buFontTx/>
              <a:buChar char="-"/>
            </a:pPr>
            <a:endParaRPr lang="es-AR" sz="2600" smtClean="0">
              <a:latin typeface="Calibri" pitchFamily="34" charset="0"/>
            </a:endParaRPr>
          </a:p>
          <a:p>
            <a:pPr marL="80963" indent="0" eaLnBrk="1" hangingPunct="1"/>
            <a:endParaRPr lang="es-AR" smtClean="0"/>
          </a:p>
        </p:txBody>
      </p:sp>
      <p:pic>
        <p:nvPicPr>
          <p:cNvPr id="7171" name="5 Imagen"/>
          <p:cNvPicPr>
            <a:picLocks noChangeAspect="1" noChangeArrowheads="1"/>
          </p:cNvPicPr>
          <p:nvPr/>
        </p:nvPicPr>
        <p:blipFill>
          <a:blip r:embed="rId2" cstate="print"/>
          <a:srcRect l="26656" t="30968" r="26315" b="54604"/>
          <a:stretch>
            <a:fillRect/>
          </a:stretch>
        </p:blipFill>
        <p:spPr bwMode="auto">
          <a:xfrm>
            <a:off x="0" y="188913"/>
            <a:ext cx="8990013" cy="1511300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  <p:pic>
        <p:nvPicPr>
          <p:cNvPr id="4" name="Picture 5" descr="C:\Users\Lucía\Desktop\Vero\circulo unmdp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1333500" cy="146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Lucía\Desktop\Vero\Logo psic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24328" y="404664"/>
            <a:ext cx="1116000" cy="105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Uso de estrategias de afrontamiento en la universidad</a:t>
            </a:r>
            <a:endParaRPr lang="es-E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67544" y="1447800"/>
            <a:ext cx="8219256" cy="31333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s-A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A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Los estudiantes de primer año </a:t>
            </a:r>
            <a:r>
              <a:rPr lang="es-A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utilizan más frecuentemente </a:t>
            </a:r>
            <a:r>
              <a:rPr lang="es-A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estrategias evitativas</a:t>
            </a:r>
            <a:r>
              <a:rPr lang="es-A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endParaRPr lang="es-A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A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Los estudiantes de quinto</a:t>
            </a:r>
            <a:r>
              <a:rPr lang="es-A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presentan una mayor tendencia a utilizar </a:t>
            </a:r>
            <a:r>
              <a:rPr lang="es-A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estrategias de acercamiento cognitivas</a:t>
            </a:r>
            <a:r>
              <a:rPr lang="es-A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3 Imagen" descr="621x470_healthday_718175-1482952066,57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7824" y="4077072"/>
            <a:ext cx="4824537" cy="2492896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67544" y="304800"/>
            <a:ext cx="7916416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METODOLOGÍA</a:t>
            </a:r>
            <a:endParaRPr lang="es-AR" sz="3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467544" y="1447800"/>
            <a:ext cx="8219256" cy="3493368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endParaRPr lang="es-AR" b="1" dirty="0" smtClean="0"/>
          </a:p>
          <a:p>
            <a:pPr marL="0" indent="0" algn="just">
              <a:buNone/>
            </a:pPr>
            <a:r>
              <a:rPr lang="es-AR" b="1" dirty="0" smtClean="0"/>
              <a:t> </a:t>
            </a:r>
            <a:r>
              <a:rPr lang="es-AR" sz="3300" b="1" dirty="0">
                <a:latin typeface="Arial" panose="020B0604020202020204" pitchFamily="34" charset="0"/>
                <a:cs typeface="Arial" panose="020B0604020202020204" pitchFamily="34" charset="0"/>
              </a:rPr>
              <a:t>Objetivos </a:t>
            </a:r>
            <a:r>
              <a:rPr lang="es-AR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generales</a:t>
            </a:r>
            <a:endParaRPr lang="es-AR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AR" sz="3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SzPct val="120000"/>
              <a:buFont typeface="Wingdings" pitchFamily="2" charset="2"/>
              <a:buChar char="Ø"/>
            </a:pPr>
            <a:r>
              <a:rPr lang="es-AR" sz="3400" dirty="0">
                <a:latin typeface="Arial" panose="020B0604020202020204" pitchFamily="34" charset="0"/>
                <a:cs typeface="Arial" panose="020B0604020202020204" pitchFamily="34" charset="0"/>
              </a:rPr>
              <a:t>1.	 Determinar la existencia de relaciones entre la ansiedad ante los exámenes y el tipo y frecuencia de uso de estrategias de afrontamiento en estudiantes universitarios.</a:t>
            </a:r>
          </a:p>
          <a:p>
            <a:pPr algn="just">
              <a:buSzPct val="120000"/>
              <a:buFont typeface="Wingdings" pitchFamily="2" charset="2"/>
              <a:buChar char="Ø"/>
            </a:pPr>
            <a:r>
              <a:rPr lang="es-AR" sz="3400" dirty="0">
                <a:latin typeface="Arial" panose="020B0604020202020204" pitchFamily="34" charset="0"/>
                <a:cs typeface="Arial" panose="020B0604020202020204" pitchFamily="34" charset="0"/>
              </a:rPr>
              <a:t>2.	Evaluar si la mencionada relación difiere entre los estudiantes de primer y de quinto año.</a:t>
            </a:r>
          </a:p>
          <a:p>
            <a:pPr marL="109728" indent="0" algn="just">
              <a:buNone/>
            </a:pPr>
            <a:r>
              <a:rPr lang="es-AR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s-AR" dirty="0"/>
          </a:p>
          <a:p>
            <a:endParaRPr lang="es-AR" dirty="0"/>
          </a:p>
        </p:txBody>
      </p:sp>
      <p:pic>
        <p:nvPicPr>
          <p:cNvPr id="4" name="Picture 10" descr="https://scontent.fsst1-1.fna.fbcdn.net/v/t34.0-12/21101015_10214289426854947_1522444958_n.jpg?oh=146e9f3c2fdbc063def51e7b378f8dc1&amp;oe=59A0A0D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4509120"/>
            <a:ext cx="2381250" cy="19442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57076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539552" y="304800"/>
            <a:ext cx="7772400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HIPÓTESIS DE TRABAJO</a:t>
            </a:r>
            <a:endParaRPr lang="es-A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395536" y="1124744"/>
            <a:ext cx="8291264" cy="4104456"/>
          </a:xfrm>
        </p:spPr>
        <p:txBody>
          <a:bodyPr>
            <a:normAutofit/>
          </a:bodyPr>
          <a:lstStyle/>
          <a:p>
            <a:pPr algn="just"/>
            <a:endParaRPr lang="es-A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A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s-AR" sz="2400" dirty="0">
                <a:latin typeface="Arial" panose="020B0604020202020204" pitchFamily="34" charset="0"/>
                <a:cs typeface="Arial" panose="020B0604020202020204" pitchFamily="34" charset="0"/>
              </a:rPr>
              <a:t>.	Existe una asociación entre los niveles de ansiedad y las estrategias de afrontamiento de forma tal que es esperable encontrar que aquellos alumnos que presenten mayores niveles de ansiedad frente a los exámenes, también evidenciarán un mayor uso de  estrategias de afrontamiento </a:t>
            </a:r>
            <a:r>
              <a:rPr lang="es-AR" sz="2400" dirty="0" err="1">
                <a:latin typeface="Arial" panose="020B0604020202020204" pitchFamily="34" charset="0"/>
                <a:cs typeface="Arial" panose="020B0604020202020204" pitchFamily="34" charset="0"/>
              </a:rPr>
              <a:t>desadaptativas</a:t>
            </a:r>
            <a:r>
              <a:rPr lang="es-A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s-A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A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s-AR" sz="2400" dirty="0">
                <a:latin typeface="Arial" panose="020B0604020202020204" pitchFamily="34" charset="0"/>
                <a:cs typeface="Arial" panose="020B0604020202020204" pitchFamily="34" charset="0"/>
              </a:rPr>
              <a:t>.	La relación entre las variables difiere según se trate de estudiantes ingresantes y estudiantes </a:t>
            </a:r>
            <a:r>
              <a:rPr lang="es-A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avanzados.</a:t>
            </a:r>
            <a:endParaRPr lang="es-A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A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3 Imagen" descr="6241e2441ef154ed715a1e3ae999b67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2160" y="5013176"/>
            <a:ext cx="2339752" cy="18448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603909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DISEÑO Y TIPO DE ESTUDIO</a:t>
            </a:r>
            <a:endParaRPr lang="es-AR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2448272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es-A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SzPct val="120000"/>
              <a:buFont typeface="Wingdings" pitchFamily="2" charset="2"/>
              <a:buChar char="Ø"/>
            </a:pPr>
            <a:r>
              <a:rPr lang="es-A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Estudio descriptivo-</a:t>
            </a:r>
            <a:r>
              <a:rPr lang="es-A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correlacional</a:t>
            </a:r>
            <a:endParaRPr lang="es-A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es-A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SzPct val="120000"/>
              <a:buFont typeface="Wingdings" pitchFamily="2" charset="2"/>
              <a:buChar char="Ø"/>
            </a:pPr>
            <a:r>
              <a:rPr lang="es-A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Diseño no experimental</a:t>
            </a:r>
          </a:p>
          <a:p>
            <a:pPr>
              <a:buNone/>
            </a:pPr>
            <a:endParaRPr lang="es-A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SzPct val="120000"/>
              <a:buFont typeface="Wingdings" pitchFamily="2" charset="2"/>
              <a:buChar char="Ø"/>
            </a:pPr>
            <a:r>
              <a:rPr lang="es-A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Transversal</a:t>
            </a:r>
          </a:p>
          <a:p>
            <a:endParaRPr lang="es-A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La imagen puede contener: una o varias personas y personas de pi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2708920"/>
            <a:ext cx="2880320" cy="28803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891562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539552" y="304800"/>
            <a:ext cx="7772400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MUESTRA</a:t>
            </a:r>
            <a:endParaRPr lang="es-A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539552" y="1447800"/>
            <a:ext cx="8147248" cy="2773288"/>
          </a:xfrm>
        </p:spPr>
        <p:txBody>
          <a:bodyPr>
            <a:normAutofit/>
          </a:bodyPr>
          <a:lstStyle/>
          <a:p>
            <a:pPr algn="just">
              <a:buSzPct val="120000"/>
              <a:buFont typeface="Wingdings" pitchFamily="2" charset="2"/>
              <a:buChar char="q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147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estudiantes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universitarios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Facultad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Psicología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SzPct val="120000"/>
              <a:buFont typeface="Wingdings" pitchFamily="2" charset="2"/>
              <a:buChar char="q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123 mujeres (83,7%) y 24 varones (16,3%).</a:t>
            </a:r>
          </a:p>
          <a:p>
            <a:pPr algn="just">
              <a:buSzPct val="120000"/>
              <a:buNone/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SzPct val="120000"/>
              <a:buFont typeface="Wingdings" pitchFamily="2" charset="2"/>
              <a:buChar char="q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Edades entre 17 y 57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años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es-A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3 Gráfico"/>
          <p:cNvGraphicFramePr/>
          <p:nvPr/>
        </p:nvGraphicFramePr>
        <p:xfrm>
          <a:off x="3851920" y="3573016"/>
          <a:ext cx="4392488" cy="2664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4818510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s-AR" sz="3600" b="1" dirty="0" smtClean="0">
                <a:latin typeface="Arial" pitchFamily="34" charset="0"/>
                <a:cs typeface="Arial" pitchFamily="34" charset="0"/>
              </a:rPr>
              <a:t>Instrumentos</a:t>
            </a:r>
            <a:endParaRPr lang="es-AR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395536" y="1447800"/>
            <a:ext cx="8291264" cy="4933528"/>
          </a:xfrm>
        </p:spPr>
        <p:txBody>
          <a:bodyPr>
            <a:normAutofit/>
          </a:bodyPr>
          <a:lstStyle/>
          <a:p>
            <a:pPr algn="just"/>
            <a:endParaRPr lang="es-A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A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Adaptación </a:t>
            </a:r>
            <a:r>
              <a:rPr lang="es-AR" sz="2400" dirty="0">
                <a:latin typeface="Arial" panose="020B0604020202020204" pitchFamily="34" charset="0"/>
                <a:cs typeface="Arial" panose="020B0604020202020204" pitchFamily="34" charset="0"/>
              </a:rPr>
              <a:t>argentina </a:t>
            </a:r>
            <a:r>
              <a:rPr lang="es-A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s-A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Piemontesi</a:t>
            </a:r>
            <a:r>
              <a:rPr lang="es-AR" sz="2400" dirty="0">
                <a:latin typeface="Arial" panose="020B0604020202020204" pitchFamily="34" charset="0"/>
                <a:cs typeface="Arial" panose="020B0604020202020204" pitchFamily="34" charset="0"/>
              </a:rPr>
              <a:t>, Heredia &amp; </a:t>
            </a:r>
            <a:r>
              <a:rPr lang="es-AR" sz="2400" dirty="0" err="1">
                <a:latin typeface="Arial" panose="020B0604020202020204" pitchFamily="34" charset="0"/>
                <a:cs typeface="Arial" panose="020B0604020202020204" pitchFamily="34" charset="0"/>
              </a:rPr>
              <a:t>Furlán</a:t>
            </a:r>
            <a:r>
              <a:rPr lang="es-AR" sz="2400" dirty="0">
                <a:latin typeface="Arial" panose="020B0604020202020204" pitchFamily="34" charset="0"/>
                <a:cs typeface="Arial" panose="020B0604020202020204" pitchFamily="34" charset="0"/>
              </a:rPr>
              <a:t>, 2012) del Inventario Alemán de Ansiedad Frente a los Exámenes -GTAI- (</a:t>
            </a:r>
            <a:r>
              <a:rPr lang="es-AR" sz="2400" dirty="0" err="1">
                <a:latin typeface="Arial" panose="020B0604020202020204" pitchFamily="34" charset="0"/>
                <a:cs typeface="Arial" panose="020B0604020202020204" pitchFamily="34" charset="0"/>
              </a:rPr>
              <a:t>Hodapp</a:t>
            </a:r>
            <a:r>
              <a:rPr lang="es-AR" sz="2400" dirty="0">
                <a:latin typeface="Arial" panose="020B0604020202020204" pitchFamily="34" charset="0"/>
                <a:cs typeface="Arial" panose="020B0604020202020204" pitchFamily="34" charset="0"/>
              </a:rPr>
              <a:t>, 1991). </a:t>
            </a:r>
            <a:endParaRPr lang="es-A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A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A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Autoinforme</a:t>
            </a:r>
            <a:r>
              <a:rPr lang="es-A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endParaRPr lang="es-A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A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29 </a:t>
            </a:r>
            <a:r>
              <a:rPr lang="es-AR" sz="2400" dirty="0">
                <a:latin typeface="Arial" panose="020B0604020202020204" pitchFamily="34" charset="0"/>
                <a:cs typeface="Arial" panose="020B0604020202020204" pitchFamily="34" charset="0"/>
              </a:rPr>
              <a:t>ítems de </a:t>
            </a:r>
            <a:r>
              <a:rPr lang="es-A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respuesta</a:t>
            </a:r>
          </a:p>
          <a:p>
            <a:pPr algn="just"/>
            <a:endParaRPr lang="es-A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A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Cuatro </a:t>
            </a:r>
            <a:r>
              <a:rPr lang="es-AR" sz="2400" dirty="0">
                <a:latin typeface="Arial" panose="020B0604020202020204" pitchFamily="34" charset="0"/>
                <a:cs typeface="Arial" panose="020B0604020202020204" pitchFamily="34" charset="0"/>
              </a:rPr>
              <a:t>escalas: </a:t>
            </a:r>
            <a:r>
              <a:rPr lang="es-AR" sz="2400" b="1" dirty="0">
                <a:latin typeface="Arial" panose="020B0604020202020204" pitchFamily="34" charset="0"/>
                <a:cs typeface="Arial" panose="020B0604020202020204" pitchFamily="34" charset="0"/>
              </a:rPr>
              <a:t>Preocupación, Emocionalidad, Interferencia y Falta de Confianza</a:t>
            </a:r>
            <a:r>
              <a:rPr lang="es-A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="" xmlns:p14="http://schemas.microsoft.com/office/powerpoint/2010/main" val="7854368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539552" y="980728"/>
            <a:ext cx="8147248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s-ES" sz="3600" b="1" smtClean="0">
                <a:latin typeface="Arial" panose="020B0604020202020204" pitchFamily="34" charset="0"/>
                <a:cs typeface="Arial" panose="020B0604020202020204" pitchFamily="34" charset="0"/>
              </a:rPr>
              <a:t>Resultados</a:t>
            </a:r>
            <a:endParaRPr lang="es-ES" sz="3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3 Imagen" descr="descarga (6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27784" y="3140968"/>
            <a:ext cx="3913755" cy="3328487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1340768"/>
            <a:ext cx="7272808" cy="5184576"/>
          </a:xfrm>
          <a:prstGeom prst="rect">
            <a:avLst/>
          </a:prstGeom>
        </p:spPr>
      </p:pic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6097310"/>
          </a:xfrm>
        </p:spPr>
        <p:txBody>
          <a:bodyPr/>
          <a:lstStyle/>
          <a:p>
            <a:pPr hangingPunct="0"/>
            <a:r>
              <a:rPr lang="es-AR" smtClean="0">
                <a:latin typeface="Arial" pitchFamily="34" charset="0"/>
                <a:cs typeface="Arial" pitchFamily="34" charset="0"/>
              </a:rPr>
              <a:t> </a:t>
            </a:r>
            <a:r>
              <a:rPr lang="es-AR" sz="1800" b="1" smtClean="0">
                <a:latin typeface="Arial" pitchFamily="34" charset="0"/>
                <a:cs typeface="Arial" pitchFamily="34" charset="0"/>
              </a:rPr>
              <a:t>Tabla 2 - </a:t>
            </a:r>
            <a:r>
              <a:rPr lang="es-AR" sz="1800" b="1" i="1" smtClean="0">
                <a:latin typeface="Arial" pitchFamily="34" charset="0"/>
                <a:cs typeface="Arial" pitchFamily="34" charset="0"/>
              </a:rPr>
              <a:t>Valores estadístico descriptivos y diferencias de medias en función del sexo</a:t>
            </a:r>
            <a:endParaRPr lang="es-ES" sz="1800" b="1" smtClean="0">
              <a:latin typeface="Arial" pitchFamily="34" charset="0"/>
              <a:cs typeface="Arial" pitchFamily="34" charset="0"/>
            </a:endParaRPr>
          </a:p>
          <a:p>
            <a:endParaRPr lang="es-AR"/>
          </a:p>
          <a:p>
            <a:pPr>
              <a:buNone/>
            </a:pPr>
            <a:endParaRPr lang="es-AR" smtClean="0"/>
          </a:p>
        </p:txBody>
      </p:sp>
    </p:spTree>
    <p:extLst>
      <p:ext uri="{BB962C8B-B14F-4D97-AF65-F5344CB8AC3E}">
        <p14:creationId xmlns="" xmlns:p14="http://schemas.microsoft.com/office/powerpoint/2010/main" val="243220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67544" y="404664"/>
            <a:ext cx="8352928" cy="165618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iferencias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en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función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sexo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en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las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variables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ansiedad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y estrategias de afrontamiento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A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323528" y="2492896"/>
            <a:ext cx="8352928" cy="3526904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es-AR" sz="240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s-AR" sz="240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Mujeres: </a:t>
            </a:r>
          </a:p>
          <a:p>
            <a:pPr lvl="1" algn="just">
              <a:buSzPct val="120000"/>
              <a:buFont typeface="Wingdings" pitchFamily="2" charset="2"/>
              <a:buChar char="ü"/>
            </a:pPr>
            <a:r>
              <a:rPr lang="es-AR" sz="2200" smtClean="0">
                <a:latin typeface="Arial" panose="020B0604020202020204" pitchFamily="34" charset="0"/>
                <a:cs typeface="Arial" panose="020B0604020202020204" pitchFamily="34" charset="0"/>
              </a:rPr>
              <a:t>mayores </a:t>
            </a:r>
            <a:r>
              <a:rPr lang="es-AR" sz="2200">
                <a:latin typeface="Arial" panose="020B0604020202020204" pitchFamily="34" charset="0"/>
                <a:cs typeface="Arial" panose="020B0604020202020204" pitchFamily="34" charset="0"/>
              </a:rPr>
              <a:t>niveles </a:t>
            </a:r>
            <a:r>
              <a:rPr lang="es-AR" sz="2200" b="1">
                <a:latin typeface="Arial" panose="020B0604020202020204" pitchFamily="34" charset="0"/>
                <a:cs typeface="Arial" panose="020B0604020202020204" pitchFamily="34" charset="0"/>
              </a:rPr>
              <a:t>de preocupación, falta de confianza y emocionalidad</a:t>
            </a:r>
            <a:r>
              <a:rPr lang="es-AR" sz="220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AR" sz="22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 algn="just">
              <a:buSzPct val="120000"/>
              <a:buFont typeface="Wingdings" pitchFamily="2" charset="2"/>
              <a:buChar char="ü"/>
            </a:pPr>
            <a:r>
              <a:rPr lang="es-AR" sz="2200" smtClean="0">
                <a:latin typeface="Arial" panose="020B0604020202020204" pitchFamily="34" charset="0"/>
                <a:cs typeface="Arial" panose="020B0604020202020204" pitchFamily="34" charset="0"/>
              </a:rPr>
              <a:t>más </a:t>
            </a:r>
            <a:r>
              <a:rPr lang="es-AR" sz="2200">
                <a:latin typeface="Arial" panose="020B0604020202020204" pitchFamily="34" charset="0"/>
                <a:cs typeface="Arial" panose="020B0604020202020204" pitchFamily="34" charset="0"/>
              </a:rPr>
              <a:t>estrategias de afrontamiento activo emocional -específicamente</a:t>
            </a:r>
            <a:r>
              <a:rPr lang="es-AR" sz="2200" b="1">
                <a:latin typeface="Arial" panose="020B0604020202020204" pitchFamily="34" charset="0"/>
                <a:cs typeface="Arial" panose="020B0604020202020204" pitchFamily="34" charset="0"/>
              </a:rPr>
              <a:t>, búsqueda de apoyo-</a:t>
            </a:r>
            <a:r>
              <a:rPr lang="es-AR" sz="2200">
                <a:latin typeface="Arial" panose="020B0604020202020204" pitchFamily="34" charset="0"/>
                <a:cs typeface="Arial" panose="020B0604020202020204" pitchFamily="34" charset="0"/>
              </a:rPr>
              <a:t>, así como estrategias de escape conductual –específicamente, </a:t>
            </a:r>
            <a:r>
              <a:rPr lang="es-AR" sz="2200" b="1">
                <a:latin typeface="Arial" panose="020B0604020202020204" pitchFamily="34" charset="0"/>
                <a:cs typeface="Arial" panose="020B0604020202020204" pitchFamily="34" charset="0"/>
              </a:rPr>
              <a:t>autodistracción-</a:t>
            </a:r>
            <a:r>
              <a:rPr lang="es-AR" sz="2200" b="1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buNone/>
            </a:pPr>
            <a:r>
              <a:rPr lang="en-US" sz="240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240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Hombres: </a:t>
            </a:r>
          </a:p>
          <a:p>
            <a:pPr lvl="1" algn="just">
              <a:buSzPct val="120000"/>
              <a:buFont typeface="Wingdings" pitchFamily="2" charset="2"/>
              <a:buChar char="ü"/>
            </a:pPr>
            <a:r>
              <a:rPr lang="es-AR" sz="2200" smtClean="0">
                <a:latin typeface="Arial" panose="020B0604020202020204" pitchFamily="34" charset="0"/>
                <a:cs typeface="Arial" panose="020B0604020202020204" pitchFamily="34" charset="0"/>
              </a:rPr>
              <a:t>más estrategias </a:t>
            </a:r>
            <a:r>
              <a:rPr lang="es-AR" sz="2200">
                <a:latin typeface="Arial" panose="020B0604020202020204" pitchFamily="34" charset="0"/>
                <a:cs typeface="Arial" panose="020B0604020202020204" pitchFamily="34" charset="0"/>
              </a:rPr>
              <a:t>de afrontamiento activo conductual -específicamente</a:t>
            </a:r>
            <a:r>
              <a:rPr lang="es-AR" sz="2200" b="1">
                <a:latin typeface="Arial" panose="020B0604020202020204" pitchFamily="34" charset="0"/>
                <a:cs typeface="Arial" panose="020B0604020202020204" pitchFamily="34" charset="0"/>
              </a:rPr>
              <a:t>, afrontamiento activo y planificación-</a:t>
            </a:r>
            <a:r>
              <a:rPr lang="es-AR" sz="220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239599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721563"/>
          </a:xfrm>
        </p:spPr>
        <p:txBody>
          <a:bodyPr/>
          <a:lstStyle/>
          <a:p>
            <a:r>
              <a:rPr lang="es-AR" sz="1800" b="1" smtClean="0">
                <a:latin typeface="Arial" pitchFamily="34" charset="0"/>
                <a:cs typeface="Arial" pitchFamily="34" charset="0"/>
              </a:rPr>
              <a:t>Tabla 3 – </a:t>
            </a:r>
            <a:r>
              <a:rPr lang="es-AR" sz="1800" b="1" i="1" smtClean="0">
                <a:latin typeface="Arial" pitchFamily="34" charset="0"/>
                <a:cs typeface="Arial" pitchFamily="34" charset="0"/>
              </a:rPr>
              <a:t>Valores estadístico descriptivos y diferencias de medias en función del año de cursada</a:t>
            </a:r>
            <a:endParaRPr lang="es-ES" sz="1800" b="1" smtClean="0">
              <a:latin typeface="Arial" pitchFamily="34" charset="0"/>
              <a:cs typeface="Arial" pitchFamily="34" charset="0"/>
            </a:endParaRPr>
          </a:p>
          <a:p>
            <a:endParaRPr lang="es-ES"/>
          </a:p>
        </p:txBody>
      </p:sp>
      <p:pic>
        <p:nvPicPr>
          <p:cNvPr id="4" name="5 Marcador de contenido" descr="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1537" y="1000108"/>
            <a:ext cx="7563023" cy="507209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Título"/>
          <p:cNvSpPr>
            <a:spLocks noGrp="1"/>
          </p:cNvSpPr>
          <p:nvPr>
            <p:ph type="title"/>
          </p:nvPr>
        </p:nvSpPr>
        <p:spPr bwMode="auto">
          <a:xfrm>
            <a:off x="457200" y="267494"/>
            <a:ext cx="8229600" cy="120271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ctr" eaLnBrk="1" hangingPunct="1"/>
            <a:r>
              <a:rPr lang="es-AR" sz="36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Motivo</a:t>
            </a:r>
            <a:r>
              <a:rPr lang="es-AR" sz="3600" b="1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s-AR" sz="36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de</a:t>
            </a:r>
            <a:r>
              <a:rPr lang="es-AR" sz="36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s-AR" sz="36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la</a:t>
            </a:r>
            <a:r>
              <a:rPr lang="es-AR" sz="36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s-AR" sz="36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investigación</a:t>
            </a:r>
          </a:p>
        </p:txBody>
      </p:sp>
      <p:sp>
        <p:nvSpPr>
          <p:cNvPr id="8195" name="2 Marcador de contenido"/>
          <p:cNvSpPr>
            <a:spLocks noGrp="1"/>
          </p:cNvSpPr>
          <p:nvPr>
            <p:ph idx="1"/>
          </p:nvPr>
        </p:nvSpPr>
        <p:spPr>
          <a:xfrm>
            <a:off x="357158" y="1571612"/>
            <a:ext cx="8501122" cy="2649476"/>
          </a:xfrm>
        </p:spPr>
        <p:txBody>
          <a:bodyPr>
            <a:normAutofit/>
          </a:bodyPr>
          <a:lstStyle/>
          <a:p>
            <a:pPr marL="80963" indent="0" algn="just" eaLnBrk="1" hangingPunct="1">
              <a:buFont typeface="Wingdings 2" pitchFamily="18" charset="2"/>
              <a:buNone/>
            </a:pPr>
            <a:r>
              <a:rPr lang="es-AR" sz="2600" dirty="0" smtClean="0">
                <a:latin typeface="Calibri" pitchFamily="34" charset="0"/>
              </a:rPr>
              <a:t> </a:t>
            </a:r>
            <a:endParaRPr lang="es-AR" sz="2800" dirty="0" smtClean="0">
              <a:latin typeface="Calibri" pitchFamily="34" charset="0"/>
            </a:endParaRPr>
          </a:p>
          <a:p>
            <a:pPr marL="80963" indent="0" algn="just" eaLnBrk="1" hangingPunct="1">
              <a:buSzPct val="120000"/>
              <a:buFont typeface="Wingdings" pitchFamily="2" charset="2"/>
              <a:buChar char="Ø"/>
            </a:pPr>
            <a:r>
              <a:rPr lang="es-AR" sz="2400" dirty="0" smtClean="0">
                <a:latin typeface="Arial" pitchFamily="34" charset="0"/>
                <a:cs typeface="Arial" pitchFamily="34" charset="0"/>
              </a:rPr>
              <a:t>Aportar datos respecto a la ansiedad ante la situación de examen presentada por los alumnos de primero y quinto año de la Facultad de Psicología, así como sobre el tipo y uso de estrategias afrontamiento que emplean en dicha situación.</a:t>
            </a:r>
          </a:p>
          <a:p>
            <a:pPr marL="80963" indent="0" algn="just" eaLnBrk="1" hangingPunct="1"/>
            <a:endParaRPr lang="es-AR" dirty="0" smtClean="0"/>
          </a:p>
        </p:txBody>
      </p:sp>
      <p:pic>
        <p:nvPicPr>
          <p:cNvPr id="4" name="3 Imagen" descr="hipotesis-350x3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3848" y="4428565"/>
            <a:ext cx="3333750" cy="242943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61664" y="332293"/>
            <a:ext cx="8219256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s-A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Diferencias en función del año de cursada</a:t>
            </a:r>
            <a:endParaRPr lang="es-A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461664" y="1447800"/>
            <a:ext cx="8225136" cy="4572000"/>
          </a:xfrm>
        </p:spPr>
        <p:txBody>
          <a:bodyPr>
            <a:normAutofit/>
          </a:bodyPr>
          <a:lstStyle/>
          <a:p>
            <a:pPr algn="just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1° año:</a:t>
            </a:r>
          </a:p>
          <a:p>
            <a:pPr lvl="1" algn="just">
              <a:buSzPct val="120000"/>
              <a:buFont typeface="Wingdings" pitchFamily="2" charset="2"/>
              <a:buChar char="ü"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Más 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preocupación e interferencia</a:t>
            </a:r>
          </a:p>
          <a:p>
            <a:pPr lvl="1" algn="just">
              <a:buSzPct val="120000"/>
              <a:buFont typeface="Wingdings" pitchFamily="2" charset="2"/>
              <a:buChar char="ü"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Mayor uso de 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estrategias de afrontamiento evitativas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5° año: </a:t>
            </a:r>
          </a:p>
          <a:p>
            <a:pPr lvl="1" algn="just">
              <a:buSzPct val="120000"/>
              <a:buFont typeface="Wingdings" pitchFamily="2" charset="2"/>
              <a:buChar char="ü"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Más estrategias de afrontamiento de tipo activo, 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específicamente afrontamiento activo y planificación.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 algn="just">
              <a:buSzPct val="120000"/>
              <a:buFont typeface="Wingdings" pitchFamily="2" charset="2"/>
              <a:buChar char="ü"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También fue mayor el uso de la estrategia 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Desahogo de emociones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s-A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482644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721563"/>
          </a:xfrm>
        </p:spPr>
        <p:txBody>
          <a:bodyPr>
            <a:normAutofit/>
          </a:bodyPr>
          <a:lstStyle/>
          <a:p>
            <a:r>
              <a:rPr lang="es-AR" sz="2000" b="1" smtClean="0">
                <a:latin typeface="Arial" pitchFamily="34" charset="0"/>
                <a:cs typeface="Arial" pitchFamily="34" charset="0"/>
              </a:rPr>
              <a:t>Tabla 4 - </a:t>
            </a:r>
            <a:r>
              <a:rPr lang="es-AR" sz="2000" b="1" i="1" smtClean="0">
                <a:latin typeface="Arial" pitchFamily="34" charset="0"/>
                <a:cs typeface="Arial" pitchFamily="34" charset="0"/>
              </a:rPr>
              <a:t>Correlaciones parciales controlando el sexo para toda la muestra entre las dimensiones de ansiedad y el uso de estrategias de afrontamiento</a:t>
            </a:r>
          </a:p>
          <a:p>
            <a:endParaRPr lang="es-ES" sz="2000" b="1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3 Imagen" descr="c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00" y="1428736"/>
            <a:ext cx="7572428" cy="464347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353921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539732" y="0"/>
            <a:ext cx="8280740" cy="198884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Relación entre el uso de </a:t>
            </a:r>
            <a:br>
              <a:rPr lang="es-E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estrategias de afrontamiento y los niveles de ansiedad ante exámenes para toda la muestra</a:t>
            </a:r>
            <a:endParaRPr lang="es-A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395537" y="2132856"/>
            <a:ext cx="8363452" cy="4320480"/>
          </a:xfrm>
        </p:spPr>
        <p:txBody>
          <a:bodyPr>
            <a:normAutofit fontScale="92500" lnSpcReduction="10000"/>
          </a:bodyPr>
          <a:lstStyle/>
          <a:p>
            <a:pPr algn="just">
              <a:buSzPct val="120000"/>
              <a:buFont typeface="Wingdings" pitchFamily="2" charset="2"/>
              <a:buChar char="Ø"/>
            </a:pPr>
            <a:r>
              <a:rPr lang="es-AR" b="1" dirty="0">
                <a:latin typeface="Arial" panose="020B0604020202020204" pitchFamily="34" charset="0"/>
                <a:cs typeface="Arial" panose="020B0604020202020204" pitchFamily="34" charset="0"/>
              </a:rPr>
              <a:t>Falta de </a:t>
            </a:r>
            <a:r>
              <a:rPr lang="es-AR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confianza:</a:t>
            </a:r>
            <a:r>
              <a:rPr lang="es-A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asociaciones directas con </a:t>
            </a:r>
            <a:r>
              <a:rPr lang="es-AR" dirty="0" smtClean="0">
                <a:latin typeface="Arial" panose="020B0604020202020204" pitchFamily="34" charset="0"/>
                <a:cs typeface="Arial" panose="020B0604020202020204" pitchFamily="34" charset="0"/>
              </a:rPr>
              <a:t>estrategias </a:t>
            </a: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de afrontamiento </a:t>
            </a:r>
            <a:r>
              <a:rPr lang="es-AR" dirty="0" smtClean="0">
                <a:latin typeface="Arial" panose="020B0604020202020204" pitchFamily="34" charset="0"/>
                <a:cs typeface="Arial" panose="020B0604020202020204" pitchFamily="34" charset="0"/>
              </a:rPr>
              <a:t>evitativas e </a:t>
            </a: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inversas con aquellas </a:t>
            </a:r>
            <a:r>
              <a:rPr lang="es-AR" dirty="0" smtClean="0">
                <a:latin typeface="Arial" panose="020B0604020202020204" pitchFamily="34" charset="0"/>
                <a:cs typeface="Arial" panose="020B0604020202020204" pitchFamily="34" charset="0"/>
              </a:rPr>
              <a:t>activas</a:t>
            </a: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s-A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SzPct val="120000"/>
              <a:buFont typeface="Wingdings" pitchFamily="2" charset="2"/>
              <a:buChar char="Ø"/>
            </a:pPr>
            <a:r>
              <a:rPr lang="es-A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b="1" dirty="0" smtClean="0">
                <a:latin typeface="Arial" panose="020B0604020202020204" pitchFamily="34" charset="0"/>
                <a:cs typeface="Arial" panose="020B0604020202020204" pitchFamily="34" charset="0"/>
              </a:rPr>
              <a:t>Interferencia: </a:t>
            </a:r>
            <a:r>
              <a:rPr lang="es-AR" dirty="0" smtClean="0">
                <a:latin typeface="Arial" panose="020B0604020202020204" pitchFamily="34" charset="0"/>
                <a:cs typeface="Arial" panose="020B0604020202020204" pitchFamily="34" charset="0"/>
              </a:rPr>
              <a:t>igual a la anterior. </a:t>
            </a:r>
            <a:endParaRPr lang="es-A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SzPct val="120000"/>
              <a:buFont typeface="Wingdings" pitchFamily="2" charset="2"/>
              <a:buChar char="Ø"/>
            </a:pPr>
            <a:r>
              <a:rPr lang="es-AR" b="1" dirty="0" smtClean="0">
                <a:latin typeface="Arial" panose="020B0604020202020204" pitchFamily="34" charset="0"/>
                <a:cs typeface="Arial" panose="020B0604020202020204" pitchFamily="34" charset="0"/>
              </a:rPr>
              <a:t>Emocionalidad</a:t>
            </a: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, presenta asociaciones directas tanto con estrategias evitativas </a:t>
            </a:r>
            <a:r>
              <a:rPr lang="es-AR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s-AR" b="1" dirty="0">
                <a:latin typeface="Arial" panose="020B0604020202020204" pitchFamily="34" charset="0"/>
                <a:cs typeface="Arial" panose="020B0604020202020204" pitchFamily="34" charset="0"/>
              </a:rPr>
              <a:t>abandono de afrontamiento, negación, uso de sustancias</a:t>
            </a: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) como con estrategias activas (</a:t>
            </a:r>
            <a:r>
              <a:rPr lang="es-AR" b="1" dirty="0">
                <a:latin typeface="Arial" panose="020B0604020202020204" pitchFamily="34" charset="0"/>
                <a:cs typeface="Arial" panose="020B0604020202020204" pitchFamily="34" charset="0"/>
              </a:rPr>
              <a:t>búsqueda de apoyo</a:t>
            </a: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 algn="just">
              <a:buSzPct val="120000"/>
              <a:buFont typeface="Wingdings" pitchFamily="2" charset="2"/>
              <a:buChar char="Ø"/>
            </a:pPr>
            <a:r>
              <a:rPr lang="es-AR" b="1" dirty="0" smtClean="0">
                <a:latin typeface="Arial" panose="020B0604020202020204" pitchFamily="34" charset="0"/>
                <a:cs typeface="Arial" panose="020B0604020202020204" pitchFamily="34" charset="0"/>
              </a:rPr>
              <a:t>Preocupación</a:t>
            </a:r>
            <a:r>
              <a:rPr lang="es-A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refleja este patrón.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="" xmlns:p14="http://schemas.microsoft.com/office/powerpoint/2010/main" val="22735284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457200" y="285728"/>
            <a:ext cx="8686800" cy="6572272"/>
          </a:xfrm>
        </p:spPr>
        <p:txBody>
          <a:bodyPr>
            <a:normAutofit/>
          </a:bodyPr>
          <a:lstStyle/>
          <a:p>
            <a:pPr hangingPunct="0"/>
            <a:r>
              <a:rPr lang="es-AR" sz="2000" b="1" smtClean="0">
                <a:latin typeface="Arial" pitchFamily="34" charset="0"/>
                <a:cs typeface="Arial" pitchFamily="34" charset="0"/>
              </a:rPr>
              <a:t>Tabla 5</a:t>
            </a:r>
            <a:r>
              <a:rPr lang="es-AR" sz="2000" smtClean="0">
                <a:latin typeface="Arial" pitchFamily="34" charset="0"/>
                <a:cs typeface="Arial" pitchFamily="34" charset="0"/>
              </a:rPr>
              <a:t>. </a:t>
            </a:r>
            <a:r>
              <a:rPr lang="es-AR" sz="2000" b="1" i="1" smtClean="0">
                <a:latin typeface="Arial" pitchFamily="34" charset="0"/>
                <a:cs typeface="Arial" pitchFamily="34" charset="0"/>
              </a:rPr>
              <a:t>Correlaciones parciales controlando el sexo para alumnos de primer año entre las dimensiones de ansiedad y el uso de estrategias de afrontamiento.</a:t>
            </a:r>
          </a:p>
          <a:p>
            <a:pPr hangingPunct="0">
              <a:buNone/>
            </a:pPr>
            <a:endParaRPr lang="es-AR" sz="2000" b="1" i="1" smtClean="0">
              <a:latin typeface="Arial" pitchFamily="34" charset="0"/>
              <a:cs typeface="Arial" pitchFamily="34" charset="0"/>
            </a:endParaRPr>
          </a:p>
          <a:p>
            <a:pPr hangingPunct="0">
              <a:buNone/>
            </a:pPr>
            <a:endParaRPr lang="es-ES" sz="200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3 Imagen" descr="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0353" y="1428736"/>
            <a:ext cx="7939400" cy="442915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922195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457200" y="285728"/>
            <a:ext cx="8686800" cy="5786478"/>
          </a:xfrm>
        </p:spPr>
        <p:txBody>
          <a:bodyPr>
            <a:normAutofit/>
          </a:bodyPr>
          <a:lstStyle/>
          <a:p>
            <a:pPr hangingPunct="0"/>
            <a:r>
              <a:rPr lang="es-AR" sz="2000" b="1" smtClean="0">
                <a:latin typeface="Arial" pitchFamily="34" charset="0"/>
                <a:cs typeface="Arial" pitchFamily="34" charset="0"/>
              </a:rPr>
              <a:t>Tabla 6. </a:t>
            </a:r>
            <a:r>
              <a:rPr lang="es-AR" sz="2000" b="1" i="1" smtClean="0">
                <a:latin typeface="Arial" pitchFamily="34" charset="0"/>
                <a:cs typeface="Arial" pitchFamily="34" charset="0"/>
              </a:rPr>
              <a:t>Correlaciones parciales controlando el sexo para los alumnos de quinto año entre las dimensiones de ansiedad y el uso de estrategias de afrontamiento.</a:t>
            </a:r>
          </a:p>
          <a:p>
            <a:pPr hangingPunct="0"/>
            <a:endParaRPr lang="es-AR" sz="2000" b="1" i="1" smtClean="0">
              <a:latin typeface="Arial" pitchFamily="34" charset="0"/>
              <a:cs typeface="Arial" pitchFamily="34" charset="0"/>
            </a:endParaRPr>
          </a:p>
          <a:p>
            <a:pPr hangingPunct="0"/>
            <a:endParaRPr lang="es-ES" sz="200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4 Imagen" descr="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1357298"/>
            <a:ext cx="8417429" cy="45005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95404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157018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Diferencias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entre alumnos de 1 y 5 año en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las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asociaciones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las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variables</a:t>
            </a:r>
            <a:endParaRPr lang="es-A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467544" y="2132856"/>
            <a:ext cx="8064896" cy="3886944"/>
          </a:xfrm>
        </p:spPr>
        <p:txBody>
          <a:bodyPr>
            <a:normAutofit/>
          </a:bodyPr>
          <a:lstStyle/>
          <a:p>
            <a:pPr>
              <a:buSzPct val="120000"/>
              <a:buFont typeface="Wingdings" pitchFamily="2" charset="2"/>
              <a:buChar char="Ø"/>
            </a:pPr>
            <a:r>
              <a:rPr lang="es-AR" sz="2400" b="1" dirty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A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preocupación: </a:t>
            </a:r>
            <a:r>
              <a:rPr lang="es-AR" sz="24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s-A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s-AR" sz="2400" b="1" dirty="0">
                <a:latin typeface="Arial" panose="020B0604020202020204" pitchFamily="34" charset="0"/>
                <a:cs typeface="Arial" panose="020B0604020202020204" pitchFamily="34" charset="0"/>
              </a:rPr>
              <a:t>primer año  se asocia </a:t>
            </a:r>
            <a:r>
              <a:rPr lang="es-A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mayormente con </a:t>
            </a:r>
            <a:r>
              <a:rPr lang="es-AR" sz="2400" b="1" dirty="0">
                <a:latin typeface="Arial" panose="020B0604020202020204" pitchFamily="34" charset="0"/>
                <a:cs typeface="Arial" panose="020B0604020202020204" pitchFamily="34" charset="0"/>
              </a:rPr>
              <a:t>negación, uso de sustancias y  abandono del </a:t>
            </a:r>
            <a:r>
              <a:rPr lang="es-A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afrontamiento</a:t>
            </a:r>
            <a:r>
              <a:rPr lang="es-A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(estrategias pasivas-evitativas</a:t>
            </a:r>
            <a:r>
              <a:rPr lang="es-AR" sz="2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s-A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A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es-AR" sz="2400" b="1" dirty="0">
                <a:latin typeface="Arial" panose="020B0604020202020204" pitchFamily="34" charset="0"/>
                <a:cs typeface="Arial" panose="020B0604020202020204" pitchFamily="34" charset="0"/>
              </a:rPr>
              <a:t>quinto año </a:t>
            </a:r>
            <a:r>
              <a:rPr lang="es-A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se asocia con</a:t>
            </a:r>
            <a:r>
              <a:rPr lang="es-A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planificación</a:t>
            </a:r>
            <a:r>
              <a:rPr lang="es-A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s-A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SzPct val="120000"/>
              <a:buFont typeface="Wingdings" pitchFamily="2" charset="2"/>
              <a:buChar char="Ø"/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interferencia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no difiere significativamente en el uso de estrategias de afrontamiento entre los alumnos de 1 y 5 año.</a:t>
            </a:r>
            <a:endParaRPr lang="es-A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067897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467544" y="1447800"/>
            <a:ext cx="8219256" cy="4572000"/>
          </a:xfrm>
        </p:spPr>
        <p:txBody>
          <a:bodyPr>
            <a:normAutofit/>
          </a:bodyPr>
          <a:lstStyle/>
          <a:p>
            <a:pPr algn="just">
              <a:buSzPct val="120000"/>
              <a:buFont typeface="Wingdings" pitchFamily="2" charset="2"/>
              <a:buChar char="Ø"/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Falta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confianza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 1 año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asocia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con estrategias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pasivo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-evitativas.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 5 año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además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asocia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con estrategias de tipo activo.</a:t>
            </a:r>
          </a:p>
          <a:p>
            <a:pPr algn="just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SzPct val="120000"/>
              <a:buFont typeface="Wingdings" pitchFamily="2" charset="2"/>
              <a:buChar char="Ø"/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Emocionalidad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en 1 año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asocia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con estrategias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pasivas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En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cambio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 5 año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además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asocia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Búsqueda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apoyo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social,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decir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 con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estrategia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activa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A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327344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99412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CONCLUSIONES</a:t>
            </a:r>
            <a:endParaRPr lang="es-AR" sz="3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467544" y="1268760"/>
            <a:ext cx="8219256" cy="3888432"/>
          </a:xfrm>
        </p:spPr>
        <p:txBody>
          <a:bodyPr>
            <a:normAutofit/>
          </a:bodyPr>
          <a:lstStyle/>
          <a:p>
            <a:pPr algn="just">
              <a:buSzPct val="120000"/>
              <a:buFont typeface="Wingdings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concordancia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otros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autores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mujeres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presentaron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mayores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niveles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ansiedad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ante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exámenes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los hombres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SzPct val="120000"/>
              <a:buFont typeface="Wingdings" pitchFamily="2" charset="2"/>
              <a:buChar char="Ø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Probablemente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debido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patrones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culturales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educación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diferentes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así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mayor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presión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social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respecto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desempeño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buSzPct val="120000"/>
              <a:buFont typeface="Wingdings" pitchFamily="2" charset="2"/>
              <a:buChar char="Ø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Tenderían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interpretar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los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exámenes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como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situación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peligro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amenaza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A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4 Imagen" descr="descarga (5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5013176"/>
            <a:ext cx="4896544" cy="16192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765249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s-AR" sz="3600" b="1" dirty="0" smtClean="0">
                <a:latin typeface="Arial" pitchFamily="34" charset="0"/>
                <a:cs typeface="Arial" pitchFamily="34" charset="0"/>
              </a:rPr>
              <a:t>Conclusiones</a:t>
            </a:r>
            <a:endParaRPr lang="es-AR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467544" y="1447800"/>
            <a:ext cx="8219256" cy="4572000"/>
          </a:xfrm>
        </p:spPr>
        <p:txBody>
          <a:bodyPr/>
          <a:lstStyle/>
          <a:p>
            <a:pPr algn="just"/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SzPct val="120000"/>
              <a:buFont typeface="Wingdings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Tal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lo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reporta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literatura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mujeres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tienden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más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los hombres a la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búsqueda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apoyo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social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forma de afrontamiento. </a:t>
            </a:r>
          </a:p>
          <a:p>
            <a:pPr algn="just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SzPct val="120000"/>
              <a:buFont typeface="Wingdings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cambio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los hombres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utilizan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frecuentemente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la estrategia de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planificación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="" xmlns:p14="http://schemas.microsoft.com/office/powerpoint/2010/main" val="27661061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14528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s-AR" sz="3600" b="1" dirty="0" smtClean="0">
                <a:latin typeface="Arial" pitchFamily="34" charset="0"/>
                <a:cs typeface="Arial" pitchFamily="34" charset="0"/>
              </a:rPr>
              <a:t>Conclusiones</a:t>
            </a:r>
            <a:endParaRPr lang="es-AR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467544" y="1447800"/>
            <a:ext cx="8219256" cy="4933528"/>
          </a:xfrm>
        </p:spPr>
        <p:txBody>
          <a:bodyPr>
            <a:normAutofit/>
          </a:bodyPr>
          <a:lstStyle/>
          <a:p>
            <a:pPr algn="just">
              <a:buSzPct val="120000"/>
              <a:buFont typeface="Wingdings" pitchFamily="2" charset="2"/>
              <a:buChar char="Ø"/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Los alumnos de primer año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presentan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mayores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niveles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ansiedad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los de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quinto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posiblemente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debido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 la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falta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trayectoria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experiencia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académica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SzPct val="120000"/>
              <a:buFont typeface="Wingdings" pitchFamily="2" charset="2"/>
              <a:buChar char="Ø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Además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tienen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mayor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tendencia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al uso de estrategias de afrontamiento evitativas o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pasivas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buSzPct val="120000"/>
              <a:buFont typeface="Wingdings" pitchFamily="2" charset="2"/>
              <a:buChar char="Ø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Quizás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medida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transcurren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los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años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académicos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los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estudiantes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van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modificando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el uso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hacen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estrategias de afrontamiento al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examen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A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979269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Título"/>
          <p:cNvSpPr>
            <a:spLocks noGrp="1"/>
          </p:cNvSpPr>
          <p:nvPr>
            <p:ph type="title"/>
          </p:nvPr>
        </p:nvSpPr>
        <p:spPr bwMode="auto">
          <a:xfrm>
            <a:off x="357158" y="214290"/>
            <a:ext cx="8229600" cy="1214446"/>
          </a:xfr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ctr" eaLnBrk="1" hangingPunct="1"/>
            <a:r>
              <a:rPr lang="es-AR" sz="36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Marco</a:t>
            </a:r>
            <a:r>
              <a:rPr lang="es-AR" sz="3600" b="1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s-AR" sz="36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Teórico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552" y="1447800"/>
            <a:ext cx="8147248" cy="4572000"/>
          </a:xfrm>
        </p:spPr>
        <p:txBody>
          <a:bodyPr>
            <a:normAutofit/>
          </a:bodyPr>
          <a:lstStyle/>
          <a:p>
            <a:pPr marL="82296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s-AR" sz="2400" dirty="0" smtClean="0">
                <a:latin typeface="Arial" pitchFamily="34" charset="0"/>
                <a:cs typeface="Arial" pitchFamily="34" charset="0"/>
              </a:rPr>
              <a:t>Definición de los siguientes conceptos claves</a:t>
            </a:r>
          </a:p>
          <a:p>
            <a:pPr marL="82296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s-AR" sz="2400" dirty="0" smtClean="0">
              <a:latin typeface="Arial" pitchFamily="34" charset="0"/>
              <a:cs typeface="Arial" pitchFamily="34" charset="0"/>
            </a:endParaRPr>
          </a:p>
          <a:p>
            <a:pPr marL="365760" indent="-283464" eaLnBrk="1" fontAlgn="auto" hangingPunct="1">
              <a:spcAft>
                <a:spcPts val="0"/>
              </a:spcAft>
              <a:buSzPct val="120000"/>
              <a:buFont typeface="Wingdings" pitchFamily="2" charset="2"/>
              <a:buChar char="Ø"/>
              <a:defRPr/>
            </a:pPr>
            <a:r>
              <a:rPr lang="es-AR" sz="2400" dirty="0" smtClean="0">
                <a:latin typeface="Arial" pitchFamily="34" charset="0"/>
                <a:cs typeface="Arial" pitchFamily="34" charset="0"/>
              </a:rPr>
              <a:t> Ansiedad</a:t>
            </a:r>
          </a:p>
          <a:p>
            <a:pPr marL="365760" indent="-283464" eaLnBrk="1" fontAlgn="auto" hangingPunct="1">
              <a:spcAft>
                <a:spcPts val="0"/>
              </a:spcAft>
              <a:buNone/>
              <a:defRPr/>
            </a:pPr>
            <a:endParaRPr lang="es-AR" sz="2400" dirty="0" smtClean="0">
              <a:latin typeface="Arial" pitchFamily="34" charset="0"/>
              <a:cs typeface="Arial" pitchFamily="34" charset="0"/>
            </a:endParaRPr>
          </a:p>
          <a:p>
            <a:pPr marL="365760" indent="-283464" eaLnBrk="1" fontAlgn="auto" hangingPunct="1">
              <a:spcAft>
                <a:spcPts val="0"/>
              </a:spcAft>
              <a:buSzPct val="120000"/>
              <a:buFont typeface="Wingdings" pitchFamily="2" charset="2"/>
              <a:buChar char="Ø"/>
              <a:defRPr/>
            </a:pPr>
            <a:r>
              <a:rPr lang="es-AR" sz="2400" dirty="0" smtClean="0">
                <a:latin typeface="Arial" pitchFamily="34" charset="0"/>
                <a:cs typeface="Arial" pitchFamily="34" charset="0"/>
              </a:rPr>
              <a:t> Ansiedad ante exámenes</a:t>
            </a:r>
          </a:p>
          <a:p>
            <a:pPr marL="365760" indent="-283464" eaLnBrk="1" fontAlgn="auto" hangingPunct="1">
              <a:spcAft>
                <a:spcPts val="0"/>
              </a:spcAft>
              <a:buSzPct val="120000"/>
              <a:buNone/>
              <a:defRPr/>
            </a:pPr>
            <a:endParaRPr lang="es-AR" sz="2400" dirty="0" smtClean="0">
              <a:latin typeface="Arial" pitchFamily="34" charset="0"/>
              <a:cs typeface="Arial" pitchFamily="34" charset="0"/>
            </a:endParaRPr>
          </a:p>
          <a:p>
            <a:pPr marL="365760" indent="-283464" eaLnBrk="1" fontAlgn="auto" hangingPunct="1">
              <a:spcAft>
                <a:spcPts val="0"/>
              </a:spcAft>
              <a:buSzPct val="120000"/>
              <a:buFont typeface="Wingdings" pitchFamily="2" charset="2"/>
              <a:buChar char="Ø"/>
              <a:defRPr/>
            </a:pPr>
            <a:r>
              <a:rPr lang="es-AR" sz="2400" dirty="0" smtClean="0">
                <a:latin typeface="Arial" pitchFamily="34" charset="0"/>
                <a:cs typeface="Arial" pitchFamily="34" charset="0"/>
              </a:rPr>
              <a:t> Estrategias de Afrontamiento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es-AR" sz="2800" dirty="0">
              <a:latin typeface="Calibri" panose="020F0502020204030204" pitchFamily="34" charset="0"/>
            </a:endParaRPr>
          </a:p>
        </p:txBody>
      </p:sp>
      <p:pic>
        <p:nvPicPr>
          <p:cNvPr id="4" name="3 Imagen" descr="libro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43636" y="2500306"/>
            <a:ext cx="2447925" cy="3743325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395536" y="339407"/>
            <a:ext cx="7772400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Limitaciones</a:t>
            </a:r>
            <a:endParaRPr lang="es-A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395536" y="1447800"/>
            <a:ext cx="8291264" cy="4572000"/>
          </a:xfrm>
        </p:spPr>
        <p:txBody>
          <a:bodyPr/>
          <a:lstStyle/>
          <a:p>
            <a:pPr algn="just">
              <a:buSzPct val="120000"/>
              <a:buFont typeface="Wingdings" pitchFamily="2" charset="2"/>
              <a:buChar char="Ø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Sugerimos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considere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mencionada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relación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estudio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en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otras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carreras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SzPct val="120000"/>
              <a:buFont typeface="Wingdings" pitchFamily="2" charset="2"/>
              <a:buChar char="Ø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Sería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pertinente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utilización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otros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instrumentos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replicar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los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resultados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en el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futuro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debido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validez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instrumento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Brief-Cope no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concluyente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SzPct val="120000"/>
              <a:buFont typeface="Wingdings" pitchFamily="2" charset="2"/>
              <a:buChar char="Ø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Debería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realizarse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estudio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muestra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mayor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obtener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mayor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precisión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en los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datos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y en lo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posible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esta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incluya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número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mayor de hombres. 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="" xmlns:p14="http://schemas.microsoft.com/office/powerpoint/2010/main" val="16690948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5805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s-AR" sz="6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Gracias por su colaboración y apoyo!!!</a:t>
            </a:r>
            <a:endParaRPr lang="es-ES" sz="6000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94692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s-ES" sz="36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Ansiedad</a:t>
            </a:r>
            <a:endParaRPr lang="es-ES" sz="36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611560" y="1447800"/>
            <a:ext cx="8075240" cy="4572000"/>
          </a:xfrm>
        </p:spPr>
        <p:txBody>
          <a:bodyPr>
            <a:normAutofit/>
          </a:bodyPr>
          <a:lstStyle/>
          <a:p>
            <a:pPr algn="just">
              <a:buSzPct val="120000"/>
              <a:buFont typeface="Wingdings" pitchFamily="2" charset="2"/>
              <a:buChar char="v"/>
            </a:pPr>
            <a:r>
              <a:rPr lang="es-ES" sz="2400" dirty="0" smtClean="0">
                <a:latin typeface="Arial" pitchFamily="34" charset="0"/>
                <a:cs typeface="Arial" pitchFamily="34" charset="0"/>
              </a:rPr>
              <a:t>Origen  en el termino latín</a:t>
            </a:r>
            <a:r>
              <a:rPr lang="es-E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i="1" dirty="0" err="1" smtClean="0">
                <a:latin typeface="Arial" pitchFamily="34" charset="0"/>
                <a:cs typeface="Arial" pitchFamily="34" charset="0"/>
              </a:rPr>
              <a:t>Anxietas</a:t>
            </a:r>
            <a:r>
              <a:rPr lang="es-ES" sz="2400" dirty="0" smtClean="0">
                <a:latin typeface="Arial" pitchFamily="34" charset="0"/>
                <a:cs typeface="Arial" pitchFamily="34" charset="0"/>
              </a:rPr>
              <a:t>, que significa congoja o aflicción. </a:t>
            </a:r>
          </a:p>
          <a:p>
            <a:pPr algn="just"/>
            <a:endParaRPr lang="es-ES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SzPct val="120000"/>
              <a:buFont typeface="Wingdings" pitchFamily="2" charset="2"/>
              <a:buChar char="v"/>
            </a:pPr>
            <a:r>
              <a:rPr lang="es-ES" sz="2400" dirty="0" smtClean="0">
                <a:latin typeface="Arial" pitchFamily="34" charset="0"/>
                <a:cs typeface="Arial" pitchFamily="34" charset="0"/>
              </a:rPr>
              <a:t>Estado de inquietud, preocupación, nerviosismo ante la anticipación de una amenaza inminente, acompañado de una  activación fisiológica, cambios </a:t>
            </a:r>
            <a:r>
              <a:rPr lang="es-ES" sz="2400" dirty="0" err="1" smtClean="0">
                <a:latin typeface="Arial" pitchFamily="34" charset="0"/>
                <a:cs typeface="Arial" pitchFamily="34" charset="0"/>
              </a:rPr>
              <a:t>comportamentales</a:t>
            </a:r>
            <a:r>
              <a:rPr lang="es-ES" sz="2400" dirty="0" smtClean="0">
                <a:latin typeface="Arial" pitchFamily="34" charset="0"/>
                <a:cs typeface="Arial" pitchFamily="34" charset="0"/>
              </a:rPr>
              <a:t> y pensamientos automáticos.</a:t>
            </a:r>
          </a:p>
        </p:txBody>
      </p:sp>
      <p:pic>
        <p:nvPicPr>
          <p:cNvPr id="4" name="3 Imagen" descr="estrés-y-ansiedad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1538" y="4500570"/>
            <a:ext cx="6598024" cy="212270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16124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s-ES" sz="3200" b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Ansiedad</a:t>
            </a:r>
            <a:r>
              <a:rPr lang="es-ES" sz="3200" b="1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3200" b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Nomal</a:t>
            </a:r>
            <a:r>
              <a:rPr lang="es-ES" sz="3200" b="1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3200" b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es-ES" sz="3200" b="1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3200" b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Patológica</a:t>
            </a:r>
            <a:endParaRPr lang="es-ES" sz="3200" b="1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50711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s-AR" sz="240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es-AR" sz="2400" b="1">
              <a:latin typeface="Arial" pitchFamily="34" charset="0"/>
              <a:cs typeface="Arial" pitchFamily="34" charset="0"/>
            </a:endParaRPr>
          </a:p>
          <a:p>
            <a:pPr algn="just">
              <a:buSzPct val="120000"/>
              <a:buFont typeface="Wingdings" pitchFamily="2" charset="2"/>
              <a:buChar char="Ø"/>
            </a:pPr>
            <a:r>
              <a:rPr lang="es-AR" sz="2400" b="1" smtClean="0">
                <a:latin typeface="Arial" pitchFamily="34" charset="0"/>
                <a:cs typeface="Arial" pitchFamily="34" charset="0"/>
              </a:rPr>
              <a:t>Nuestra investigacion se centra en el aspecto normal de la ansiedad. Considerándola necesaria para la supervivencia, motor para el aprendizaje, motivador para alcanzar metas y como una ayuda para obtener un buen nivel de estudio.</a:t>
            </a:r>
            <a:endParaRPr lang="es-ES" sz="240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3 Imagen" descr="centro-de-estudios-0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03746" y="4500570"/>
            <a:ext cx="3136508" cy="214313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s-ES" sz="3200" b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Modelos</a:t>
            </a:r>
            <a:r>
              <a:rPr lang="es-ES" sz="3200" b="1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3200" b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teóricos</a:t>
            </a:r>
            <a:r>
              <a:rPr lang="es-ES" sz="3200" b="1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3200" b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de</a:t>
            </a:r>
            <a:r>
              <a:rPr lang="es-ES" sz="3200" b="1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3200" b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Ansiedad</a:t>
            </a:r>
            <a:endParaRPr lang="es-ES" sz="3200" b="1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395536" y="1447800"/>
            <a:ext cx="8291264" cy="4572000"/>
          </a:xfrm>
        </p:spPr>
        <p:txBody>
          <a:bodyPr>
            <a:noAutofit/>
          </a:bodyPr>
          <a:lstStyle/>
          <a:p>
            <a:pPr algn="just"/>
            <a:endParaRPr lang="es-ES" sz="2400" smtClean="0">
              <a:latin typeface="Arial" pitchFamily="34" charset="0"/>
              <a:cs typeface="Arial" pitchFamily="34" charset="0"/>
            </a:endParaRPr>
          </a:p>
          <a:p>
            <a:pPr algn="just">
              <a:buSzPct val="120000"/>
              <a:buFont typeface="Wingdings" pitchFamily="2" charset="2"/>
              <a:buChar char="§"/>
            </a:pPr>
            <a:r>
              <a:rPr lang="es-ES" sz="2400" b="1" smtClean="0">
                <a:latin typeface="Arial" pitchFamily="34" charset="0"/>
                <a:cs typeface="Arial" pitchFamily="34" charset="0"/>
              </a:rPr>
              <a:t>Enfoque </a:t>
            </a:r>
            <a:r>
              <a:rPr lang="es-ES" sz="2400" b="1" smtClean="0">
                <a:solidFill>
                  <a:schemeClr val="tx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psicoanalítico</a:t>
            </a:r>
            <a:r>
              <a:rPr lang="es-ES" sz="2400" smtClean="0">
                <a:latin typeface="Arial" pitchFamily="34" charset="0"/>
                <a:cs typeface="Arial" pitchFamily="34" charset="0"/>
              </a:rPr>
              <a:t>: ansiedad como un </a:t>
            </a:r>
            <a:r>
              <a:rPr lang="es-ES" sz="2400" i="1" smtClean="0">
                <a:latin typeface="Arial" pitchFamily="34" charset="0"/>
                <a:cs typeface="Arial" pitchFamily="34" charset="0"/>
              </a:rPr>
              <a:t>estado emocional </a:t>
            </a:r>
            <a:r>
              <a:rPr lang="es-ES" sz="2400" smtClean="0">
                <a:latin typeface="Arial" pitchFamily="34" charset="0"/>
                <a:cs typeface="Arial" pitchFamily="34" charset="0"/>
              </a:rPr>
              <a:t>caracterizado por una sensación de malestar </a:t>
            </a:r>
          </a:p>
          <a:p>
            <a:pPr algn="just"/>
            <a:endParaRPr lang="es-ES_tradnl" sz="2400" smtClean="0">
              <a:latin typeface="Arial" pitchFamily="34" charset="0"/>
              <a:cs typeface="Arial" pitchFamily="34" charset="0"/>
            </a:endParaRPr>
          </a:p>
          <a:p>
            <a:pPr algn="just">
              <a:buSzPct val="120000"/>
              <a:buFont typeface="Wingdings" pitchFamily="2" charset="2"/>
              <a:buChar char="§"/>
            </a:pPr>
            <a:r>
              <a:rPr lang="es-ES_tradnl" sz="2400" b="1" smtClean="0">
                <a:latin typeface="Arial" pitchFamily="34" charset="0"/>
                <a:cs typeface="Arial" pitchFamily="34" charset="0"/>
              </a:rPr>
              <a:t>Enfoque humanista y existencialista: </a:t>
            </a:r>
            <a:r>
              <a:rPr lang="es-ES_tradnl" sz="2400" smtClean="0">
                <a:latin typeface="Arial" pitchFamily="34" charset="0"/>
                <a:cs typeface="Arial" pitchFamily="34" charset="0"/>
              </a:rPr>
              <a:t>ansiedad como un temor que aparece cuando el individuo siente que algún valor que es considerado esencial para su vida, es amenazado.</a:t>
            </a:r>
            <a:endParaRPr lang="es-ES" sz="24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SzPct val="120000"/>
              <a:buFont typeface="Wingdings" pitchFamily="2" charset="2"/>
              <a:buChar char="§"/>
            </a:pPr>
            <a:r>
              <a:rPr lang="es-ES_tradnl" sz="2400" b="1" dirty="0" smtClean="0">
                <a:latin typeface="Arial" pitchFamily="34" charset="0"/>
                <a:cs typeface="Arial" pitchFamily="34" charset="0"/>
              </a:rPr>
              <a:t>Teoría sistémica: </a:t>
            </a:r>
            <a:r>
              <a:rPr lang="es-ES_tradnl" sz="2400" dirty="0" smtClean="0">
                <a:latin typeface="Arial" pitchFamily="34" charset="0"/>
                <a:cs typeface="Arial" pitchFamily="34" charset="0"/>
              </a:rPr>
              <a:t>ansiedad como inquietud generada en la percepción que el individuo tiene de su interacción con los integrantes de los distintos sistemas en los cuales participa.</a:t>
            </a:r>
          </a:p>
          <a:p>
            <a:pPr algn="just"/>
            <a:endParaRPr lang="es-ES_tradnl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es-ES_tradnl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SzPct val="120000"/>
              <a:buFont typeface="Wingdings" pitchFamily="2" charset="2"/>
              <a:buChar char="§"/>
            </a:pPr>
            <a:r>
              <a:rPr lang="es-ES_tradnl" sz="2400" b="1" dirty="0" smtClean="0">
                <a:latin typeface="Arial" pitchFamily="34" charset="0"/>
                <a:cs typeface="Arial" pitchFamily="34" charset="0"/>
              </a:rPr>
              <a:t>Enfoque conductual: </a:t>
            </a:r>
            <a:r>
              <a:rPr lang="es-ES_tradnl" sz="2400" dirty="0" smtClean="0">
                <a:latin typeface="Arial" pitchFamily="34" charset="0"/>
                <a:cs typeface="Arial" pitchFamily="34" charset="0"/>
              </a:rPr>
              <a:t>ansiedad como el resultado de un aprendizaje condicionado. </a:t>
            </a:r>
          </a:p>
          <a:p>
            <a:endParaRPr lang="es-ES_tradnl" dirty="0" smtClean="0"/>
          </a:p>
          <a:p>
            <a:endParaRPr lang="es-E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395536" y="1447800"/>
            <a:ext cx="8291264" cy="2197224"/>
          </a:xfrm>
        </p:spPr>
        <p:txBody>
          <a:bodyPr>
            <a:normAutofit lnSpcReduction="10000"/>
          </a:bodyPr>
          <a:lstStyle/>
          <a:p>
            <a:pPr algn="just">
              <a:buSzPct val="120000"/>
              <a:buFont typeface="Wingdings" pitchFamily="2" charset="2"/>
              <a:buChar char="§"/>
            </a:pPr>
            <a:r>
              <a:rPr lang="es-ES" sz="2400" b="1" smtClean="0">
                <a:latin typeface="Arial" panose="020B0604020202020204" pitchFamily="34" charset="0"/>
                <a:cs typeface="Arial" panose="020B0604020202020204" pitchFamily="34" charset="0"/>
              </a:rPr>
              <a:t>Teorías cognitivas: </a:t>
            </a:r>
            <a:r>
              <a:rPr lang="es-ES_tradnl" sz="2400" smtClean="0">
                <a:latin typeface="Arial" panose="020B0604020202020204" pitchFamily="34" charset="0"/>
                <a:cs typeface="Arial" panose="020B0604020202020204" pitchFamily="34" charset="0"/>
              </a:rPr>
              <a:t>ansiedad como una respuesta; se hace hincapié en la </a:t>
            </a:r>
            <a:r>
              <a:rPr lang="es-ES_tradnl" sz="2400" b="1" smtClean="0">
                <a:latin typeface="Arial" panose="020B0604020202020204" pitchFamily="34" charset="0"/>
                <a:cs typeface="Arial" panose="020B0604020202020204" pitchFamily="34" charset="0"/>
              </a:rPr>
              <a:t>percepción e interpretación </a:t>
            </a:r>
            <a:r>
              <a:rPr lang="es-ES_tradnl" sz="2400" smtClean="0">
                <a:latin typeface="Arial" panose="020B0604020202020204" pitchFamily="34" charset="0"/>
                <a:cs typeface="Arial" panose="020B0604020202020204" pitchFamily="34" charset="0"/>
              </a:rPr>
              <a:t>que realiza el sujeto de una determinada situación, valorándola como amenazante y subestimando los recursos que posee para afrontarla</a:t>
            </a:r>
            <a:r>
              <a:rPr lang="es-AR" sz="240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ES" sz="24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es-ES" sz="24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E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2 Imagen" descr="images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2120" y="3573016"/>
            <a:ext cx="2973508" cy="28083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ío">
  <a:themeElements>
    <a:clrScheme name="Brío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Brí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Brío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1694</TotalTime>
  <Words>1561</Words>
  <Application>Microsoft Office PowerPoint</Application>
  <PresentationFormat>Presentación en pantalla (4:3)</PresentationFormat>
  <Paragraphs>199</Paragraphs>
  <Slides>41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41</vt:i4>
      </vt:variant>
    </vt:vector>
  </HeadingPairs>
  <TitlesOfParts>
    <vt:vector size="42" baseType="lpstr">
      <vt:lpstr>Brío</vt:lpstr>
      <vt:lpstr>Relaciones entre ansiedad ante exámenes y estrategias de afrontamiento en estudiantes universitarios</vt:lpstr>
      <vt:lpstr>Diapositiva 2</vt:lpstr>
      <vt:lpstr>Motivo de la investigación</vt:lpstr>
      <vt:lpstr>Marco Teórico</vt:lpstr>
      <vt:lpstr>Ansiedad</vt:lpstr>
      <vt:lpstr>Ansiedad Nomal y Patológica</vt:lpstr>
      <vt:lpstr>Modelos teóricos de Ansiedad</vt:lpstr>
      <vt:lpstr>Diapositiva 8</vt:lpstr>
      <vt:lpstr>Diapositiva 9</vt:lpstr>
      <vt:lpstr>Ansiedad rasgo y estado</vt:lpstr>
      <vt:lpstr>Ansiedad ante exámenes</vt:lpstr>
      <vt:lpstr>Modelos de Ansiedad ante exámenes</vt:lpstr>
      <vt:lpstr>Ansiedad ante exámenes en hombres y mujeres</vt:lpstr>
      <vt:lpstr>Estrategias de afrontamiento</vt:lpstr>
      <vt:lpstr>Teorías del Afrontamiento</vt:lpstr>
      <vt:lpstr>Estrategias y Estilo de afrontamiento</vt:lpstr>
      <vt:lpstr>Modelo Multidimensional</vt:lpstr>
      <vt:lpstr>Modelo Multidimensional</vt:lpstr>
      <vt:lpstr>Uso de estrategias de afrontamiento en hombres y mujeres</vt:lpstr>
      <vt:lpstr>Uso de estrategias de afrontamiento en la universidad</vt:lpstr>
      <vt:lpstr>METODOLOGÍA</vt:lpstr>
      <vt:lpstr>HIPÓTESIS DE TRABAJO</vt:lpstr>
      <vt:lpstr>DISEÑO Y TIPO DE ESTUDIO</vt:lpstr>
      <vt:lpstr>MUESTRA</vt:lpstr>
      <vt:lpstr>Instrumentos</vt:lpstr>
      <vt:lpstr>Resultados</vt:lpstr>
      <vt:lpstr>Diapositiva 27</vt:lpstr>
      <vt:lpstr>   Diferencias en función del sexo en las variables ansiedad y estrategias de afrontamiento   </vt:lpstr>
      <vt:lpstr>Diapositiva 29</vt:lpstr>
      <vt:lpstr>Diferencias en función del año de cursada</vt:lpstr>
      <vt:lpstr>Diapositiva 31</vt:lpstr>
      <vt:lpstr>Relación entre el uso de  estrategias de afrontamiento y los niveles de ansiedad ante exámenes para toda la muestra</vt:lpstr>
      <vt:lpstr>Diapositiva 33</vt:lpstr>
      <vt:lpstr>Diapositiva 34</vt:lpstr>
      <vt:lpstr>Diferencias entre alumnos de 1 y 5 año en las asociaciones de las variables</vt:lpstr>
      <vt:lpstr>Diapositiva 36</vt:lpstr>
      <vt:lpstr>CONCLUSIONES</vt:lpstr>
      <vt:lpstr>Conclusiones</vt:lpstr>
      <vt:lpstr>Conclusiones</vt:lpstr>
      <vt:lpstr>Limitaciones</vt:lpstr>
      <vt:lpstr>Diapositiva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Familia</dc:creator>
  <cp:lastModifiedBy>Gabriela</cp:lastModifiedBy>
  <cp:revision>156</cp:revision>
  <dcterms:created xsi:type="dcterms:W3CDTF">2016-02-25T10:43:17Z</dcterms:created>
  <dcterms:modified xsi:type="dcterms:W3CDTF">2017-09-12T21:20:33Z</dcterms:modified>
</cp:coreProperties>
</file>