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47" r:id="rId1"/>
  </p:sldMasterIdLst>
  <p:notesMasterIdLst>
    <p:notesMasterId r:id="rId43"/>
  </p:notesMasterIdLst>
  <p:sldIdLst>
    <p:sldId id="256" r:id="rId2"/>
    <p:sldId id="257" r:id="rId3"/>
    <p:sldId id="258" r:id="rId4"/>
    <p:sldId id="260" r:id="rId5"/>
    <p:sldId id="341" r:id="rId6"/>
    <p:sldId id="342" r:id="rId7"/>
    <p:sldId id="297" r:id="rId8"/>
    <p:sldId id="298" r:id="rId9"/>
    <p:sldId id="299" r:id="rId10"/>
    <p:sldId id="300" r:id="rId11"/>
    <p:sldId id="301" r:id="rId12"/>
    <p:sldId id="302" r:id="rId13"/>
    <p:sldId id="304" r:id="rId14"/>
    <p:sldId id="305" r:id="rId15"/>
    <p:sldId id="306" r:id="rId16"/>
    <p:sldId id="307" r:id="rId17"/>
    <p:sldId id="309" r:id="rId18"/>
    <p:sldId id="343" r:id="rId19"/>
    <p:sldId id="311" r:id="rId20"/>
    <p:sldId id="312" r:id="rId21"/>
    <p:sldId id="315" r:id="rId22"/>
    <p:sldId id="316" r:id="rId23"/>
    <p:sldId id="317" r:id="rId24"/>
    <p:sldId id="318" r:id="rId25"/>
    <p:sldId id="321" r:id="rId26"/>
    <p:sldId id="339" r:id="rId27"/>
    <p:sldId id="322" r:id="rId28"/>
    <p:sldId id="323" r:id="rId29"/>
    <p:sldId id="340" r:id="rId30"/>
    <p:sldId id="326" r:id="rId31"/>
    <p:sldId id="327" r:id="rId32"/>
    <p:sldId id="328" r:id="rId33"/>
    <p:sldId id="329" r:id="rId34"/>
    <p:sldId id="330" r:id="rId35"/>
    <p:sldId id="331" r:id="rId36"/>
    <p:sldId id="332" r:id="rId37"/>
    <p:sldId id="333" r:id="rId38"/>
    <p:sldId id="334" r:id="rId39"/>
    <p:sldId id="335" r:id="rId40"/>
    <p:sldId id="337" r:id="rId41"/>
    <p:sldId id="345" r:id="rId42"/>
  </p:sldIdLst>
  <p:sldSz cx="9144000" cy="6858000" type="screen4x3"/>
  <p:notesSz cx="6858000" cy="9144000"/>
  <p:defaultTextStyle>
    <a:defPPr>
      <a:defRPr lang="es-AR"/>
    </a:defPPr>
    <a:lvl1pPr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006699"/>
    <a:srgbClr val="009999"/>
    <a:srgbClr val="FF0000"/>
    <a:srgbClr val="9966FF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53" d="100"/>
          <a:sy n="53" d="100"/>
        </p:scale>
        <p:origin x="-996" y="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Office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s-ES"/>
  <c:chart>
    <c:autoTitleDeleted val="1"/>
    <c:view3D>
      <c:rotX val="30"/>
      <c:perspective val="30"/>
    </c:view3D>
    <c:plotArea>
      <c:layout>
        <c:manualLayout>
          <c:layoutTarget val="inner"/>
          <c:xMode val="edge"/>
          <c:yMode val="edge"/>
          <c:x val="3.8801244306188205E-2"/>
          <c:y val="5.2434113927281374E-2"/>
          <c:w val="0.56380179980002221"/>
          <c:h val="0.89513177214543749"/>
        </c:manualLayout>
      </c:layout>
      <c:pie3DChart>
        <c:varyColors val="1"/>
        <c:ser>
          <c:idx val="0"/>
          <c:order val="0"/>
          <c:tx>
            <c:strRef>
              <c:f>Hoja1!$B$1</c:f>
              <c:strCache>
                <c:ptCount val="1"/>
                <c:pt idx="0">
                  <c:v>Ventas</c:v>
                </c:pt>
              </c:strCache>
            </c:strRef>
          </c:tx>
          <c:dPt>
            <c:idx val="1"/>
            <c:spPr>
              <a:solidFill>
                <a:schemeClr val="accent5">
                  <a:lumMod val="60000"/>
                  <a:lumOff val="40000"/>
                </a:schemeClr>
              </a:solidFill>
            </c:spPr>
          </c:dPt>
          <c:cat>
            <c:strRef>
              <c:f>Hoja1!$A$2:$A$5</c:f>
              <c:strCache>
                <c:ptCount val="2"/>
                <c:pt idx="0">
                  <c:v>Mujeres</c:v>
                </c:pt>
                <c:pt idx="1">
                  <c:v>Hombres</c:v>
                </c:pt>
              </c:strCache>
            </c:strRef>
          </c:cat>
          <c:val>
            <c:numRef>
              <c:f>Hoja1!$B$2:$B$5</c:f>
              <c:numCache>
                <c:formatCode>General</c:formatCode>
                <c:ptCount val="4"/>
                <c:pt idx="0">
                  <c:v>83.7</c:v>
                </c:pt>
                <c:pt idx="1">
                  <c:v>16.3</c:v>
                </c:pt>
              </c:numCache>
            </c:numRef>
          </c:val>
        </c:ser>
      </c:pie3DChart>
    </c:plotArea>
    <c:legend>
      <c:legendPos val="r"/>
      <c:legendEntry>
        <c:idx val="2"/>
        <c:delete val="1"/>
      </c:legendEntry>
      <c:legendEntry>
        <c:idx val="3"/>
        <c:delete val="1"/>
      </c:legendEntry>
    </c:legend>
    <c:plotVisOnly val="1"/>
  </c:chart>
  <c:txPr>
    <a:bodyPr/>
    <a:lstStyle/>
    <a:p>
      <a:pPr>
        <a:defRPr sz="1800"/>
      </a:pPr>
      <a:endParaRPr lang="es-ES"/>
    </a:p>
  </c:txPr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A60900C-40CC-4C65-B07C-2D78A8AB48D2}" type="datetimeFigureOut">
              <a:rPr lang="es-ES" smtClean="0"/>
              <a:pPr/>
              <a:t>12/09/2017</a:t>
            </a:fld>
            <a:endParaRPr lang="es-E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58B59B6-5798-4ACF-B06E-3CB962C4D8DE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="" xmlns:p14="http://schemas.microsoft.com/office/powerpoint/2010/main" val="14401442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8B59B6-5798-4ACF-B06E-3CB962C4D8DE}" type="slidenum">
              <a:rPr lang="es-ES" smtClean="0"/>
              <a:pPr/>
              <a:t>9</a:t>
            </a:fld>
            <a:endParaRPr lang="es-ES"/>
          </a:p>
        </p:txBody>
      </p:sp>
    </p:spTree>
    <p:extLst>
      <p:ext uri="{BB962C8B-B14F-4D97-AF65-F5344CB8AC3E}">
        <p14:creationId xmlns="" xmlns:p14="http://schemas.microsoft.com/office/powerpoint/2010/main" val="14668663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Triángulo isósceles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7 Título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9" name="8 Subtítulo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28" name="27 Marcador de fecha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pPr>
              <a:defRPr/>
            </a:pPr>
            <a:fld id="{BB83E95B-3E46-40CB-9CA8-432243975CF0}" type="datetimeFigureOut">
              <a:rPr lang="es-AR" smtClean="0"/>
              <a:pPr>
                <a:defRPr/>
              </a:pPr>
              <a:t>12/09/2017</a:t>
            </a:fld>
            <a:endParaRPr lang="es-AR"/>
          </a:p>
        </p:txBody>
      </p:sp>
      <p:sp>
        <p:nvSpPr>
          <p:cNvPr id="17" name="16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pPr>
              <a:defRPr/>
            </a:pPr>
            <a:endParaRPr lang="es-AR"/>
          </a:p>
        </p:txBody>
      </p:sp>
      <p:sp>
        <p:nvSpPr>
          <p:cNvPr id="29" name="28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8DB26329-0934-4824-889F-F68E5B47E8C0}" type="slidenum">
              <a:rPr lang="es-AR" smtClean="0"/>
              <a:pPr>
                <a:defRPr/>
              </a:pPr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A7CDF8B-A17E-4D53-B7B7-6FC1AC77172B}" type="datetimeFigureOut">
              <a:rPr lang="es-AR" smtClean="0"/>
              <a:pPr>
                <a:defRPr/>
              </a:pPr>
              <a:t>12/09/2017</a:t>
            </a:fld>
            <a:endParaRPr lang="es-A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79CE7D1-4D58-4166-8A82-7F7DB4F9B20E}" type="slidenum">
              <a:rPr lang="es-AR" smtClean="0"/>
              <a:pPr>
                <a:defRPr/>
              </a:pPr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A267CD2-5123-46FC-B5C9-45D48A4B00C9}" type="datetimeFigureOut">
              <a:rPr lang="es-AR" smtClean="0"/>
              <a:pPr>
                <a:defRPr/>
              </a:pPr>
              <a:t>12/09/2017</a:t>
            </a:fld>
            <a:endParaRPr lang="es-A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0639DA9-A5CF-4E6E-9FC1-4D43238A4BD1}" type="slidenum">
              <a:rPr lang="es-AR" smtClean="0"/>
              <a:pPr>
                <a:defRPr/>
              </a:pPr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pPr>
              <a:defRPr/>
            </a:pPr>
            <a:fld id="{4CE07A55-DC9E-474E-B526-ED04CFD0F23D}" type="datetimeFigureOut">
              <a:rPr lang="es-AR" smtClean="0"/>
              <a:pPr>
                <a:defRPr/>
              </a:pPr>
              <a:t>12/09/2017</a:t>
            </a:fld>
            <a:endParaRPr lang="es-A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pPr>
              <a:defRPr/>
            </a:pPr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88B9928-0A26-4D1A-9286-C94568DF660E}" type="slidenum">
              <a:rPr lang="es-AR" smtClean="0"/>
              <a:pPr>
                <a:defRPr/>
              </a:pPr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Triángulo rectángulo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7 Triángulo isósceles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pPr>
              <a:defRPr/>
            </a:pPr>
            <a:fld id="{6594EF77-DF4A-4F26-944C-C33BD0E30D7E}" type="datetimeFigureOut">
              <a:rPr lang="es-AR" smtClean="0"/>
              <a:pPr>
                <a:defRPr/>
              </a:pPr>
              <a:t>12/09/2017</a:t>
            </a:fld>
            <a:endParaRPr lang="es-A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pPr>
              <a:defRPr/>
            </a:pPr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pPr>
              <a:defRPr/>
            </a:pPr>
            <a:fld id="{935BAA7B-1901-4342-90CB-DA2C4B800AAF}" type="slidenum">
              <a:rPr lang="es-AR" smtClean="0"/>
              <a:pPr>
                <a:defRPr/>
              </a:pPr>
              <a:t>‹Nº›</a:t>
            </a:fld>
            <a:endParaRPr lang="es-AR"/>
          </a:p>
        </p:txBody>
      </p:sp>
      <p:cxnSp>
        <p:nvCxnSpPr>
          <p:cNvPr id="11" name="10 Conector recto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9 Conector recto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pPr>
              <a:defRPr/>
            </a:pPr>
            <a:fld id="{4D188C56-E98E-4994-B365-F60C1F809B43}" type="datetimeFigureOut">
              <a:rPr lang="es-AR" smtClean="0"/>
              <a:pPr>
                <a:defRPr/>
              </a:pPr>
              <a:t>12/09/2017</a:t>
            </a:fld>
            <a:endParaRPr lang="es-AR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pPr>
              <a:defRPr/>
            </a:pPr>
            <a:endParaRPr lang="es-AR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pPr>
              <a:defRPr/>
            </a:pPr>
            <a:fld id="{923A08EB-D137-4061-9A72-957605623CE2}" type="slidenum">
              <a:rPr lang="es-AR" smtClean="0"/>
              <a:pPr>
                <a:defRPr/>
              </a:pPr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ció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pPr>
              <a:defRPr/>
            </a:pPr>
            <a:fld id="{C319488C-FEDC-41BE-A368-5331EDF8B031}" type="datetimeFigureOut">
              <a:rPr lang="es-AR" smtClean="0"/>
              <a:pPr>
                <a:defRPr/>
              </a:pPr>
              <a:t>12/09/2017</a:t>
            </a:fld>
            <a:endParaRPr lang="es-AR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pPr>
              <a:defRPr/>
            </a:pPr>
            <a:endParaRPr lang="es-AR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pPr>
              <a:defRPr/>
            </a:pPr>
            <a:fld id="{05AA9902-11D3-4195-85E1-63ABCDF87A5C}" type="slidenum">
              <a:rPr lang="es-AR" smtClean="0"/>
              <a:pPr>
                <a:defRPr/>
              </a:pPr>
              <a:t>‹Nº›</a:t>
            </a:fld>
            <a:endParaRPr lang="es-A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D9E8485-3DD1-459C-B094-ED2D7FB42B66}" type="datetimeFigureOut">
              <a:rPr lang="es-AR" smtClean="0"/>
              <a:pPr>
                <a:defRPr/>
              </a:pPr>
              <a:t>12/09/2017</a:t>
            </a:fld>
            <a:endParaRPr lang="es-AR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AR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93DCBBD-EAE0-46D6-BE28-EBCF5C38660C}" type="slidenum">
              <a:rPr lang="es-AR" smtClean="0"/>
              <a:pPr>
                <a:defRPr/>
              </a:pPr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pPr>
              <a:defRPr/>
            </a:pPr>
            <a:fld id="{08394BC1-6B91-40C1-945B-075825C46E13}" type="datetimeFigureOut">
              <a:rPr lang="es-AR" smtClean="0"/>
              <a:pPr>
                <a:defRPr/>
              </a:pPr>
              <a:t>12/09/2017</a:t>
            </a:fld>
            <a:endParaRPr lang="es-AR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pPr>
              <a:defRPr/>
            </a:pPr>
            <a:endParaRPr lang="es-AR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pPr>
              <a:defRPr/>
            </a:pPr>
            <a:fld id="{5AF03E97-BF2A-4250-A08D-B85A2F8F008C}" type="slidenum">
              <a:rPr lang="es-AR" smtClean="0"/>
              <a:pPr>
                <a:defRPr/>
              </a:pPr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pPr>
              <a:defRPr/>
            </a:pPr>
            <a:fld id="{8385CA54-7F05-4858-917A-35BDF0AFAA02}" type="datetimeFigureOut">
              <a:rPr lang="es-AR" smtClean="0"/>
              <a:pPr>
                <a:defRPr/>
              </a:pPr>
              <a:t>12/09/2017</a:t>
            </a:fld>
            <a:endParaRPr lang="es-AR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pPr>
              <a:defRPr/>
            </a:pPr>
            <a:endParaRPr lang="es-AR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pPr>
              <a:defRPr/>
            </a:pPr>
            <a:fld id="{52E05A12-32DB-4C95-AFEB-65E105825726}" type="slidenum">
              <a:rPr lang="es-AR" smtClean="0"/>
              <a:pPr>
                <a:defRPr/>
              </a:pPr>
              <a:t>‹Nº›</a:t>
            </a:fld>
            <a:endParaRPr lang="es-A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s-ES" smtClean="0"/>
              <a:t>Haga clic en el icono para agregar una imagen</a:t>
            </a:r>
            <a:endParaRPr kumimoji="0"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pPr>
              <a:defRPr/>
            </a:pPr>
            <a:fld id="{69D8F056-2872-4107-8F17-7DFE24036C17}" type="datetimeFigureOut">
              <a:rPr lang="es-AR" smtClean="0"/>
              <a:pPr>
                <a:defRPr/>
              </a:pPr>
              <a:t>12/09/2017</a:t>
            </a:fld>
            <a:endParaRPr lang="es-AR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pPr>
              <a:defRPr/>
            </a:pPr>
            <a:endParaRPr lang="es-AR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pPr>
              <a:defRPr/>
            </a:pPr>
            <a:fld id="{242C76DD-0FB5-4101-94E5-42E929515E68}" type="slidenum">
              <a:rPr lang="es-AR" smtClean="0"/>
              <a:pPr>
                <a:defRPr/>
              </a:pPr>
              <a:t>‹Nº›</a:t>
            </a:fld>
            <a:endParaRPr lang="es-A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10 Triángulo rectángulo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7 Conector recto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8 Conector recto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21 Marcador de título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3" name="12 Marcador de texto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4" name="13 Marcador de fecha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E99ED594-0981-4987-B707-31DFE168C53F}" type="datetimeFigureOut">
              <a:rPr lang="es-AR" smtClean="0"/>
              <a:pPr>
                <a:defRPr/>
              </a:pPr>
              <a:t>12/09/2017</a:t>
            </a:fld>
            <a:endParaRPr lang="es-AR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s-AR"/>
          </a:p>
        </p:txBody>
      </p:sp>
      <p:sp>
        <p:nvSpPr>
          <p:cNvPr id="23" name="22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17A2B8ED-993A-4035-AC36-F221C1D533E9}" type="slidenum">
              <a:rPr lang="es-AR" smtClean="0"/>
              <a:pPr>
                <a:defRPr/>
              </a:pPr>
              <a:t>‹Nº›</a:t>
            </a:fld>
            <a:endParaRPr lang="es-AR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48" r:id="rId1"/>
    <p:sldLayoutId id="2147483849" r:id="rId2"/>
    <p:sldLayoutId id="2147483850" r:id="rId3"/>
    <p:sldLayoutId id="2147483851" r:id="rId4"/>
    <p:sldLayoutId id="2147483852" r:id="rId5"/>
    <p:sldLayoutId id="2147483853" r:id="rId6"/>
    <p:sldLayoutId id="2147483854" r:id="rId7"/>
    <p:sldLayoutId id="2147483855" r:id="rId8"/>
    <p:sldLayoutId id="2147483856" r:id="rId9"/>
    <p:sldLayoutId id="2147483857" r:id="rId10"/>
    <p:sldLayoutId id="2147483858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microsoft.com/office/2007/relationships/hdphoto" Target="../media/hdphoto3.wdp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16 Título"/>
          <p:cNvSpPr>
            <a:spLocks noGrp="1"/>
          </p:cNvSpPr>
          <p:nvPr>
            <p:ph type="ctrTitle"/>
          </p:nvPr>
        </p:nvSpPr>
        <p:spPr bwMode="auto">
          <a:xfrm>
            <a:off x="0" y="260648"/>
            <a:ext cx="9166225" cy="2160240"/>
          </a:xfrm>
          <a:noFill/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Ctr="0" compatLnSpc="1">
            <a:prstTxWarp prst="textNoShape">
              <a:avLst/>
            </a:prstTxWarp>
            <a:noAutofit/>
          </a:bodyPr>
          <a:lstStyle/>
          <a:p>
            <a:pPr algn="ctr" eaLnBrk="1" hangingPunct="1"/>
            <a:r>
              <a:rPr lang="es-AR" sz="3600" b="1" dirty="0" smtClean="0"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Relaciones entre ansiedad ante exámenes y estrategias de afrontamiento en estudiantes universitarios</a:t>
            </a:r>
          </a:p>
        </p:txBody>
      </p:sp>
      <p:pic>
        <p:nvPicPr>
          <p:cNvPr id="5" name="4 Imagen" descr="a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85918" y="2714620"/>
            <a:ext cx="6429356" cy="3430302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539552" y="274875"/>
            <a:ext cx="8147248" cy="1143000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es-ES" sz="3600" b="1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Ansiedad rasgo y estado</a:t>
            </a:r>
            <a:endParaRPr lang="es-ES" sz="3600" b="1" dirty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323528" y="1447800"/>
            <a:ext cx="8363272" cy="4572000"/>
          </a:xfrm>
        </p:spPr>
        <p:txBody>
          <a:bodyPr>
            <a:normAutofit/>
          </a:bodyPr>
          <a:lstStyle/>
          <a:p>
            <a:pPr algn="just">
              <a:buSzPct val="120000"/>
              <a:buFont typeface="Wingdings" pitchFamily="2" charset="2"/>
              <a:buChar char="Ø"/>
            </a:pPr>
            <a:r>
              <a:rPr lang="es-ES_tradnl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Ansiedad </a:t>
            </a:r>
            <a:r>
              <a:rPr lang="es-ES_tradnl" sz="24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rasgo: </a:t>
            </a:r>
            <a:r>
              <a:rPr lang="es-ES_tradnl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tendencia estable en el individuo a reaccionar emocionalmente ante determinadas situaciones de la misma manera</a:t>
            </a:r>
            <a:r>
              <a:rPr lang="es-AR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just"/>
            <a:endParaRPr lang="es-ES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buSzPct val="120000"/>
              <a:buFont typeface="Wingdings" pitchFamily="2" charset="2"/>
              <a:buChar char="Ø"/>
            </a:pPr>
            <a:r>
              <a:rPr lang="es-ES_tradnl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s-ES_tradnl" sz="2400" b="1" dirty="0">
                <a:latin typeface="Arial" panose="020B0604020202020204" pitchFamily="34" charset="0"/>
                <a:cs typeface="Arial" panose="020B0604020202020204" pitchFamily="34" charset="0"/>
              </a:rPr>
              <a:t>nsiedad </a:t>
            </a:r>
            <a:r>
              <a:rPr lang="es-ES_tradnl" sz="24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estado:</a:t>
            </a:r>
            <a:r>
              <a:rPr lang="es-ES_tradnl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suceso transitorio, con una duración breve de tiempo</a:t>
            </a:r>
            <a:r>
              <a:rPr lang="es-ES_tradnl" sz="24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s-E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2" descr="No hay texto alternativo automático disponible.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08104" y="3717032"/>
            <a:ext cx="2916000" cy="290081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395536" y="274638"/>
            <a:ext cx="8291264" cy="1143000"/>
          </a:xfr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es-ES" sz="3600" b="1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Ansiedad ante exámenes</a:t>
            </a:r>
            <a:endParaRPr lang="es-ES" sz="3600" b="1" dirty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539552" y="1447800"/>
            <a:ext cx="8147248" cy="3695712"/>
          </a:xfrm>
        </p:spPr>
        <p:txBody>
          <a:bodyPr>
            <a:normAutofit/>
          </a:bodyPr>
          <a:lstStyle/>
          <a:p>
            <a:pPr algn="just"/>
            <a:endParaRPr lang="es-ES_tradnl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buSzPct val="120000"/>
              <a:buFont typeface="Wingdings" pitchFamily="2" charset="2"/>
              <a:buChar char="v"/>
            </a:pPr>
            <a:r>
              <a:rPr lang="es-ES_tradnl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Tendencia en los estudiantes a reaccionar con ansiedad ante aquellas circunstancias en que han de ser evaluados en los conocimientos adquiridos. </a:t>
            </a:r>
          </a:p>
          <a:p>
            <a:pPr algn="just"/>
            <a:endParaRPr lang="es-ES_tradnl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buSzPct val="120000"/>
              <a:buFont typeface="Wingdings" pitchFamily="2" charset="2"/>
              <a:buChar char="v"/>
            </a:pPr>
            <a:r>
              <a:rPr lang="es-ES_tradnl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Se presentan respuestas de activación fisiológica, pensamientos intrusivos y/o preocupaciones ante la inminencia de un posible fracaso en la tarea, lo cual afectaría el desempeño en la misma.</a:t>
            </a:r>
            <a:endParaRPr lang="es-ES" dirty="0"/>
          </a:p>
        </p:txBody>
      </p:sp>
      <p:pic>
        <p:nvPicPr>
          <p:cNvPr id="4" name="3 Imagen" descr="descarg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072198" y="4786322"/>
            <a:ext cx="3071802" cy="207167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395536" y="304800"/>
            <a:ext cx="8514692" cy="1143000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es-ES" sz="3600" b="1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itchFamily="34" charset="0"/>
              </a:rPr>
              <a:t>Modelos de Ansiedad ante exámenes</a:t>
            </a:r>
            <a:endParaRPr lang="es-ES" sz="3600" b="1" dirty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395536" y="1447800"/>
            <a:ext cx="8291264" cy="5077544"/>
          </a:xfrm>
        </p:spPr>
        <p:txBody>
          <a:bodyPr>
            <a:normAutofit fontScale="92500" lnSpcReduction="10000"/>
          </a:bodyPr>
          <a:lstStyle/>
          <a:p>
            <a:pPr algn="just"/>
            <a:endParaRPr lang="es-ES_tradnl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buSzPct val="120000"/>
              <a:buFont typeface="Wingdings" pitchFamily="2" charset="2"/>
              <a:buChar char="Ø"/>
            </a:pPr>
            <a:r>
              <a:rPr lang="es-ES_tradnl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AE como constructo unidimensional: </a:t>
            </a:r>
            <a:r>
              <a:rPr lang="es-ES_tradnl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Respuesta global y unitaria que incluía manifestaciones cognitivas, somáticas y conductuales</a:t>
            </a:r>
            <a:r>
              <a:rPr lang="es-AR" sz="24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s-AR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es-AR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buSzPct val="120000"/>
              <a:buFont typeface="Wingdings" pitchFamily="2" charset="2"/>
              <a:buChar char="Ø"/>
            </a:pPr>
            <a:r>
              <a:rPr lang="es-E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AE como constructo bidimensional: </a:t>
            </a:r>
            <a:r>
              <a:rPr lang="es-E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incluye aspectos vinculados con la preocupación y la emocionalidad. </a:t>
            </a:r>
            <a:endParaRPr lang="es-E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ES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SzPct val="120000"/>
              <a:buFont typeface="Wingdings" pitchFamily="2" charset="2"/>
              <a:buChar char="Ø"/>
            </a:pPr>
            <a:r>
              <a:rPr lang="es-E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AE </a:t>
            </a:r>
            <a:r>
              <a:rPr lang="es-ES" sz="2400" b="1" dirty="0">
                <a:latin typeface="Arial" panose="020B0604020202020204" pitchFamily="34" charset="0"/>
                <a:cs typeface="Arial" panose="020B0604020202020204" pitchFamily="34" charset="0"/>
              </a:rPr>
              <a:t>como un constructo </a:t>
            </a:r>
            <a:r>
              <a:rPr lang="es-E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multidimensional </a:t>
            </a:r>
            <a:r>
              <a:rPr lang="es-E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con </a:t>
            </a:r>
            <a:r>
              <a:rPr lang="es-ES" sz="2400" dirty="0">
                <a:latin typeface="Arial" panose="020B0604020202020204" pitchFamily="34" charset="0"/>
                <a:cs typeface="Arial" panose="020B0604020202020204" pitchFamily="34" charset="0"/>
              </a:rPr>
              <a:t>diversos niveles de </a:t>
            </a:r>
            <a:r>
              <a:rPr lang="es-E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análisis</a:t>
            </a:r>
            <a:r>
              <a:rPr lang="es-ES" sz="2400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endParaRPr lang="es-ES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Tx/>
              <a:buChar char="-"/>
            </a:pPr>
            <a:r>
              <a:rPr lang="es-E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Preocupación</a:t>
            </a:r>
          </a:p>
          <a:p>
            <a:pPr>
              <a:buFontTx/>
              <a:buChar char="-"/>
            </a:pPr>
            <a:r>
              <a:rPr lang="es-E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Emocionalidad</a:t>
            </a:r>
            <a:endParaRPr lang="es-ES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Tx/>
              <a:buChar char="-"/>
            </a:pPr>
            <a:r>
              <a:rPr lang="es-ES" sz="2400" b="1" dirty="0">
                <a:latin typeface="Arial" panose="020B0604020202020204" pitchFamily="34" charset="0"/>
                <a:cs typeface="Arial" panose="020B0604020202020204" pitchFamily="34" charset="0"/>
              </a:rPr>
              <a:t>Falta de confianza</a:t>
            </a:r>
          </a:p>
          <a:p>
            <a:pPr>
              <a:buFontTx/>
              <a:buChar char="-"/>
            </a:pPr>
            <a:r>
              <a:rPr lang="es-ES" sz="2400" b="1" dirty="0">
                <a:latin typeface="Arial" panose="020B0604020202020204" pitchFamily="34" charset="0"/>
                <a:cs typeface="Arial" panose="020B0604020202020204" pitchFamily="34" charset="0"/>
              </a:rPr>
              <a:t>Interferencia</a:t>
            </a:r>
            <a:r>
              <a:rPr lang="es-E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algn="just"/>
            <a:endParaRPr lang="es-E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467544" y="274638"/>
            <a:ext cx="8219256" cy="1143000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es-ES" sz="3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Ansiedad ante exámenes en hombres y mujeres</a:t>
            </a:r>
            <a:endParaRPr lang="es-ES" sz="3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467544" y="1447800"/>
            <a:ext cx="8219256" cy="3267084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es-E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Diversas investigaciones reportan niveles más elevados de ansiedad en mujeres que en hombres:</a:t>
            </a:r>
          </a:p>
          <a:p>
            <a:pPr algn="just"/>
            <a:endParaRPr lang="es-ES" sz="24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 algn="just">
              <a:buSzPct val="120000"/>
              <a:buFont typeface="Wingdings" pitchFamily="2" charset="2"/>
              <a:buChar char="ü"/>
            </a:pPr>
            <a:r>
              <a:rPr lang="es-ES_tradnl" sz="2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Las mujeres presentan mayores valores en: </a:t>
            </a:r>
            <a:r>
              <a:rPr lang="es-ES_tradnl" sz="22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Emocionalidad</a:t>
            </a:r>
            <a:r>
              <a:rPr lang="es-ES_tradnl" sz="2200" b="1" dirty="0"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  <a:r>
              <a:rPr lang="es-ES_tradnl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_tradnl" sz="22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Preocupación</a:t>
            </a:r>
            <a:r>
              <a:rPr lang="es-ES_tradnl" sz="2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y </a:t>
            </a:r>
            <a:r>
              <a:rPr lang="es-ES_tradnl" sz="22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Falta de confianza</a:t>
            </a:r>
            <a:r>
              <a:rPr lang="es-ES_tradnl" sz="2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–. </a:t>
            </a:r>
          </a:p>
          <a:p>
            <a:pPr lvl="1" algn="just"/>
            <a:endParaRPr lang="es-ES_tradnl" sz="22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 algn="just">
              <a:buSzPct val="120000"/>
              <a:buFont typeface="Wingdings" pitchFamily="2" charset="2"/>
              <a:buChar char="ü"/>
            </a:pPr>
            <a:r>
              <a:rPr lang="es-ES_tradnl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No se hallan diferencias significativas en la dimensión </a:t>
            </a:r>
            <a:r>
              <a:rPr lang="es-ES_tradnl" sz="22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Interferencia</a:t>
            </a:r>
            <a:r>
              <a:rPr lang="es-ES_tradnl" sz="22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s-ES" sz="2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4 Imagen" descr="images (3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696994" y="4437112"/>
            <a:ext cx="2799825" cy="217398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467544" y="274638"/>
            <a:ext cx="8219256" cy="1143000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es-E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Estrategias de afrontamiento</a:t>
            </a:r>
            <a:endParaRPr lang="es-ES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323528" y="1447800"/>
            <a:ext cx="8363272" cy="2413248"/>
          </a:xfrm>
        </p:spPr>
        <p:txBody>
          <a:bodyPr/>
          <a:lstStyle/>
          <a:p>
            <a:endParaRPr lang="es-ES" dirty="0" smtClean="0"/>
          </a:p>
          <a:p>
            <a:pPr algn="just">
              <a:buSzPct val="120000"/>
              <a:buFont typeface="Wingdings" pitchFamily="2" charset="2"/>
              <a:buChar char="Ø"/>
            </a:pPr>
            <a:r>
              <a:rPr lang="es-AR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Son los esfuerzos cognitivos y conductuales que realizan los sujetos para manejar o reducir  aquellas situaciones que, según su valoración, implican una amenaza o un desafío y exceden sus propios recursos</a:t>
            </a:r>
            <a:r>
              <a:rPr lang="es-AR" dirty="0" smtClean="0"/>
              <a:t>.</a:t>
            </a:r>
            <a:endParaRPr lang="es-ES" dirty="0"/>
          </a:p>
        </p:txBody>
      </p:sp>
      <p:pic>
        <p:nvPicPr>
          <p:cNvPr id="4" name="3 Imagen" descr="images (4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771800" y="3861048"/>
            <a:ext cx="3672408" cy="279422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539552" y="339407"/>
            <a:ext cx="7772400" cy="1143000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es-E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Teorías del Afrontamiento</a:t>
            </a:r>
            <a:endParaRPr lang="es-ES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395536" y="1447800"/>
            <a:ext cx="8291264" cy="4572000"/>
          </a:xfrm>
        </p:spPr>
        <p:txBody>
          <a:bodyPr>
            <a:normAutofit/>
          </a:bodyPr>
          <a:lstStyle/>
          <a:p>
            <a:pPr algn="just">
              <a:buSzPct val="120000"/>
              <a:buFont typeface="Wingdings" pitchFamily="2" charset="2"/>
              <a:buChar char="Ø"/>
            </a:pPr>
            <a:r>
              <a:rPr lang="es-E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Modelo transaccional de </a:t>
            </a:r>
            <a:r>
              <a:rPr lang="es-ES" sz="24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Lazarus</a:t>
            </a:r>
            <a:r>
              <a:rPr lang="es-E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y </a:t>
            </a:r>
            <a:r>
              <a:rPr lang="es-ES" sz="24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Folkman</a:t>
            </a:r>
            <a:r>
              <a:rPr lang="es-E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(1986): Hincapié en la interacción persona-contexto y en la evaluación cognitiva.</a:t>
            </a:r>
          </a:p>
          <a:p>
            <a:pPr algn="just">
              <a:buSzPct val="120000"/>
              <a:buNone/>
            </a:pPr>
            <a:endParaRPr lang="es-ES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buSzPct val="120000"/>
              <a:buFont typeface="Wingdings" pitchFamily="2" charset="2"/>
              <a:buChar char="Ø"/>
            </a:pPr>
            <a:r>
              <a:rPr lang="es-AR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Dos formas de afrontamiento:</a:t>
            </a:r>
          </a:p>
          <a:p>
            <a:pPr algn="just">
              <a:buSzPct val="120000"/>
              <a:buNone/>
            </a:pPr>
            <a:r>
              <a:rPr lang="es-AR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lvl="1" algn="just">
              <a:buSzPct val="120000"/>
              <a:buFont typeface="Wingdings" pitchFamily="2" charset="2"/>
              <a:buChar char="ü"/>
            </a:pPr>
            <a:r>
              <a:rPr lang="es-AR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Resolución del problema</a:t>
            </a:r>
          </a:p>
          <a:p>
            <a:pPr lvl="1" algn="just"/>
            <a:endParaRPr lang="es-AR" sz="2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 algn="just">
              <a:buSzPct val="120000"/>
              <a:buFont typeface="Wingdings" pitchFamily="2" charset="2"/>
              <a:buChar char="ü"/>
            </a:pPr>
            <a:r>
              <a:rPr lang="es-AR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Regulación de la emoción</a:t>
            </a:r>
            <a:endParaRPr lang="es-ES" sz="2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611560" y="304800"/>
            <a:ext cx="7772400" cy="1143000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es-E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Estrategias y Estilo de afrontamiento</a:t>
            </a:r>
            <a:endParaRPr lang="es-ES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467544" y="1447800"/>
            <a:ext cx="8219256" cy="2485256"/>
          </a:xfrm>
        </p:spPr>
        <p:txBody>
          <a:bodyPr>
            <a:normAutofit/>
          </a:bodyPr>
          <a:lstStyle/>
          <a:p>
            <a:endParaRPr lang="es-AR" sz="2400" b="1" i="1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AR" sz="2400" b="1" i="1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SzPct val="120000"/>
              <a:buFont typeface="Wingdings" pitchFamily="2" charset="2"/>
              <a:buChar char="Ø"/>
            </a:pPr>
            <a:r>
              <a:rPr lang="es-AR" sz="2400" b="1" i="1" smtClean="0">
                <a:latin typeface="Arial" panose="020B0604020202020204" pitchFamily="34" charset="0"/>
                <a:cs typeface="Arial" panose="020B0604020202020204" pitchFamily="34" charset="0"/>
              </a:rPr>
              <a:t>Estilo</a:t>
            </a:r>
            <a:r>
              <a:rPr lang="es-AR" sz="2400" b="1" smtClean="0">
                <a:latin typeface="Arial" panose="020B0604020202020204" pitchFamily="34" charset="0"/>
                <a:cs typeface="Arial" panose="020B0604020202020204" pitchFamily="34" charset="0"/>
              </a:rPr>
              <a:t> de afrontamiento</a:t>
            </a:r>
          </a:p>
          <a:p>
            <a:endParaRPr lang="es-AR" sz="2400" b="1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SzPct val="120000"/>
              <a:buFont typeface="Wingdings" pitchFamily="2" charset="2"/>
              <a:buChar char="Ø"/>
            </a:pPr>
            <a:r>
              <a:rPr lang="es-AR" sz="2400" b="1" i="1" smtClean="0">
                <a:latin typeface="Arial" panose="020B0604020202020204" pitchFamily="34" charset="0"/>
                <a:cs typeface="Arial" panose="020B0604020202020204" pitchFamily="34" charset="0"/>
              </a:rPr>
              <a:t>Estrategias de afrontamiento</a:t>
            </a:r>
            <a:endParaRPr lang="es-AR" sz="240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ES" sz="24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3 Imagen" descr="image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580111" y="2179818"/>
            <a:ext cx="3027003" cy="3553438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395536" y="274638"/>
            <a:ext cx="8291264" cy="1143000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es-E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Modelo Multidimensional</a:t>
            </a:r>
            <a:endParaRPr lang="es-ES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395536" y="1447800"/>
            <a:ext cx="8291264" cy="5581600"/>
          </a:xfrm>
        </p:spPr>
        <p:txBody>
          <a:bodyPr>
            <a:normAutofit/>
          </a:bodyPr>
          <a:lstStyle/>
          <a:p>
            <a:pPr algn="just">
              <a:buSzPct val="120000"/>
              <a:buFont typeface="Wingdings" pitchFamily="2" charset="2"/>
              <a:buChar char="Ø"/>
            </a:pPr>
            <a:r>
              <a:rPr lang="es-AR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Carver</a:t>
            </a:r>
            <a:r>
              <a:rPr lang="es-AR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s-AR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Scheier</a:t>
            </a:r>
            <a:r>
              <a:rPr lang="es-AR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y </a:t>
            </a:r>
            <a:r>
              <a:rPr lang="es-AR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Weintraub</a:t>
            </a:r>
            <a:r>
              <a:rPr lang="es-AR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(1989) desarrollaron un modelo multidimensional del afrontamiento y propusieron para su evaluación el inventario de afrontamiento multidimensional -</a:t>
            </a:r>
            <a:r>
              <a:rPr lang="es-AR" sz="2400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es-AR" sz="2400" i="1" dirty="0" smtClean="0">
                <a:latin typeface="Arial" panose="020B0604020202020204" pitchFamily="34" charset="0"/>
                <a:cs typeface="Arial" panose="020B0604020202020204" pitchFamily="34" charset="0"/>
              </a:rPr>
              <a:t> Cope </a:t>
            </a:r>
            <a:r>
              <a:rPr lang="es-AR" sz="2400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Inventory</a:t>
            </a:r>
            <a:r>
              <a:rPr lang="es-AR" sz="2400" i="1" dirty="0" smtClean="0">
                <a:latin typeface="Arial" panose="020B0604020202020204" pitchFamily="34" charset="0"/>
                <a:cs typeface="Arial" panose="020B0604020202020204" pitchFamily="34" charset="0"/>
              </a:rPr>
              <a:t>, COPE</a:t>
            </a:r>
            <a:r>
              <a:rPr lang="es-AR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-.</a:t>
            </a:r>
          </a:p>
          <a:p>
            <a:pPr algn="just"/>
            <a:endParaRPr lang="es-AR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es-AR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es-AR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es-AR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es-AR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Imagen 2"/>
          <p:cNvPicPr>
            <a:picLocks noChangeAspect="1" noChangeArrowheads="1"/>
          </p:cNvPicPr>
          <p:nvPr/>
        </p:nvPicPr>
        <p:blipFill>
          <a:blip r:embed="rId2" cstate="print"/>
          <a:srcRect t="8237" r="746" b="-3021"/>
          <a:stretch>
            <a:fillRect/>
          </a:stretch>
        </p:blipFill>
        <p:spPr bwMode="auto">
          <a:xfrm>
            <a:off x="971600" y="3501007"/>
            <a:ext cx="7632848" cy="33569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es-ES" sz="3600" b="1" dirty="0">
                <a:latin typeface="Arial" panose="020B0604020202020204" pitchFamily="34" charset="0"/>
                <a:cs typeface="Arial" panose="020B0604020202020204" pitchFamily="34" charset="0"/>
              </a:rPr>
              <a:t>Modelo Multidimensional</a:t>
            </a:r>
            <a:endParaRPr lang="es-AR" sz="3600" b="1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>
              <a:buNone/>
            </a:pPr>
            <a:r>
              <a:rPr lang="es-AR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     Posteriormente </a:t>
            </a:r>
            <a:r>
              <a:rPr lang="es-AR" sz="2200" dirty="0" err="1">
                <a:latin typeface="Arial" panose="020B0604020202020204" pitchFamily="34" charset="0"/>
                <a:cs typeface="Arial" panose="020B0604020202020204" pitchFamily="34" charset="0"/>
              </a:rPr>
              <a:t>Carver</a:t>
            </a:r>
            <a:r>
              <a:rPr lang="es-AR" sz="2200" dirty="0">
                <a:latin typeface="Arial" panose="020B0604020202020204" pitchFamily="34" charset="0"/>
                <a:cs typeface="Arial" panose="020B0604020202020204" pitchFamily="34" charset="0"/>
              </a:rPr>
              <a:t> (1997) propone una versión abreviada del COPE, llamada </a:t>
            </a:r>
            <a:r>
              <a:rPr lang="es-AR" sz="2200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Brief</a:t>
            </a:r>
            <a:r>
              <a:rPr lang="es-AR" sz="2200" i="1" dirty="0" smtClean="0">
                <a:latin typeface="Arial" panose="020B0604020202020204" pitchFamily="34" charset="0"/>
                <a:cs typeface="Arial" panose="020B0604020202020204" pitchFamily="34" charset="0"/>
              </a:rPr>
              <a:t>-COPE.</a:t>
            </a:r>
          </a:p>
          <a:p>
            <a:pPr algn="just">
              <a:buSzPct val="120000"/>
              <a:buFont typeface="Wingdings" pitchFamily="2" charset="2"/>
              <a:buChar char="Ø"/>
            </a:pPr>
            <a:r>
              <a:rPr lang="es-AR" sz="2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    </a:t>
            </a:r>
            <a:r>
              <a:rPr lang="es-AR" sz="2200" b="1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 nuestra investigación se utilizó </a:t>
            </a:r>
            <a:r>
              <a:rPr lang="es-AR" sz="2200" b="1" dirty="0">
                <a:solidFill>
                  <a:schemeClr val="accent1">
                    <a:lumMod val="20000"/>
                    <a:lumOff val="8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 </a:t>
            </a:r>
            <a:r>
              <a:rPr lang="es-AR" sz="2200" b="1" dirty="0" err="1">
                <a:solidFill>
                  <a:schemeClr val="accent1">
                    <a:lumMod val="20000"/>
                    <a:lumOff val="8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Brief</a:t>
            </a:r>
            <a:r>
              <a:rPr lang="es-AR" sz="2200" b="1" dirty="0">
                <a:solidFill>
                  <a:schemeClr val="accent1">
                    <a:lumMod val="20000"/>
                    <a:lumOff val="8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-COPE (</a:t>
            </a:r>
            <a:r>
              <a:rPr lang="es-AR" sz="2200" b="1" dirty="0" err="1">
                <a:solidFill>
                  <a:schemeClr val="accent1">
                    <a:lumMod val="20000"/>
                    <a:lumOff val="8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Perczek</a:t>
            </a:r>
            <a:r>
              <a:rPr lang="es-AR" sz="2200" b="1" dirty="0">
                <a:solidFill>
                  <a:schemeClr val="accent1">
                    <a:lumMod val="20000"/>
                    <a:lumOff val="8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s-AR" sz="2200" b="1" dirty="0" err="1">
                <a:solidFill>
                  <a:schemeClr val="accent1">
                    <a:lumMod val="20000"/>
                    <a:lumOff val="8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Carver</a:t>
            </a:r>
            <a:r>
              <a:rPr lang="es-AR" sz="2200" b="1" dirty="0">
                <a:solidFill>
                  <a:schemeClr val="accent1">
                    <a:lumMod val="20000"/>
                    <a:lumOff val="8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Price &amp; Pozo-</a:t>
            </a:r>
            <a:r>
              <a:rPr lang="es-AR" sz="2200" b="1" dirty="0" err="1">
                <a:solidFill>
                  <a:schemeClr val="accent1">
                    <a:lumMod val="20000"/>
                    <a:lumOff val="8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Kaderman</a:t>
            </a:r>
            <a:r>
              <a:rPr lang="es-AR" sz="2200" b="1" dirty="0">
                <a:solidFill>
                  <a:schemeClr val="accent1">
                    <a:lumMod val="20000"/>
                    <a:lumOff val="8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2000</a:t>
            </a:r>
            <a:r>
              <a:rPr lang="es-AR" sz="2200" dirty="0">
                <a:solidFill>
                  <a:schemeClr val="accent1">
                    <a:lumMod val="20000"/>
                    <a:lumOff val="8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r>
              <a:rPr lang="es-AR" sz="22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endParaRPr lang="es-AR" sz="2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buSzPct val="120000"/>
              <a:buFont typeface="Wingdings" pitchFamily="2" charset="2"/>
              <a:buChar char="Ø"/>
            </a:pPr>
            <a:r>
              <a:rPr lang="es-AR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es-AR" sz="2200" dirty="0">
                <a:latin typeface="Arial" panose="020B0604020202020204" pitchFamily="34" charset="0"/>
                <a:cs typeface="Arial" panose="020B0604020202020204" pitchFamily="34" charset="0"/>
              </a:rPr>
              <a:t>24 </a:t>
            </a:r>
            <a:r>
              <a:rPr lang="es-AR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ítem</a:t>
            </a:r>
          </a:p>
          <a:p>
            <a:pPr algn="just">
              <a:buSzPct val="120000"/>
              <a:buFont typeface="Wingdings" pitchFamily="2" charset="2"/>
              <a:buChar char="Ø"/>
            </a:pPr>
            <a:r>
              <a:rPr lang="es-AR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AR" sz="2200" dirty="0">
                <a:latin typeface="Arial" panose="020B0604020202020204" pitchFamily="34" charset="0"/>
                <a:cs typeface="Arial" panose="020B0604020202020204" pitchFamily="34" charset="0"/>
              </a:rPr>
              <a:t>12 escalas, con 4 opciones de respuesta: 1= No hice esto en lo absoluto, 2= Hice esto un poco, 3= Hice esto con cierta frecuencia y 4= Hice esto con mucha frecuencia</a:t>
            </a:r>
            <a:r>
              <a:rPr lang="es-AR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just">
              <a:buSzPct val="120000"/>
              <a:buFont typeface="Wingdings" pitchFamily="2" charset="2"/>
              <a:buChar char="Ø"/>
            </a:pPr>
            <a:r>
              <a:rPr lang="es-AR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 Estrategias evaluadas</a:t>
            </a:r>
            <a:r>
              <a:rPr lang="es-AR" sz="2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es-AR" sz="2200" b="1" dirty="0">
                <a:solidFill>
                  <a:schemeClr val="accent1">
                    <a:lumMod val="20000"/>
                    <a:lumOff val="8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autodistracción, afrontamiento activo, negación, uso de sustancias, búsqueda de apoyo social, abandono del afrontamiento, desahogo de emociones, reinterpretación positiva, planificación, humor, aceptación y religión.</a:t>
            </a:r>
            <a:endParaRPr lang="es-ES" sz="2200" dirty="0">
              <a:solidFill>
                <a:schemeClr val="accent1">
                  <a:lumMod val="20000"/>
                  <a:lumOff val="8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AR" dirty="0"/>
          </a:p>
        </p:txBody>
      </p:sp>
    </p:spTree>
    <p:extLst>
      <p:ext uri="{BB962C8B-B14F-4D97-AF65-F5344CB8AC3E}">
        <p14:creationId xmlns="" xmlns:p14="http://schemas.microsoft.com/office/powerpoint/2010/main" val="123469551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467544" y="274638"/>
            <a:ext cx="8219256" cy="1143000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es-ES" sz="3600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Uso de estrategias de afrontamiento en hombres y mujeres</a:t>
            </a:r>
            <a:endParaRPr lang="es-ES" sz="3600" dirty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467544" y="1412776"/>
            <a:ext cx="8219256" cy="4752528"/>
          </a:xfrm>
        </p:spPr>
        <p:txBody>
          <a:bodyPr>
            <a:normAutofit/>
          </a:bodyPr>
          <a:lstStyle/>
          <a:p>
            <a:pPr marL="0" indent="0" algn="just" hangingPunct="0">
              <a:buNone/>
            </a:pPr>
            <a:endParaRPr lang="es-AR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 hangingPunct="0">
              <a:buSzPct val="120000"/>
              <a:buFont typeface="Wingdings" pitchFamily="2" charset="2"/>
              <a:buChar char="ü"/>
            </a:pPr>
            <a:r>
              <a:rPr lang="es-AR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AR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Las mujeres buscan apoyo social </a:t>
            </a:r>
            <a:r>
              <a:rPr lang="es-AR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con más frecuencia que los hombres.</a:t>
            </a:r>
          </a:p>
          <a:p>
            <a:pPr algn="just" hangingPunct="0">
              <a:buSzPct val="120000"/>
              <a:buFont typeface="Wingdings" pitchFamily="2" charset="2"/>
              <a:buChar char="ü"/>
            </a:pPr>
            <a:endParaRPr lang="es-AR" sz="28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 hangingPunct="0">
              <a:buSzPct val="120000"/>
              <a:buNone/>
            </a:pPr>
            <a:endParaRPr lang="es-AR" sz="28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 hangingPunct="0">
              <a:buSzPct val="120000"/>
              <a:buFont typeface="Wingdings" pitchFamily="2" charset="2"/>
              <a:buChar char="ü"/>
            </a:pPr>
            <a:r>
              <a:rPr lang="es-AR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AR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Los hombres </a:t>
            </a:r>
            <a:r>
              <a:rPr lang="es-AR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recurren en mayor medida a las </a:t>
            </a:r>
            <a:r>
              <a:rPr lang="es-AR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estrategias de revaluación positiva y planificación </a:t>
            </a:r>
            <a:r>
              <a:rPr lang="es-AR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como formas de afrontar situaciones académicas problemáticas.</a:t>
            </a:r>
            <a:endParaRPr lang="es-E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3 Imagen" descr="images (1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228184" y="2348881"/>
            <a:ext cx="2403351" cy="1368152"/>
          </a:xfrm>
          <a:prstGeom prst="rect">
            <a:avLst/>
          </a:prstGeom>
        </p:spPr>
      </p:pic>
      <p:pic>
        <p:nvPicPr>
          <p:cNvPr id="5" name="4 Imagen" descr="descarga (3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372200" y="4941167"/>
            <a:ext cx="2232248" cy="1916833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2 Marcador de contenido"/>
          <p:cNvSpPr>
            <a:spLocks noGrp="1"/>
          </p:cNvSpPr>
          <p:nvPr>
            <p:ph idx="1"/>
          </p:nvPr>
        </p:nvSpPr>
        <p:spPr>
          <a:xfrm>
            <a:off x="395536" y="1773238"/>
            <a:ext cx="8289677" cy="4751387"/>
          </a:xfrm>
        </p:spPr>
        <p:txBody>
          <a:bodyPr>
            <a:normAutofit/>
          </a:bodyPr>
          <a:lstStyle/>
          <a:p>
            <a:pPr marL="80963" indent="0" algn="ctr" eaLnBrk="1" hangingPunct="1">
              <a:buFont typeface="Wingdings 2" pitchFamily="18" charset="2"/>
              <a:buNone/>
            </a:pPr>
            <a:r>
              <a:rPr lang="es-AR" sz="2400" b="1" smtClean="0">
                <a:latin typeface="Arial" pitchFamily="34" charset="0"/>
                <a:cs typeface="Arial" pitchFamily="34" charset="0"/>
              </a:rPr>
              <a:t>INFORME FINAL DEL TRABAJO DE INVESTIGACION</a:t>
            </a:r>
          </a:p>
          <a:p>
            <a:pPr marL="80963" indent="0" algn="ctr" eaLnBrk="1" hangingPunct="1">
              <a:buFont typeface="Wingdings 2" pitchFamily="18" charset="2"/>
              <a:buNone/>
            </a:pPr>
            <a:r>
              <a:rPr lang="es-ES" sz="2400" b="1" smtClean="0">
                <a:latin typeface="Arial" pitchFamily="34" charset="0"/>
                <a:cs typeface="Arial" pitchFamily="34" charset="0"/>
              </a:rPr>
              <a:t>  REQUISITO CURRICULAR</a:t>
            </a:r>
            <a:endParaRPr lang="es-AR" sz="2400" b="1" smtClean="0">
              <a:latin typeface="Arial" pitchFamily="34" charset="0"/>
              <a:cs typeface="Arial" pitchFamily="34" charset="0"/>
            </a:endParaRPr>
          </a:p>
          <a:p>
            <a:pPr marL="80963" indent="0" algn="ctr" eaLnBrk="1" hangingPunct="1">
              <a:buFont typeface="Wingdings 2" pitchFamily="18" charset="2"/>
              <a:buNone/>
            </a:pPr>
            <a:r>
              <a:rPr lang="es-ES" sz="2400" b="1" smtClean="0">
                <a:latin typeface="Arial" pitchFamily="34" charset="0"/>
                <a:cs typeface="Arial" pitchFamily="34" charset="0"/>
              </a:rPr>
              <a:t>PLAN DE ESTUDIOS O.C.S 143/89</a:t>
            </a:r>
            <a:endParaRPr lang="es-AR" sz="2400" b="1" smtClean="0">
              <a:latin typeface="Arial" pitchFamily="34" charset="0"/>
              <a:cs typeface="Arial" pitchFamily="34" charset="0"/>
            </a:endParaRPr>
          </a:p>
          <a:p>
            <a:pPr marL="80963" indent="0" eaLnBrk="1" hangingPunct="1">
              <a:buFont typeface="Wingdings 2" pitchFamily="18" charset="2"/>
              <a:buNone/>
            </a:pPr>
            <a:endParaRPr lang="es-AR" smtClean="0"/>
          </a:p>
          <a:p>
            <a:pPr marL="80963" indent="0" eaLnBrk="1" hangingPunct="1"/>
            <a:r>
              <a:rPr lang="es-ES" sz="2400" b="1" smtClean="0">
                <a:latin typeface="Arial" pitchFamily="34" charset="0"/>
                <a:cs typeface="Arial" pitchFamily="34" charset="0"/>
              </a:rPr>
              <a:t>ALUMNAS</a:t>
            </a:r>
            <a:r>
              <a:rPr lang="es-ES" sz="2400" smtClean="0">
                <a:latin typeface="Arial" pitchFamily="34" charset="0"/>
                <a:cs typeface="Arial" pitchFamily="34" charset="0"/>
              </a:rPr>
              <a:t>:</a:t>
            </a:r>
          </a:p>
          <a:p>
            <a:pPr marL="80963" indent="0" eaLnBrk="1" hangingPunct="1">
              <a:buNone/>
            </a:pPr>
            <a:r>
              <a:rPr lang="es-ES" sz="2400" smtClean="0">
                <a:latin typeface="Arial" pitchFamily="34" charset="0"/>
                <a:cs typeface="Arial" pitchFamily="34" charset="0"/>
              </a:rPr>
              <a:t>Barattucci, Gabriela     </a:t>
            </a:r>
          </a:p>
          <a:p>
            <a:pPr marL="80963" indent="0" eaLnBrk="1" hangingPunct="1">
              <a:buNone/>
            </a:pPr>
            <a:r>
              <a:rPr lang="es-ES" sz="2400" smtClean="0">
                <a:latin typeface="Arial" pitchFamily="34" charset="0"/>
                <a:cs typeface="Arial" pitchFamily="34" charset="0"/>
              </a:rPr>
              <a:t>Diez, Silvia     </a:t>
            </a:r>
          </a:p>
          <a:p>
            <a:pPr marL="80963" indent="0" eaLnBrk="1" hangingPunct="1">
              <a:buFont typeface="Wingdings 2" pitchFamily="18" charset="2"/>
              <a:buNone/>
            </a:pPr>
            <a:endParaRPr lang="es-ES" sz="2400" u="sng" smtClean="0">
              <a:latin typeface="Arial" pitchFamily="34" charset="0"/>
              <a:cs typeface="Arial" pitchFamily="34" charset="0"/>
            </a:endParaRPr>
          </a:p>
          <a:p>
            <a:pPr marL="80963" indent="0" eaLnBrk="1" hangingPunct="1"/>
            <a:r>
              <a:rPr lang="es-ES" sz="2400" b="1" u="sng" smtClean="0">
                <a:latin typeface="Arial" pitchFamily="34" charset="0"/>
                <a:cs typeface="Arial" pitchFamily="34" charset="0"/>
              </a:rPr>
              <a:t>SUPERVISORA: </a:t>
            </a:r>
            <a:r>
              <a:rPr lang="es-ES" sz="2400" u="sng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2600" err="1" smtClean="0">
                <a:latin typeface="Calibri" pitchFamily="34" charset="0"/>
              </a:rPr>
              <a:t>Esp</a:t>
            </a:r>
            <a:r>
              <a:rPr lang="es-ES" sz="2600" smtClean="0">
                <a:latin typeface="Calibri" pitchFamily="34" charset="0"/>
              </a:rPr>
              <a:t>. del Valle, Macarena Verónica</a:t>
            </a:r>
            <a:endParaRPr lang="es-AR" sz="2600" smtClean="0">
              <a:latin typeface="Calibri" pitchFamily="34" charset="0"/>
            </a:endParaRPr>
          </a:p>
          <a:p>
            <a:pPr marL="80963" indent="0" eaLnBrk="1" hangingPunct="1"/>
            <a:r>
              <a:rPr lang="es-ES" sz="2400" b="1" u="sng" smtClean="0">
                <a:latin typeface="Arial" pitchFamily="34" charset="0"/>
                <a:cs typeface="Arial" pitchFamily="34" charset="0"/>
              </a:rPr>
              <a:t>COSUPERVISOR:</a:t>
            </a:r>
            <a:r>
              <a:rPr lang="es-ES" sz="2400" u="sng" smtClean="0">
                <a:latin typeface="Arial" pitchFamily="34" charset="0"/>
                <a:cs typeface="Arial" pitchFamily="34" charset="0"/>
              </a:rPr>
              <a:t> D</a:t>
            </a:r>
            <a:r>
              <a:rPr lang="es-ES" sz="2400" smtClean="0">
                <a:latin typeface="Arial" pitchFamily="34" charset="0"/>
                <a:cs typeface="Arial" pitchFamily="34" charset="0"/>
              </a:rPr>
              <a:t>r. </a:t>
            </a:r>
            <a:r>
              <a:rPr lang="es-ES" sz="2400" err="1" smtClean="0">
                <a:latin typeface="Arial" pitchFamily="34" charset="0"/>
                <a:cs typeface="Arial" pitchFamily="34" charset="0"/>
              </a:rPr>
              <a:t>Urquijo</a:t>
            </a:r>
            <a:r>
              <a:rPr lang="es-ES" sz="2400" smtClean="0">
                <a:latin typeface="Arial" pitchFamily="34" charset="0"/>
                <a:cs typeface="Arial" pitchFamily="34" charset="0"/>
              </a:rPr>
              <a:t>, </a:t>
            </a:r>
            <a:r>
              <a:rPr lang="es-ES" sz="2400" err="1" smtClean="0">
                <a:latin typeface="Arial" pitchFamily="34" charset="0"/>
                <a:cs typeface="Arial" pitchFamily="34" charset="0"/>
              </a:rPr>
              <a:t>Sebastian</a:t>
            </a:r>
            <a:r>
              <a:rPr lang="es-ES" sz="2600" smtClean="0">
                <a:latin typeface="Calibri" pitchFamily="34" charset="0"/>
              </a:rPr>
              <a:t>.</a:t>
            </a:r>
            <a:endParaRPr lang="es-AR" sz="2600" smtClean="0">
              <a:latin typeface="Calibri" pitchFamily="34" charset="0"/>
            </a:endParaRPr>
          </a:p>
          <a:p>
            <a:pPr marL="80963" indent="0" eaLnBrk="1" hangingPunct="1"/>
            <a:endParaRPr lang="es-AR" sz="2600" b="1" u="sng" smtClean="0">
              <a:latin typeface="Calibri" pitchFamily="34" charset="0"/>
            </a:endParaRPr>
          </a:p>
          <a:p>
            <a:pPr marL="80963" indent="0" eaLnBrk="1" hangingPunct="1">
              <a:buFontTx/>
              <a:buChar char="-"/>
            </a:pPr>
            <a:endParaRPr lang="es-ES" sz="2600" smtClean="0">
              <a:latin typeface="Calibri" pitchFamily="34" charset="0"/>
            </a:endParaRPr>
          </a:p>
          <a:p>
            <a:pPr marL="80963" indent="0" eaLnBrk="1" hangingPunct="1">
              <a:buFontTx/>
              <a:buChar char="-"/>
            </a:pPr>
            <a:endParaRPr lang="es-ES" sz="2600" smtClean="0">
              <a:latin typeface="Calibri" pitchFamily="34" charset="0"/>
            </a:endParaRPr>
          </a:p>
          <a:p>
            <a:pPr marL="80963" indent="0" eaLnBrk="1" hangingPunct="1">
              <a:buFontTx/>
              <a:buChar char="-"/>
            </a:pPr>
            <a:endParaRPr lang="es-AR" sz="2600" smtClean="0">
              <a:latin typeface="Calibri" pitchFamily="34" charset="0"/>
            </a:endParaRPr>
          </a:p>
          <a:p>
            <a:pPr marL="80963" indent="0" eaLnBrk="1" hangingPunct="1"/>
            <a:endParaRPr lang="es-AR" smtClean="0"/>
          </a:p>
        </p:txBody>
      </p:sp>
      <p:pic>
        <p:nvPicPr>
          <p:cNvPr id="7171" name="5 Imagen"/>
          <p:cNvPicPr>
            <a:picLocks noChangeAspect="1" noChangeArrowheads="1"/>
          </p:cNvPicPr>
          <p:nvPr/>
        </p:nvPicPr>
        <p:blipFill>
          <a:blip r:embed="rId2" cstate="print"/>
          <a:srcRect l="26656" t="30968" r="26315" b="54604"/>
          <a:stretch>
            <a:fillRect/>
          </a:stretch>
        </p:blipFill>
        <p:spPr bwMode="auto">
          <a:xfrm>
            <a:off x="0" y="188913"/>
            <a:ext cx="8990013" cy="1511300"/>
          </a:xfrm>
          <a:prstGeom prst="rect">
            <a:avLst/>
          </a:prstGeom>
          <a:ln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</p:pic>
      <p:pic>
        <p:nvPicPr>
          <p:cNvPr id="4" name="Picture 5" descr="C:\Users\Lucía\Desktop\Vero\circulo unmdp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 xmlns="">
                  <a14:imgLayer r:embed="rId5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1520" y="260648"/>
            <a:ext cx="1333500" cy="1466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C:\Users\Lucía\Desktop\Vero\Logo psic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BEBA8EAE-BF5A-486C-A8C5-ECC9F3942E4B}">
                <a14:imgProps xmlns:a14="http://schemas.microsoft.com/office/drawing/2010/main" xmlns="">
                  <a14:imgLayer r:embed="rId7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524328" y="404664"/>
            <a:ext cx="1116000" cy="1055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467544" y="274638"/>
            <a:ext cx="8219256" cy="1143000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es-ES_tradnl" sz="3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Uso de estrategias de afrontamiento en la universidad</a:t>
            </a:r>
            <a:endParaRPr lang="es-ES" sz="3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467544" y="1447800"/>
            <a:ext cx="8219256" cy="3133328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endParaRPr lang="es-AR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s-AR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Los estudiantes de primer año </a:t>
            </a:r>
            <a:r>
              <a:rPr lang="es-AR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utilizan más frecuentemente </a:t>
            </a:r>
            <a:r>
              <a:rPr lang="es-AR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estrategias evitativas</a:t>
            </a:r>
            <a:r>
              <a:rPr lang="es-AR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  <a:p>
            <a:pPr marL="0" indent="0" algn="just">
              <a:buNone/>
            </a:pPr>
            <a:endParaRPr lang="es-AR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s-AR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Los estudiantes de quinto</a:t>
            </a:r>
            <a:r>
              <a:rPr lang="es-AR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presentan una mayor tendencia a utilizar </a:t>
            </a:r>
            <a:r>
              <a:rPr lang="es-AR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estrategias de acercamiento cognitivas</a:t>
            </a:r>
            <a:r>
              <a:rPr lang="es-AR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  <a:p>
            <a:pPr algn="just"/>
            <a:endParaRPr lang="es-E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3 Imagen" descr="621x470_healthday_718175-1482952066,57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987824" y="4077072"/>
            <a:ext cx="4824537" cy="2492896"/>
          </a:xfrm>
          <a:prstGeom prst="rect">
            <a:avLst/>
          </a:prstGeom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/>
          <p:cNvSpPr>
            <a:spLocks noGrp="1"/>
          </p:cNvSpPr>
          <p:nvPr>
            <p:ph type="title"/>
          </p:nvPr>
        </p:nvSpPr>
        <p:spPr>
          <a:xfrm>
            <a:off x="467544" y="304800"/>
            <a:ext cx="7916416" cy="1143000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en-US" sz="3600" b="1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METODOLOGÍA</a:t>
            </a:r>
            <a:endParaRPr lang="es-AR" sz="3600" b="1" dirty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Marcador de contenido 1"/>
          <p:cNvSpPr>
            <a:spLocks noGrp="1"/>
          </p:cNvSpPr>
          <p:nvPr>
            <p:ph idx="1"/>
          </p:nvPr>
        </p:nvSpPr>
        <p:spPr>
          <a:xfrm>
            <a:off x="467544" y="1447800"/>
            <a:ext cx="8219256" cy="3493368"/>
          </a:xfrm>
        </p:spPr>
        <p:txBody>
          <a:bodyPr>
            <a:normAutofit fontScale="70000" lnSpcReduction="20000"/>
          </a:bodyPr>
          <a:lstStyle/>
          <a:p>
            <a:pPr marL="0" indent="0" algn="just">
              <a:buNone/>
            </a:pPr>
            <a:endParaRPr lang="es-AR" b="1" dirty="0" smtClean="0"/>
          </a:p>
          <a:p>
            <a:pPr marL="0" indent="0" algn="just">
              <a:buNone/>
            </a:pPr>
            <a:r>
              <a:rPr lang="es-AR" b="1" dirty="0" smtClean="0"/>
              <a:t> </a:t>
            </a:r>
            <a:r>
              <a:rPr lang="es-AR" sz="3300" b="1" dirty="0">
                <a:latin typeface="Arial" panose="020B0604020202020204" pitchFamily="34" charset="0"/>
                <a:cs typeface="Arial" panose="020B0604020202020204" pitchFamily="34" charset="0"/>
              </a:rPr>
              <a:t>Objetivos </a:t>
            </a:r>
            <a:r>
              <a:rPr lang="es-AR" sz="3300" b="1" dirty="0" smtClean="0">
                <a:latin typeface="Arial" panose="020B0604020202020204" pitchFamily="34" charset="0"/>
                <a:cs typeface="Arial" panose="020B0604020202020204" pitchFamily="34" charset="0"/>
              </a:rPr>
              <a:t>generales</a:t>
            </a:r>
            <a:endParaRPr lang="es-AR" sz="33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es-AR" sz="3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buSzPct val="120000"/>
              <a:buFont typeface="Wingdings" pitchFamily="2" charset="2"/>
              <a:buChar char="Ø"/>
            </a:pPr>
            <a:r>
              <a:rPr lang="es-AR" sz="3400" dirty="0">
                <a:latin typeface="Arial" panose="020B0604020202020204" pitchFamily="34" charset="0"/>
                <a:cs typeface="Arial" panose="020B0604020202020204" pitchFamily="34" charset="0"/>
              </a:rPr>
              <a:t>1.	 Determinar la existencia de relaciones entre la ansiedad ante los exámenes y el tipo y frecuencia de uso de estrategias de afrontamiento en estudiantes universitarios.</a:t>
            </a:r>
          </a:p>
          <a:p>
            <a:pPr algn="just">
              <a:buSzPct val="120000"/>
              <a:buFont typeface="Wingdings" pitchFamily="2" charset="2"/>
              <a:buChar char="Ø"/>
            </a:pPr>
            <a:r>
              <a:rPr lang="es-AR" sz="3400" dirty="0">
                <a:latin typeface="Arial" panose="020B0604020202020204" pitchFamily="34" charset="0"/>
                <a:cs typeface="Arial" panose="020B0604020202020204" pitchFamily="34" charset="0"/>
              </a:rPr>
              <a:t>2.	Evaluar si la mencionada relación difiere entre los estudiantes de primer y de quinto año.</a:t>
            </a:r>
          </a:p>
          <a:p>
            <a:pPr marL="109728" indent="0" algn="just">
              <a:buNone/>
            </a:pPr>
            <a:r>
              <a:rPr lang="es-AR" sz="33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endParaRPr lang="es-AR" dirty="0"/>
          </a:p>
          <a:p>
            <a:endParaRPr lang="es-AR" dirty="0"/>
          </a:p>
        </p:txBody>
      </p:sp>
      <p:pic>
        <p:nvPicPr>
          <p:cNvPr id="4" name="Picture 10" descr="https://scontent.fsst1-1.fna.fbcdn.net/v/t34.0-12/21101015_10214289426854947_1522444958_n.jpg?oh=146e9f3c2fdbc063def51e7b378f8dc1&amp;oe=59A0A0DC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07904" y="4509120"/>
            <a:ext cx="2381250" cy="194421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4570763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/>
          <p:cNvSpPr>
            <a:spLocks noGrp="1"/>
          </p:cNvSpPr>
          <p:nvPr>
            <p:ph type="title"/>
          </p:nvPr>
        </p:nvSpPr>
        <p:spPr>
          <a:xfrm>
            <a:off x="539552" y="304800"/>
            <a:ext cx="7772400" cy="1143000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HIPÓTESIS DE TRABAJO</a:t>
            </a:r>
            <a:endParaRPr lang="es-AR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Marcador de contenido 1"/>
          <p:cNvSpPr>
            <a:spLocks noGrp="1"/>
          </p:cNvSpPr>
          <p:nvPr>
            <p:ph idx="1"/>
          </p:nvPr>
        </p:nvSpPr>
        <p:spPr>
          <a:xfrm>
            <a:off x="395536" y="1124744"/>
            <a:ext cx="8291264" cy="4104456"/>
          </a:xfrm>
        </p:spPr>
        <p:txBody>
          <a:bodyPr>
            <a:normAutofit/>
          </a:bodyPr>
          <a:lstStyle/>
          <a:p>
            <a:pPr algn="just"/>
            <a:endParaRPr lang="es-AR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s-AR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s-AR" sz="2400" dirty="0">
                <a:latin typeface="Arial" panose="020B0604020202020204" pitchFamily="34" charset="0"/>
                <a:cs typeface="Arial" panose="020B0604020202020204" pitchFamily="34" charset="0"/>
              </a:rPr>
              <a:t>.	Existe una asociación entre los niveles de ansiedad y las estrategias de afrontamiento de forma tal que es esperable encontrar que aquellos alumnos que presenten mayores niveles de ansiedad frente a los exámenes, también evidenciarán un mayor uso de  estrategias de afrontamiento </a:t>
            </a:r>
            <a:r>
              <a:rPr lang="es-AR" sz="2400" dirty="0" err="1">
                <a:latin typeface="Arial" panose="020B0604020202020204" pitchFamily="34" charset="0"/>
                <a:cs typeface="Arial" panose="020B0604020202020204" pitchFamily="34" charset="0"/>
              </a:rPr>
              <a:t>desadaptativas</a:t>
            </a:r>
            <a:r>
              <a:rPr lang="es-AR" sz="24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just"/>
            <a:endParaRPr lang="es-AR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s-AR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s-AR" sz="2400" dirty="0">
                <a:latin typeface="Arial" panose="020B0604020202020204" pitchFamily="34" charset="0"/>
                <a:cs typeface="Arial" panose="020B0604020202020204" pitchFamily="34" charset="0"/>
              </a:rPr>
              <a:t>.	La relación entre las variables difiere según se trate de estudiantes ingresantes y estudiantes </a:t>
            </a:r>
            <a:r>
              <a:rPr lang="es-AR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avanzados.</a:t>
            </a:r>
            <a:endParaRPr lang="es-AR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es-AR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3 Imagen" descr="6241e2441ef154ed715a1e3ae999b67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012160" y="5013176"/>
            <a:ext cx="2339752" cy="1844824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406039096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en-US" sz="3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DISEÑO Y TIPO DE ESTUDIO</a:t>
            </a:r>
            <a:endParaRPr lang="es-AR" sz="3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Marcador de contenido 1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2448272"/>
          </a:xfrm>
        </p:spPr>
        <p:txBody>
          <a:bodyPr>
            <a:normAutofit lnSpcReduction="10000"/>
          </a:bodyPr>
          <a:lstStyle/>
          <a:p>
            <a:pPr>
              <a:buNone/>
            </a:pPr>
            <a:endParaRPr lang="es-AR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SzPct val="120000"/>
              <a:buFont typeface="Wingdings" pitchFamily="2" charset="2"/>
              <a:buChar char="Ø"/>
            </a:pPr>
            <a:r>
              <a:rPr lang="es-AR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Estudio descriptivo-</a:t>
            </a:r>
            <a:r>
              <a:rPr lang="es-AR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correlacional</a:t>
            </a:r>
            <a:endParaRPr lang="es-AR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endParaRPr lang="es-AR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SzPct val="120000"/>
              <a:buFont typeface="Wingdings" pitchFamily="2" charset="2"/>
              <a:buChar char="Ø"/>
            </a:pPr>
            <a:r>
              <a:rPr lang="es-AR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Diseño no experimental</a:t>
            </a:r>
          </a:p>
          <a:p>
            <a:pPr>
              <a:buNone/>
            </a:pPr>
            <a:endParaRPr lang="es-AR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SzPct val="120000"/>
              <a:buFont typeface="Wingdings" pitchFamily="2" charset="2"/>
              <a:buChar char="Ø"/>
            </a:pPr>
            <a:r>
              <a:rPr lang="es-AR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Transversal</a:t>
            </a:r>
          </a:p>
          <a:p>
            <a:endParaRPr lang="es-AR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2" descr="La imagen puede contener: una o varias personas y personas de pi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64088" y="2708920"/>
            <a:ext cx="2880320" cy="288032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8915620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/>
          <p:cNvSpPr>
            <a:spLocks noGrp="1"/>
          </p:cNvSpPr>
          <p:nvPr>
            <p:ph type="title"/>
          </p:nvPr>
        </p:nvSpPr>
        <p:spPr>
          <a:xfrm>
            <a:off x="539552" y="304800"/>
            <a:ext cx="7772400" cy="1143000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MUESTRA</a:t>
            </a:r>
            <a:endParaRPr lang="es-AR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Marcador de contenido 1"/>
          <p:cNvSpPr>
            <a:spLocks noGrp="1"/>
          </p:cNvSpPr>
          <p:nvPr>
            <p:ph idx="1"/>
          </p:nvPr>
        </p:nvSpPr>
        <p:spPr>
          <a:xfrm>
            <a:off x="539552" y="1447800"/>
            <a:ext cx="8147248" cy="2773288"/>
          </a:xfrm>
        </p:spPr>
        <p:txBody>
          <a:bodyPr>
            <a:normAutofit/>
          </a:bodyPr>
          <a:lstStyle/>
          <a:p>
            <a:pPr algn="just">
              <a:buSzPct val="120000"/>
              <a:buFont typeface="Wingdings" pitchFamily="2" charset="2"/>
              <a:buChar char="q"/>
            </a:pP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147 </a:t>
            </a:r>
            <a:r>
              <a:rPr lang="en-U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estudiantes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universitarios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de la </a:t>
            </a:r>
            <a:r>
              <a:rPr lang="en-U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Facultad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en-U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Psicología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just"/>
            <a:endParaRPr lang="en-US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buSzPct val="120000"/>
              <a:buFont typeface="Wingdings" pitchFamily="2" charset="2"/>
              <a:buChar char="q"/>
            </a:pP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123 mujeres (83,7%) y 24 varones (16,3%).</a:t>
            </a:r>
          </a:p>
          <a:p>
            <a:pPr algn="just">
              <a:buSzPct val="120000"/>
              <a:buNone/>
            </a:pPr>
            <a:endParaRPr lang="en-US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buSzPct val="120000"/>
              <a:buFont typeface="Wingdings" pitchFamily="2" charset="2"/>
              <a:buChar char="q"/>
            </a:pP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Edades entre 17 y 57 </a:t>
            </a:r>
            <a:r>
              <a:rPr lang="en-U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años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just"/>
            <a:endParaRPr lang="en-US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buNone/>
            </a:pPr>
            <a:endParaRPr lang="es-AR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4" name="3 Gráfico"/>
          <p:cNvGraphicFramePr/>
          <p:nvPr/>
        </p:nvGraphicFramePr>
        <p:xfrm>
          <a:off x="3851920" y="3573016"/>
          <a:ext cx="4392488" cy="26642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="" xmlns:p14="http://schemas.microsoft.com/office/powerpoint/2010/main" val="48185109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es-AR" sz="3600" b="1" dirty="0" smtClean="0">
                <a:latin typeface="Arial" pitchFamily="34" charset="0"/>
                <a:cs typeface="Arial" pitchFamily="34" charset="0"/>
              </a:rPr>
              <a:t>Instrumentos</a:t>
            </a:r>
            <a:endParaRPr lang="es-AR" sz="36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Marcador de contenido 1"/>
          <p:cNvSpPr>
            <a:spLocks noGrp="1"/>
          </p:cNvSpPr>
          <p:nvPr>
            <p:ph idx="1"/>
          </p:nvPr>
        </p:nvSpPr>
        <p:spPr>
          <a:xfrm>
            <a:off x="395536" y="1447800"/>
            <a:ext cx="8291264" cy="4933528"/>
          </a:xfrm>
        </p:spPr>
        <p:txBody>
          <a:bodyPr>
            <a:normAutofit/>
          </a:bodyPr>
          <a:lstStyle/>
          <a:p>
            <a:pPr algn="just"/>
            <a:endParaRPr lang="es-AR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s-AR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Adaptación </a:t>
            </a:r>
            <a:r>
              <a:rPr lang="es-AR" sz="2400" dirty="0">
                <a:latin typeface="Arial" panose="020B0604020202020204" pitchFamily="34" charset="0"/>
                <a:cs typeface="Arial" panose="020B0604020202020204" pitchFamily="34" charset="0"/>
              </a:rPr>
              <a:t>argentina </a:t>
            </a:r>
            <a:r>
              <a:rPr lang="es-AR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s-AR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Piemontesi</a:t>
            </a:r>
            <a:r>
              <a:rPr lang="es-AR" sz="2400" dirty="0">
                <a:latin typeface="Arial" panose="020B0604020202020204" pitchFamily="34" charset="0"/>
                <a:cs typeface="Arial" panose="020B0604020202020204" pitchFamily="34" charset="0"/>
              </a:rPr>
              <a:t>, Heredia &amp; </a:t>
            </a:r>
            <a:r>
              <a:rPr lang="es-AR" sz="2400" dirty="0" err="1">
                <a:latin typeface="Arial" panose="020B0604020202020204" pitchFamily="34" charset="0"/>
                <a:cs typeface="Arial" panose="020B0604020202020204" pitchFamily="34" charset="0"/>
              </a:rPr>
              <a:t>Furlán</a:t>
            </a:r>
            <a:r>
              <a:rPr lang="es-AR" sz="2400" dirty="0">
                <a:latin typeface="Arial" panose="020B0604020202020204" pitchFamily="34" charset="0"/>
                <a:cs typeface="Arial" panose="020B0604020202020204" pitchFamily="34" charset="0"/>
              </a:rPr>
              <a:t>, 2012) del Inventario Alemán de Ansiedad Frente a los Exámenes -GTAI- (</a:t>
            </a:r>
            <a:r>
              <a:rPr lang="es-AR" sz="2400" dirty="0" err="1">
                <a:latin typeface="Arial" panose="020B0604020202020204" pitchFamily="34" charset="0"/>
                <a:cs typeface="Arial" panose="020B0604020202020204" pitchFamily="34" charset="0"/>
              </a:rPr>
              <a:t>Hodapp</a:t>
            </a:r>
            <a:r>
              <a:rPr lang="es-AR" sz="2400" dirty="0">
                <a:latin typeface="Arial" panose="020B0604020202020204" pitchFamily="34" charset="0"/>
                <a:cs typeface="Arial" panose="020B0604020202020204" pitchFamily="34" charset="0"/>
              </a:rPr>
              <a:t>, 1991). </a:t>
            </a:r>
            <a:endParaRPr lang="es-AR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es-AR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s-AR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Autoinforme</a:t>
            </a:r>
            <a:r>
              <a:rPr lang="es-AR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algn="just"/>
            <a:endParaRPr lang="es-AR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s-AR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29 </a:t>
            </a:r>
            <a:r>
              <a:rPr lang="es-AR" sz="2400" dirty="0">
                <a:latin typeface="Arial" panose="020B0604020202020204" pitchFamily="34" charset="0"/>
                <a:cs typeface="Arial" panose="020B0604020202020204" pitchFamily="34" charset="0"/>
              </a:rPr>
              <a:t>ítems de </a:t>
            </a:r>
            <a:r>
              <a:rPr lang="es-AR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respuesta</a:t>
            </a:r>
          </a:p>
          <a:p>
            <a:pPr algn="just"/>
            <a:endParaRPr lang="es-AR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s-AR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Cuatro </a:t>
            </a:r>
            <a:r>
              <a:rPr lang="es-AR" sz="2400" dirty="0">
                <a:latin typeface="Arial" panose="020B0604020202020204" pitchFamily="34" charset="0"/>
                <a:cs typeface="Arial" panose="020B0604020202020204" pitchFamily="34" charset="0"/>
              </a:rPr>
              <a:t>escalas: </a:t>
            </a:r>
            <a:r>
              <a:rPr lang="es-AR" sz="2400" b="1" dirty="0">
                <a:latin typeface="Arial" panose="020B0604020202020204" pitchFamily="34" charset="0"/>
                <a:cs typeface="Arial" panose="020B0604020202020204" pitchFamily="34" charset="0"/>
              </a:rPr>
              <a:t>Preocupación, Emocionalidad, Interferencia y Falta de Confianza</a:t>
            </a:r>
            <a:r>
              <a:rPr lang="es-AR" sz="24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</p:txBody>
      </p:sp>
    </p:spTree>
    <p:extLst>
      <p:ext uri="{BB962C8B-B14F-4D97-AF65-F5344CB8AC3E}">
        <p14:creationId xmlns="" xmlns:p14="http://schemas.microsoft.com/office/powerpoint/2010/main" val="78543685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539552" y="980728"/>
            <a:ext cx="8147248" cy="1143000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es-ES" sz="3600" b="1" smtClean="0">
                <a:latin typeface="Arial" panose="020B0604020202020204" pitchFamily="34" charset="0"/>
                <a:cs typeface="Arial" panose="020B0604020202020204" pitchFamily="34" charset="0"/>
              </a:rPr>
              <a:t>Resultados</a:t>
            </a:r>
            <a:endParaRPr lang="es-ES" sz="3600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3 Imagen" descr="descarga (6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627784" y="3140968"/>
            <a:ext cx="3913755" cy="3328487"/>
          </a:xfrm>
          <a:prstGeom prst="rect">
            <a:avLst/>
          </a:prstGeom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5 Imagen" descr="a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59632" y="1340768"/>
            <a:ext cx="7272808" cy="5184576"/>
          </a:xfrm>
          <a:prstGeom prst="rect">
            <a:avLst/>
          </a:prstGeom>
        </p:spPr>
      </p:pic>
      <p:sp>
        <p:nvSpPr>
          <p:cNvPr id="2" name="Marcador de contenido 1"/>
          <p:cNvSpPr>
            <a:spLocks noGrp="1"/>
          </p:cNvSpPr>
          <p:nvPr>
            <p:ph idx="1"/>
          </p:nvPr>
        </p:nvSpPr>
        <p:spPr>
          <a:xfrm>
            <a:off x="457200" y="500042"/>
            <a:ext cx="8229600" cy="6097310"/>
          </a:xfrm>
        </p:spPr>
        <p:txBody>
          <a:bodyPr/>
          <a:lstStyle/>
          <a:p>
            <a:pPr hangingPunct="0"/>
            <a:r>
              <a:rPr lang="es-AR" smtClean="0">
                <a:latin typeface="Arial" pitchFamily="34" charset="0"/>
                <a:cs typeface="Arial" pitchFamily="34" charset="0"/>
              </a:rPr>
              <a:t> </a:t>
            </a:r>
            <a:r>
              <a:rPr lang="es-AR" sz="1800" b="1" smtClean="0">
                <a:latin typeface="Arial" pitchFamily="34" charset="0"/>
                <a:cs typeface="Arial" pitchFamily="34" charset="0"/>
              </a:rPr>
              <a:t>Tabla 2 - </a:t>
            </a:r>
            <a:r>
              <a:rPr lang="es-AR" sz="1800" b="1" i="1" smtClean="0">
                <a:latin typeface="Arial" pitchFamily="34" charset="0"/>
                <a:cs typeface="Arial" pitchFamily="34" charset="0"/>
              </a:rPr>
              <a:t>Valores estadístico descriptivos y diferencias de medias en función del sexo</a:t>
            </a:r>
            <a:endParaRPr lang="es-ES" sz="1800" b="1" smtClean="0">
              <a:latin typeface="Arial" pitchFamily="34" charset="0"/>
              <a:cs typeface="Arial" pitchFamily="34" charset="0"/>
            </a:endParaRPr>
          </a:p>
          <a:p>
            <a:endParaRPr lang="es-AR"/>
          </a:p>
          <a:p>
            <a:pPr>
              <a:buNone/>
            </a:pPr>
            <a:endParaRPr lang="es-AR" smtClean="0"/>
          </a:p>
        </p:txBody>
      </p:sp>
    </p:spTree>
    <p:extLst>
      <p:ext uri="{BB962C8B-B14F-4D97-AF65-F5344CB8AC3E}">
        <p14:creationId xmlns="" xmlns:p14="http://schemas.microsoft.com/office/powerpoint/2010/main" val="2432208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/>
          <p:cNvSpPr>
            <a:spLocks noGrp="1"/>
          </p:cNvSpPr>
          <p:nvPr>
            <p:ph type="title"/>
          </p:nvPr>
        </p:nvSpPr>
        <p:spPr>
          <a:xfrm>
            <a:off x="467544" y="404664"/>
            <a:ext cx="8352928" cy="1656184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lang="en-US" sz="32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iferencias</a:t>
            </a:r>
            <a:r>
              <a:rPr lang="en-US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en </a:t>
            </a:r>
            <a:r>
              <a:rPr lang="en-US" sz="32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función</a:t>
            </a:r>
            <a:r>
              <a:rPr lang="en-US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del </a:t>
            </a:r>
            <a:r>
              <a:rPr lang="en-US" sz="32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sexo</a:t>
            </a:r>
            <a:r>
              <a:rPr lang="en-US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en </a:t>
            </a:r>
            <a:r>
              <a:rPr lang="en-US" sz="32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las</a:t>
            </a:r>
            <a:r>
              <a:rPr lang="en-US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variables </a:t>
            </a:r>
            <a:r>
              <a:rPr lang="en-US" sz="32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ansiedad</a:t>
            </a:r>
            <a:r>
              <a:rPr lang="en-US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y estrategias de afrontamiento </a:t>
            </a: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s-AR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Marcador de contenido 1"/>
          <p:cNvSpPr>
            <a:spLocks noGrp="1"/>
          </p:cNvSpPr>
          <p:nvPr>
            <p:ph idx="1"/>
          </p:nvPr>
        </p:nvSpPr>
        <p:spPr>
          <a:xfrm>
            <a:off x="323528" y="2492896"/>
            <a:ext cx="8352928" cy="3526904"/>
          </a:xfrm>
        </p:spPr>
        <p:txBody>
          <a:bodyPr>
            <a:normAutofit lnSpcReduction="10000"/>
          </a:bodyPr>
          <a:lstStyle/>
          <a:p>
            <a:pPr algn="just">
              <a:buNone/>
            </a:pPr>
            <a:r>
              <a:rPr lang="es-AR" sz="2400" smtClean="0">
                <a:latin typeface="Arial" panose="020B0604020202020204" pitchFamily="34" charset="0"/>
                <a:cs typeface="Arial" panose="020B0604020202020204" pitchFamily="34" charset="0"/>
              </a:rPr>
              <a:t>         </a:t>
            </a:r>
            <a:r>
              <a:rPr lang="es-AR" sz="240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Mujeres: </a:t>
            </a:r>
          </a:p>
          <a:p>
            <a:pPr lvl="1" algn="just">
              <a:buSzPct val="120000"/>
              <a:buFont typeface="Wingdings" pitchFamily="2" charset="2"/>
              <a:buChar char="ü"/>
            </a:pPr>
            <a:r>
              <a:rPr lang="es-AR" sz="2200" smtClean="0">
                <a:latin typeface="Arial" panose="020B0604020202020204" pitchFamily="34" charset="0"/>
                <a:cs typeface="Arial" panose="020B0604020202020204" pitchFamily="34" charset="0"/>
              </a:rPr>
              <a:t>mayores </a:t>
            </a:r>
            <a:r>
              <a:rPr lang="es-AR" sz="2200">
                <a:latin typeface="Arial" panose="020B0604020202020204" pitchFamily="34" charset="0"/>
                <a:cs typeface="Arial" panose="020B0604020202020204" pitchFamily="34" charset="0"/>
              </a:rPr>
              <a:t>niveles </a:t>
            </a:r>
            <a:r>
              <a:rPr lang="es-AR" sz="2200" b="1">
                <a:latin typeface="Arial" panose="020B0604020202020204" pitchFamily="34" charset="0"/>
                <a:cs typeface="Arial" panose="020B0604020202020204" pitchFamily="34" charset="0"/>
              </a:rPr>
              <a:t>de preocupación, falta de confianza y emocionalidad</a:t>
            </a:r>
            <a:r>
              <a:rPr lang="es-AR" sz="220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s-AR" sz="220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lvl="1" algn="just">
              <a:buSzPct val="120000"/>
              <a:buFont typeface="Wingdings" pitchFamily="2" charset="2"/>
              <a:buChar char="ü"/>
            </a:pPr>
            <a:r>
              <a:rPr lang="es-AR" sz="2200" smtClean="0">
                <a:latin typeface="Arial" panose="020B0604020202020204" pitchFamily="34" charset="0"/>
                <a:cs typeface="Arial" panose="020B0604020202020204" pitchFamily="34" charset="0"/>
              </a:rPr>
              <a:t>más </a:t>
            </a:r>
            <a:r>
              <a:rPr lang="es-AR" sz="2200">
                <a:latin typeface="Arial" panose="020B0604020202020204" pitchFamily="34" charset="0"/>
                <a:cs typeface="Arial" panose="020B0604020202020204" pitchFamily="34" charset="0"/>
              </a:rPr>
              <a:t>estrategias de afrontamiento activo emocional -específicamente</a:t>
            </a:r>
            <a:r>
              <a:rPr lang="es-AR" sz="2200" b="1">
                <a:latin typeface="Arial" panose="020B0604020202020204" pitchFamily="34" charset="0"/>
                <a:cs typeface="Arial" panose="020B0604020202020204" pitchFamily="34" charset="0"/>
              </a:rPr>
              <a:t>, búsqueda de apoyo-</a:t>
            </a:r>
            <a:r>
              <a:rPr lang="es-AR" sz="2200">
                <a:latin typeface="Arial" panose="020B0604020202020204" pitchFamily="34" charset="0"/>
                <a:cs typeface="Arial" panose="020B0604020202020204" pitchFamily="34" charset="0"/>
              </a:rPr>
              <a:t>, así como estrategias de escape conductual –específicamente, </a:t>
            </a:r>
            <a:r>
              <a:rPr lang="es-AR" sz="2200" b="1">
                <a:latin typeface="Arial" panose="020B0604020202020204" pitchFamily="34" charset="0"/>
                <a:cs typeface="Arial" panose="020B0604020202020204" pitchFamily="34" charset="0"/>
              </a:rPr>
              <a:t>autodistracción-</a:t>
            </a:r>
            <a:r>
              <a:rPr lang="es-AR" sz="2200" b="1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just">
              <a:buNone/>
            </a:pPr>
            <a:r>
              <a:rPr lang="en-US" sz="2400" smtClean="0">
                <a:latin typeface="Arial" panose="020B0604020202020204" pitchFamily="34" charset="0"/>
                <a:cs typeface="Arial" panose="020B0604020202020204" pitchFamily="34" charset="0"/>
              </a:rPr>
              <a:t>         </a:t>
            </a:r>
            <a:r>
              <a:rPr lang="en-US" sz="2400" smtClean="0">
                <a:solidFill>
                  <a:schemeClr val="accent5">
                    <a:lumMod val="40000"/>
                    <a:lumOff val="6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Hombres: </a:t>
            </a:r>
          </a:p>
          <a:p>
            <a:pPr lvl="1" algn="just">
              <a:buSzPct val="120000"/>
              <a:buFont typeface="Wingdings" pitchFamily="2" charset="2"/>
              <a:buChar char="ü"/>
            </a:pPr>
            <a:r>
              <a:rPr lang="es-AR" sz="2200" smtClean="0">
                <a:latin typeface="Arial" panose="020B0604020202020204" pitchFamily="34" charset="0"/>
                <a:cs typeface="Arial" panose="020B0604020202020204" pitchFamily="34" charset="0"/>
              </a:rPr>
              <a:t>más estrategias </a:t>
            </a:r>
            <a:r>
              <a:rPr lang="es-AR" sz="2200">
                <a:latin typeface="Arial" panose="020B0604020202020204" pitchFamily="34" charset="0"/>
                <a:cs typeface="Arial" panose="020B0604020202020204" pitchFamily="34" charset="0"/>
              </a:rPr>
              <a:t>de afrontamiento activo conductual -específicamente</a:t>
            </a:r>
            <a:r>
              <a:rPr lang="es-AR" sz="2200" b="1">
                <a:latin typeface="Arial" panose="020B0604020202020204" pitchFamily="34" charset="0"/>
                <a:cs typeface="Arial" panose="020B0604020202020204" pitchFamily="34" charset="0"/>
              </a:rPr>
              <a:t>, afrontamiento activo y planificación-</a:t>
            </a:r>
            <a:r>
              <a:rPr lang="es-AR" sz="220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</p:spTree>
    <p:extLst>
      <p:ext uri="{BB962C8B-B14F-4D97-AF65-F5344CB8AC3E}">
        <p14:creationId xmlns="" xmlns:p14="http://schemas.microsoft.com/office/powerpoint/2010/main" val="2395995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457200" y="285728"/>
            <a:ext cx="8229600" cy="5721563"/>
          </a:xfrm>
        </p:spPr>
        <p:txBody>
          <a:bodyPr/>
          <a:lstStyle/>
          <a:p>
            <a:r>
              <a:rPr lang="es-AR" sz="1800" b="1" smtClean="0">
                <a:latin typeface="Arial" pitchFamily="34" charset="0"/>
                <a:cs typeface="Arial" pitchFamily="34" charset="0"/>
              </a:rPr>
              <a:t>Tabla 3 – </a:t>
            </a:r>
            <a:r>
              <a:rPr lang="es-AR" sz="1800" b="1" i="1" smtClean="0">
                <a:latin typeface="Arial" pitchFamily="34" charset="0"/>
                <a:cs typeface="Arial" pitchFamily="34" charset="0"/>
              </a:rPr>
              <a:t>Valores estadístico descriptivos y diferencias de medias en función del año de cursada</a:t>
            </a:r>
            <a:endParaRPr lang="es-ES" sz="1800" b="1" smtClean="0">
              <a:latin typeface="Arial" pitchFamily="34" charset="0"/>
              <a:cs typeface="Arial" pitchFamily="34" charset="0"/>
            </a:endParaRPr>
          </a:p>
          <a:p>
            <a:endParaRPr lang="es-ES"/>
          </a:p>
        </p:txBody>
      </p:sp>
      <p:pic>
        <p:nvPicPr>
          <p:cNvPr id="4" name="5 Marcador de contenido" descr="b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71537" y="1000108"/>
            <a:ext cx="7563023" cy="5072098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1 Título"/>
          <p:cNvSpPr>
            <a:spLocks noGrp="1"/>
          </p:cNvSpPr>
          <p:nvPr>
            <p:ph type="title"/>
          </p:nvPr>
        </p:nvSpPr>
        <p:spPr bwMode="auto">
          <a:xfrm>
            <a:off x="457200" y="267494"/>
            <a:ext cx="8229600" cy="1202718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anchorCtr="0" compatLnSpc="1">
            <a:prstTxWarp prst="textNoShape">
              <a:avLst/>
            </a:prstTxWarp>
            <a:normAutofit/>
          </a:bodyPr>
          <a:lstStyle/>
          <a:p>
            <a:pPr algn="ctr" eaLnBrk="1" hangingPunct="1"/>
            <a:r>
              <a:rPr lang="es-AR" sz="3600" b="1" dirty="0" smtClean="0">
                <a:solidFill>
                  <a:schemeClr val="accent1">
                    <a:lumMod val="50000"/>
                  </a:schemeClr>
                </a:solidFill>
                <a:effectLst/>
                <a:latin typeface="Arial" pitchFamily="34" charset="0"/>
                <a:cs typeface="Arial" pitchFamily="34" charset="0"/>
              </a:rPr>
              <a:t>Motivo</a:t>
            </a:r>
            <a:r>
              <a:rPr lang="es-AR" sz="3600" b="1" dirty="0" smtClean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r>
              <a:rPr lang="es-AR" sz="3600" b="1" dirty="0" smtClean="0">
                <a:solidFill>
                  <a:schemeClr val="accent1">
                    <a:lumMod val="50000"/>
                  </a:schemeClr>
                </a:solidFill>
                <a:effectLst/>
                <a:latin typeface="Arial" pitchFamily="34" charset="0"/>
                <a:cs typeface="Arial" pitchFamily="34" charset="0"/>
              </a:rPr>
              <a:t>de</a:t>
            </a:r>
            <a:r>
              <a:rPr lang="es-AR" sz="3600" b="1" dirty="0" smtClean="0">
                <a:solidFill>
                  <a:schemeClr val="accent1">
                    <a:lumMod val="75000"/>
                  </a:schemeClr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r>
              <a:rPr lang="es-AR" sz="3600" b="1" dirty="0" smtClean="0">
                <a:solidFill>
                  <a:schemeClr val="accent1">
                    <a:lumMod val="50000"/>
                  </a:schemeClr>
                </a:solidFill>
                <a:effectLst/>
                <a:latin typeface="Arial" pitchFamily="34" charset="0"/>
                <a:cs typeface="Arial" pitchFamily="34" charset="0"/>
              </a:rPr>
              <a:t>la</a:t>
            </a:r>
            <a:r>
              <a:rPr lang="es-AR" sz="3600" b="1" dirty="0" smtClean="0">
                <a:solidFill>
                  <a:schemeClr val="accent1">
                    <a:lumMod val="75000"/>
                  </a:schemeClr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r>
              <a:rPr lang="es-AR" sz="3600" b="1" dirty="0" smtClean="0">
                <a:solidFill>
                  <a:schemeClr val="accent1">
                    <a:lumMod val="50000"/>
                  </a:schemeClr>
                </a:solidFill>
                <a:effectLst/>
                <a:latin typeface="Arial" pitchFamily="34" charset="0"/>
                <a:cs typeface="Arial" pitchFamily="34" charset="0"/>
              </a:rPr>
              <a:t>investigación</a:t>
            </a:r>
          </a:p>
        </p:txBody>
      </p:sp>
      <p:sp>
        <p:nvSpPr>
          <p:cNvPr id="8195" name="2 Marcador de contenido"/>
          <p:cNvSpPr>
            <a:spLocks noGrp="1"/>
          </p:cNvSpPr>
          <p:nvPr>
            <p:ph idx="1"/>
          </p:nvPr>
        </p:nvSpPr>
        <p:spPr>
          <a:xfrm>
            <a:off x="357158" y="1571612"/>
            <a:ext cx="8501122" cy="2649476"/>
          </a:xfrm>
        </p:spPr>
        <p:txBody>
          <a:bodyPr>
            <a:normAutofit/>
          </a:bodyPr>
          <a:lstStyle/>
          <a:p>
            <a:pPr marL="80963" indent="0" algn="just" eaLnBrk="1" hangingPunct="1">
              <a:buFont typeface="Wingdings 2" pitchFamily="18" charset="2"/>
              <a:buNone/>
            </a:pPr>
            <a:r>
              <a:rPr lang="es-AR" sz="2600" dirty="0" smtClean="0">
                <a:latin typeface="Calibri" pitchFamily="34" charset="0"/>
              </a:rPr>
              <a:t> </a:t>
            </a:r>
            <a:endParaRPr lang="es-AR" sz="2800" dirty="0" smtClean="0">
              <a:latin typeface="Calibri" pitchFamily="34" charset="0"/>
            </a:endParaRPr>
          </a:p>
          <a:p>
            <a:pPr marL="80963" indent="0" algn="just" eaLnBrk="1" hangingPunct="1">
              <a:buSzPct val="120000"/>
              <a:buFont typeface="Wingdings" pitchFamily="2" charset="2"/>
              <a:buChar char="Ø"/>
            </a:pPr>
            <a:r>
              <a:rPr lang="es-AR" sz="2400" dirty="0" smtClean="0">
                <a:latin typeface="Arial" pitchFamily="34" charset="0"/>
                <a:cs typeface="Arial" pitchFamily="34" charset="0"/>
              </a:rPr>
              <a:t>Aportar datos respecto a la ansiedad ante la situación de examen presentada por los alumnos de primero y quinto año de la Facultad de Psicología, así como sobre el tipo y uso de estrategias afrontamiento que emplean en dicha situación.</a:t>
            </a:r>
          </a:p>
          <a:p>
            <a:pPr marL="80963" indent="0" algn="just" eaLnBrk="1" hangingPunct="1"/>
            <a:endParaRPr lang="es-AR" dirty="0" smtClean="0"/>
          </a:p>
        </p:txBody>
      </p:sp>
      <p:pic>
        <p:nvPicPr>
          <p:cNvPr id="4" name="3 Imagen" descr="hipotesis-350x35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03848" y="4428565"/>
            <a:ext cx="3333750" cy="2429435"/>
          </a:xfrm>
          <a:prstGeom prst="rect">
            <a:avLst/>
          </a:prstGeom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/>
          <p:cNvSpPr>
            <a:spLocks noGrp="1"/>
          </p:cNvSpPr>
          <p:nvPr>
            <p:ph type="title"/>
          </p:nvPr>
        </p:nvSpPr>
        <p:spPr>
          <a:xfrm>
            <a:off x="461664" y="332293"/>
            <a:ext cx="8219256" cy="1143000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es-AR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Diferencias en función del año de cursada</a:t>
            </a:r>
            <a:endParaRPr lang="es-AR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Marcador de contenido 1"/>
          <p:cNvSpPr>
            <a:spLocks noGrp="1"/>
          </p:cNvSpPr>
          <p:nvPr>
            <p:ph idx="1"/>
          </p:nvPr>
        </p:nvSpPr>
        <p:spPr>
          <a:xfrm>
            <a:off x="461664" y="1447800"/>
            <a:ext cx="8225136" cy="4572000"/>
          </a:xfrm>
        </p:spPr>
        <p:txBody>
          <a:bodyPr>
            <a:normAutofit/>
          </a:bodyPr>
          <a:lstStyle/>
          <a:p>
            <a:pPr algn="just"/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1° año:</a:t>
            </a:r>
          </a:p>
          <a:p>
            <a:pPr lvl="1" algn="just">
              <a:buSzPct val="120000"/>
              <a:buFont typeface="Wingdings" pitchFamily="2" charset="2"/>
              <a:buChar char="ü"/>
            </a:pPr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Más </a:t>
            </a:r>
            <a:r>
              <a:rPr lang="en-US" sz="2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preocupación e interferencia</a:t>
            </a:r>
          </a:p>
          <a:p>
            <a:pPr lvl="1" algn="just">
              <a:buSzPct val="120000"/>
              <a:buFont typeface="Wingdings" pitchFamily="2" charset="2"/>
              <a:buChar char="ü"/>
            </a:pPr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 Mayor uso de </a:t>
            </a:r>
            <a:r>
              <a:rPr lang="en-US" sz="2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estrategias de afrontamiento evitativas</a:t>
            </a:r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just"/>
            <a:endParaRPr lang="en-US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5° año: </a:t>
            </a:r>
          </a:p>
          <a:p>
            <a:pPr lvl="1" algn="just">
              <a:buSzPct val="120000"/>
              <a:buFont typeface="Wingdings" pitchFamily="2" charset="2"/>
              <a:buChar char="ü"/>
            </a:pPr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Más estrategias de afrontamiento de tipo activo, </a:t>
            </a:r>
            <a:r>
              <a:rPr lang="en-US" sz="2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específicamente afrontamiento activo y planificación.</a:t>
            </a:r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lvl="1" algn="just">
              <a:buSzPct val="120000"/>
              <a:buFont typeface="Wingdings" pitchFamily="2" charset="2"/>
              <a:buChar char="ü"/>
            </a:pPr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También fue mayor el uso de la estrategia </a:t>
            </a:r>
            <a:r>
              <a:rPr lang="en-US" sz="2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Desahogo de emociones</a:t>
            </a:r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just"/>
            <a:endParaRPr lang="es-AR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04826449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contenido 1"/>
          <p:cNvSpPr>
            <a:spLocks noGrp="1"/>
          </p:cNvSpPr>
          <p:nvPr>
            <p:ph idx="1"/>
          </p:nvPr>
        </p:nvSpPr>
        <p:spPr>
          <a:xfrm>
            <a:off x="457200" y="285728"/>
            <a:ext cx="8229600" cy="5721563"/>
          </a:xfrm>
        </p:spPr>
        <p:txBody>
          <a:bodyPr>
            <a:normAutofit/>
          </a:bodyPr>
          <a:lstStyle/>
          <a:p>
            <a:r>
              <a:rPr lang="es-AR" sz="2000" b="1" smtClean="0">
                <a:latin typeface="Arial" pitchFamily="34" charset="0"/>
                <a:cs typeface="Arial" pitchFamily="34" charset="0"/>
              </a:rPr>
              <a:t>Tabla 4 - </a:t>
            </a:r>
            <a:r>
              <a:rPr lang="es-AR" sz="2000" b="1" i="1" smtClean="0">
                <a:latin typeface="Arial" pitchFamily="34" charset="0"/>
                <a:cs typeface="Arial" pitchFamily="34" charset="0"/>
              </a:rPr>
              <a:t>Correlaciones parciales controlando el sexo para toda la muestra entre las dimensiones de ansiedad y el uso de estrategias de afrontamiento</a:t>
            </a:r>
          </a:p>
          <a:p>
            <a:endParaRPr lang="es-ES" sz="2000" b="1"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3 Imagen" descr="c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00100" y="1428736"/>
            <a:ext cx="7572428" cy="464347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23539218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/>
          <p:cNvSpPr>
            <a:spLocks noGrp="1"/>
          </p:cNvSpPr>
          <p:nvPr>
            <p:ph type="title"/>
          </p:nvPr>
        </p:nvSpPr>
        <p:spPr>
          <a:xfrm>
            <a:off x="539732" y="0"/>
            <a:ext cx="8280740" cy="1988840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es-ES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Relación entre el uso de </a:t>
            </a:r>
            <a:br>
              <a:rPr lang="es-ES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ES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estrategias de afrontamiento y los niveles de ansiedad ante exámenes para toda la muestra</a:t>
            </a:r>
            <a:endParaRPr lang="es-AR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Marcador de contenido 1"/>
          <p:cNvSpPr>
            <a:spLocks noGrp="1"/>
          </p:cNvSpPr>
          <p:nvPr>
            <p:ph idx="1"/>
          </p:nvPr>
        </p:nvSpPr>
        <p:spPr>
          <a:xfrm>
            <a:off x="395537" y="2132856"/>
            <a:ext cx="8363452" cy="4320480"/>
          </a:xfrm>
        </p:spPr>
        <p:txBody>
          <a:bodyPr>
            <a:normAutofit fontScale="92500" lnSpcReduction="10000"/>
          </a:bodyPr>
          <a:lstStyle/>
          <a:p>
            <a:pPr algn="just">
              <a:buSzPct val="120000"/>
              <a:buFont typeface="Wingdings" pitchFamily="2" charset="2"/>
              <a:buChar char="Ø"/>
            </a:pPr>
            <a:r>
              <a:rPr lang="es-AR" b="1" dirty="0">
                <a:latin typeface="Arial" panose="020B0604020202020204" pitchFamily="34" charset="0"/>
                <a:cs typeface="Arial" panose="020B0604020202020204" pitchFamily="34" charset="0"/>
              </a:rPr>
              <a:t>Falta de </a:t>
            </a:r>
            <a:r>
              <a:rPr lang="es-AR" b="1" dirty="0" smtClean="0">
                <a:latin typeface="Arial" panose="020B0604020202020204" pitchFamily="34" charset="0"/>
                <a:cs typeface="Arial" panose="020B0604020202020204" pitchFamily="34" charset="0"/>
              </a:rPr>
              <a:t>confianza:</a:t>
            </a:r>
            <a:r>
              <a:rPr lang="es-AR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AR" dirty="0">
                <a:latin typeface="Arial" panose="020B0604020202020204" pitchFamily="34" charset="0"/>
                <a:cs typeface="Arial" panose="020B0604020202020204" pitchFamily="34" charset="0"/>
              </a:rPr>
              <a:t>asociaciones directas con </a:t>
            </a:r>
            <a:r>
              <a:rPr lang="es-AR" dirty="0" smtClean="0">
                <a:latin typeface="Arial" panose="020B0604020202020204" pitchFamily="34" charset="0"/>
                <a:cs typeface="Arial" panose="020B0604020202020204" pitchFamily="34" charset="0"/>
              </a:rPr>
              <a:t>estrategias </a:t>
            </a:r>
            <a:r>
              <a:rPr lang="es-AR" dirty="0">
                <a:latin typeface="Arial" panose="020B0604020202020204" pitchFamily="34" charset="0"/>
                <a:cs typeface="Arial" panose="020B0604020202020204" pitchFamily="34" charset="0"/>
              </a:rPr>
              <a:t>de afrontamiento </a:t>
            </a:r>
            <a:r>
              <a:rPr lang="es-AR" dirty="0" smtClean="0">
                <a:latin typeface="Arial" panose="020B0604020202020204" pitchFamily="34" charset="0"/>
                <a:cs typeface="Arial" panose="020B0604020202020204" pitchFamily="34" charset="0"/>
              </a:rPr>
              <a:t>evitativas e </a:t>
            </a:r>
            <a:r>
              <a:rPr lang="es-AR" dirty="0">
                <a:latin typeface="Arial" panose="020B0604020202020204" pitchFamily="34" charset="0"/>
                <a:cs typeface="Arial" panose="020B0604020202020204" pitchFamily="34" charset="0"/>
              </a:rPr>
              <a:t>inversas con aquellas </a:t>
            </a:r>
            <a:r>
              <a:rPr lang="es-AR" dirty="0" smtClean="0">
                <a:latin typeface="Arial" panose="020B0604020202020204" pitchFamily="34" charset="0"/>
                <a:cs typeface="Arial" panose="020B0604020202020204" pitchFamily="34" charset="0"/>
              </a:rPr>
              <a:t>activas</a:t>
            </a:r>
            <a:r>
              <a:rPr lang="es-AR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endParaRPr lang="es-AR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buSzPct val="120000"/>
              <a:buFont typeface="Wingdings" pitchFamily="2" charset="2"/>
              <a:buChar char="Ø"/>
            </a:pPr>
            <a:r>
              <a:rPr lang="es-AR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AR" b="1" dirty="0" smtClean="0">
                <a:latin typeface="Arial" panose="020B0604020202020204" pitchFamily="34" charset="0"/>
                <a:cs typeface="Arial" panose="020B0604020202020204" pitchFamily="34" charset="0"/>
              </a:rPr>
              <a:t>Interferencia: </a:t>
            </a:r>
            <a:r>
              <a:rPr lang="es-AR" dirty="0" smtClean="0">
                <a:latin typeface="Arial" panose="020B0604020202020204" pitchFamily="34" charset="0"/>
                <a:cs typeface="Arial" panose="020B0604020202020204" pitchFamily="34" charset="0"/>
              </a:rPr>
              <a:t>igual a la anterior. </a:t>
            </a:r>
            <a:endParaRPr lang="es-AR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buSzPct val="120000"/>
              <a:buFont typeface="Wingdings" pitchFamily="2" charset="2"/>
              <a:buChar char="Ø"/>
            </a:pPr>
            <a:r>
              <a:rPr lang="es-AR" b="1" dirty="0" smtClean="0">
                <a:latin typeface="Arial" panose="020B0604020202020204" pitchFamily="34" charset="0"/>
                <a:cs typeface="Arial" panose="020B0604020202020204" pitchFamily="34" charset="0"/>
              </a:rPr>
              <a:t>Emocionalidad</a:t>
            </a:r>
            <a:r>
              <a:rPr lang="es-AR" dirty="0">
                <a:latin typeface="Arial" panose="020B0604020202020204" pitchFamily="34" charset="0"/>
                <a:cs typeface="Arial" panose="020B0604020202020204" pitchFamily="34" charset="0"/>
              </a:rPr>
              <a:t>, presenta asociaciones directas tanto con estrategias evitativas </a:t>
            </a:r>
            <a:r>
              <a:rPr lang="es-AR" b="1" dirty="0" smtClean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s-AR" b="1" dirty="0">
                <a:latin typeface="Arial" panose="020B0604020202020204" pitchFamily="34" charset="0"/>
                <a:cs typeface="Arial" panose="020B0604020202020204" pitchFamily="34" charset="0"/>
              </a:rPr>
              <a:t>abandono de afrontamiento, negación, uso de sustancias</a:t>
            </a:r>
            <a:r>
              <a:rPr lang="es-AR" dirty="0">
                <a:latin typeface="Arial" panose="020B0604020202020204" pitchFamily="34" charset="0"/>
                <a:cs typeface="Arial" panose="020B0604020202020204" pitchFamily="34" charset="0"/>
              </a:rPr>
              <a:t>) como con estrategias activas (</a:t>
            </a:r>
            <a:r>
              <a:rPr lang="es-AR" b="1" dirty="0">
                <a:latin typeface="Arial" panose="020B0604020202020204" pitchFamily="34" charset="0"/>
                <a:cs typeface="Arial" panose="020B0604020202020204" pitchFamily="34" charset="0"/>
              </a:rPr>
              <a:t>búsqueda de apoyo</a:t>
            </a:r>
            <a:r>
              <a:rPr lang="es-AR" dirty="0">
                <a:latin typeface="Arial" panose="020B0604020202020204" pitchFamily="34" charset="0"/>
                <a:cs typeface="Arial" panose="020B0604020202020204" pitchFamily="34" charset="0"/>
              </a:rPr>
              <a:t>). </a:t>
            </a:r>
          </a:p>
          <a:p>
            <a:pPr algn="just">
              <a:buSzPct val="120000"/>
              <a:buFont typeface="Wingdings" pitchFamily="2" charset="2"/>
              <a:buChar char="Ø"/>
            </a:pPr>
            <a:r>
              <a:rPr lang="es-AR" b="1" dirty="0" smtClean="0">
                <a:latin typeface="Arial" panose="020B0604020202020204" pitchFamily="34" charset="0"/>
                <a:cs typeface="Arial" panose="020B0604020202020204" pitchFamily="34" charset="0"/>
              </a:rPr>
              <a:t>Preocupación</a:t>
            </a:r>
            <a:r>
              <a:rPr lang="es-AR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AR" dirty="0">
                <a:latin typeface="Arial" panose="020B0604020202020204" pitchFamily="34" charset="0"/>
                <a:cs typeface="Arial" panose="020B0604020202020204" pitchFamily="34" charset="0"/>
              </a:rPr>
              <a:t>refleja este patrón.</a:t>
            </a:r>
          </a:p>
          <a:p>
            <a:endParaRPr lang="es-AR" dirty="0"/>
          </a:p>
        </p:txBody>
      </p:sp>
    </p:spTree>
    <p:extLst>
      <p:ext uri="{BB962C8B-B14F-4D97-AF65-F5344CB8AC3E}">
        <p14:creationId xmlns="" xmlns:p14="http://schemas.microsoft.com/office/powerpoint/2010/main" val="2273528483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contenido 1"/>
          <p:cNvSpPr>
            <a:spLocks noGrp="1"/>
          </p:cNvSpPr>
          <p:nvPr>
            <p:ph idx="1"/>
          </p:nvPr>
        </p:nvSpPr>
        <p:spPr>
          <a:xfrm>
            <a:off x="457200" y="285728"/>
            <a:ext cx="8686800" cy="6572272"/>
          </a:xfrm>
        </p:spPr>
        <p:txBody>
          <a:bodyPr>
            <a:normAutofit/>
          </a:bodyPr>
          <a:lstStyle/>
          <a:p>
            <a:pPr hangingPunct="0"/>
            <a:r>
              <a:rPr lang="es-AR" sz="2000" b="1" smtClean="0">
                <a:latin typeface="Arial" pitchFamily="34" charset="0"/>
                <a:cs typeface="Arial" pitchFamily="34" charset="0"/>
              </a:rPr>
              <a:t>Tabla 5</a:t>
            </a:r>
            <a:r>
              <a:rPr lang="es-AR" sz="2000" smtClean="0">
                <a:latin typeface="Arial" pitchFamily="34" charset="0"/>
                <a:cs typeface="Arial" pitchFamily="34" charset="0"/>
              </a:rPr>
              <a:t>. </a:t>
            </a:r>
            <a:r>
              <a:rPr lang="es-AR" sz="2000" b="1" i="1" smtClean="0">
                <a:latin typeface="Arial" pitchFamily="34" charset="0"/>
                <a:cs typeface="Arial" pitchFamily="34" charset="0"/>
              </a:rPr>
              <a:t>Correlaciones parciales controlando el sexo para alumnos de primer año entre las dimensiones de ansiedad y el uso de estrategias de afrontamiento.</a:t>
            </a:r>
          </a:p>
          <a:p>
            <a:pPr hangingPunct="0">
              <a:buNone/>
            </a:pPr>
            <a:endParaRPr lang="es-AR" sz="2000" b="1" i="1" smtClean="0">
              <a:latin typeface="Arial" pitchFamily="34" charset="0"/>
              <a:cs typeface="Arial" pitchFamily="34" charset="0"/>
            </a:endParaRPr>
          </a:p>
          <a:p>
            <a:pPr hangingPunct="0">
              <a:buNone/>
            </a:pPr>
            <a:endParaRPr lang="es-ES" sz="2000"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3 Imagen" descr="d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30353" y="1428736"/>
            <a:ext cx="7939400" cy="4429155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192219583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contenido 1"/>
          <p:cNvSpPr>
            <a:spLocks noGrp="1"/>
          </p:cNvSpPr>
          <p:nvPr>
            <p:ph idx="1"/>
          </p:nvPr>
        </p:nvSpPr>
        <p:spPr>
          <a:xfrm>
            <a:off x="457200" y="285728"/>
            <a:ext cx="8686800" cy="5786478"/>
          </a:xfrm>
        </p:spPr>
        <p:txBody>
          <a:bodyPr>
            <a:normAutofit/>
          </a:bodyPr>
          <a:lstStyle/>
          <a:p>
            <a:pPr hangingPunct="0"/>
            <a:r>
              <a:rPr lang="es-AR" sz="2000" b="1" smtClean="0">
                <a:latin typeface="Arial" pitchFamily="34" charset="0"/>
                <a:cs typeface="Arial" pitchFamily="34" charset="0"/>
              </a:rPr>
              <a:t>Tabla 6. </a:t>
            </a:r>
            <a:r>
              <a:rPr lang="es-AR" sz="2000" b="1" i="1" smtClean="0">
                <a:latin typeface="Arial" pitchFamily="34" charset="0"/>
                <a:cs typeface="Arial" pitchFamily="34" charset="0"/>
              </a:rPr>
              <a:t>Correlaciones parciales controlando el sexo para los alumnos de quinto año entre las dimensiones de ansiedad y el uso de estrategias de afrontamiento.</a:t>
            </a:r>
          </a:p>
          <a:p>
            <a:pPr hangingPunct="0"/>
            <a:endParaRPr lang="es-AR" sz="2000" b="1" i="1" smtClean="0">
              <a:latin typeface="Arial" pitchFamily="34" charset="0"/>
              <a:cs typeface="Arial" pitchFamily="34" charset="0"/>
            </a:endParaRPr>
          </a:p>
          <a:p>
            <a:pPr hangingPunct="0"/>
            <a:endParaRPr lang="es-ES" sz="2000"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4 Imagen" descr="e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28596" y="1357298"/>
            <a:ext cx="8417429" cy="4500594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395404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/>
          <p:cNvSpPr>
            <a:spLocks noGrp="1"/>
          </p:cNvSpPr>
          <p:nvPr>
            <p:ph type="title"/>
          </p:nvPr>
        </p:nvSpPr>
        <p:spPr>
          <a:xfrm>
            <a:off x="467544" y="274638"/>
            <a:ext cx="8219256" cy="1570186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en-US" sz="3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Diferencias</a:t>
            </a:r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 entre alumnos de 1 y 5 año en </a:t>
            </a:r>
            <a:r>
              <a:rPr lang="en-US" sz="3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las</a:t>
            </a:r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asociaciones</a:t>
            </a:r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en-US" sz="3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las</a:t>
            </a:r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 variables</a:t>
            </a:r>
            <a:endParaRPr lang="es-AR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Marcador de contenido 1"/>
          <p:cNvSpPr>
            <a:spLocks noGrp="1"/>
          </p:cNvSpPr>
          <p:nvPr>
            <p:ph idx="1"/>
          </p:nvPr>
        </p:nvSpPr>
        <p:spPr>
          <a:xfrm>
            <a:off x="467544" y="2132856"/>
            <a:ext cx="8064896" cy="3886944"/>
          </a:xfrm>
        </p:spPr>
        <p:txBody>
          <a:bodyPr>
            <a:normAutofit/>
          </a:bodyPr>
          <a:lstStyle/>
          <a:p>
            <a:pPr>
              <a:buSzPct val="120000"/>
              <a:buFont typeface="Wingdings" pitchFamily="2" charset="2"/>
              <a:buChar char="Ø"/>
            </a:pPr>
            <a:r>
              <a:rPr lang="es-AR" sz="2400" b="1" dirty="0">
                <a:latin typeface="Arial" panose="020B0604020202020204" pitchFamily="34" charset="0"/>
                <a:cs typeface="Arial" panose="020B0604020202020204" pitchFamily="34" charset="0"/>
              </a:rPr>
              <a:t>La </a:t>
            </a:r>
            <a:r>
              <a:rPr lang="es-AR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preocupación: </a:t>
            </a:r>
            <a:r>
              <a:rPr lang="es-AR" sz="2400" b="1" dirty="0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lang="es-AR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n </a:t>
            </a:r>
            <a:r>
              <a:rPr lang="es-AR" sz="2400" b="1" dirty="0">
                <a:latin typeface="Arial" panose="020B0604020202020204" pitchFamily="34" charset="0"/>
                <a:cs typeface="Arial" panose="020B0604020202020204" pitchFamily="34" charset="0"/>
              </a:rPr>
              <a:t>primer año  se asocia </a:t>
            </a:r>
            <a:r>
              <a:rPr lang="es-AR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mayormente con </a:t>
            </a:r>
            <a:r>
              <a:rPr lang="es-AR" sz="2400" b="1" dirty="0">
                <a:latin typeface="Arial" panose="020B0604020202020204" pitchFamily="34" charset="0"/>
                <a:cs typeface="Arial" panose="020B0604020202020204" pitchFamily="34" charset="0"/>
              </a:rPr>
              <a:t>negación, uso de sustancias y  abandono del </a:t>
            </a:r>
            <a:r>
              <a:rPr lang="es-AR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afrontamiento</a:t>
            </a:r>
            <a:r>
              <a:rPr lang="es-AR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AR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(estrategias pasivas-evitativas</a:t>
            </a:r>
            <a:r>
              <a:rPr lang="es-AR" sz="2400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r>
              <a:rPr lang="es-AR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s-AR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En </a:t>
            </a:r>
            <a:r>
              <a:rPr lang="es-AR" sz="2400" b="1" dirty="0">
                <a:latin typeface="Arial" panose="020B0604020202020204" pitchFamily="34" charset="0"/>
                <a:cs typeface="Arial" panose="020B0604020202020204" pitchFamily="34" charset="0"/>
              </a:rPr>
              <a:t>quinto año </a:t>
            </a:r>
            <a:r>
              <a:rPr lang="es-AR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se asocia con</a:t>
            </a:r>
            <a:r>
              <a:rPr lang="es-AR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planificación</a:t>
            </a:r>
            <a:r>
              <a:rPr lang="es-AR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0" indent="0">
              <a:buNone/>
            </a:pPr>
            <a:endParaRPr lang="es-AR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SzPct val="120000"/>
              <a:buFont typeface="Wingdings" pitchFamily="2" charset="2"/>
              <a:buChar char="Ø"/>
            </a:pPr>
            <a:r>
              <a:rPr lang="en-U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La interferencia</a:t>
            </a:r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r>
              <a:rPr lang="en-U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no difiere significativamente en el uso de estrategias de afrontamiento entre los alumnos de 1 y 5 año.</a:t>
            </a:r>
            <a:endParaRPr lang="es-AR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906789754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contenido 1"/>
          <p:cNvSpPr>
            <a:spLocks noGrp="1"/>
          </p:cNvSpPr>
          <p:nvPr>
            <p:ph idx="1"/>
          </p:nvPr>
        </p:nvSpPr>
        <p:spPr>
          <a:xfrm>
            <a:off x="467544" y="1447800"/>
            <a:ext cx="8219256" cy="4572000"/>
          </a:xfrm>
        </p:spPr>
        <p:txBody>
          <a:bodyPr>
            <a:normAutofit/>
          </a:bodyPr>
          <a:lstStyle/>
          <a:p>
            <a:pPr algn="just">
              <a:buSzPct val="120000"/>
              <a:buFont typeface="Wingdings" pitchFamily="2" charset="2"/>
              <a:buChar char="Ø"/>
            </a:pPr>
            <a:r>
              <a:rPr lang="en-U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La </a:t>
            </a:r>
            <a:r>
              <a:rPr lang="en-US" sz="24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Falta</a:t>
            </a:r>
            <a:r>
              <a:rPr lang="en-U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en-US" sz="24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confianza</a:t>
            </a:r>
            <a:r>
              <a:rPr lang="en-U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lang="en-U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n 1 año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se </a:t>
            </a:r>
            <a:r>
              <a:rPr lang="en-U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asocia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con estrategias </a:t>
            </a:r>
            <a:r>
              <a:rPr lang="en-U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pasivo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-evitativas. </a:t>
            </a:r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lang="en-U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n 5 año </a:t>
            </a:r>
            <a:r>
              <a:rPr lang="en-U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además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se </a:t>
            </a:r>
            <a:r>
              <a:rPr lang="en-U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asocia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con estrategias de tipo activo.</a:t>
            </a:r>
          </a:p>
          <a:p>
            <a:pPr algn="just"/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>
              <a:buNone/>
            </a:pPr>
            <a:endParaRPr lang="en-US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buSzPct val="120000"/>
              <a:buFont typeface="Wingdings" pitchFamily="2" charset="2"/>
              <a:buChar char="Ø"/>
            </a:pPr>
            <a:r>
              <a:rPr lang="en-U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La </a:t>
            </a:r>
            <a:r>
              <a:rPr lang="en-US" sz="24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Emocionalidad</a:t>
            </a:r>
            <a:r>
              <a:rPr lang="en-U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en 1 año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se </a:t>
            </a:r>
            <a:r>
              <a:rPr lang="en-U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asocia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con estrategias </a:t>
            </a:r>
            <a:r>
              <a:rPr lang="en-U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pasivas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. En </a:t>
            </a:r>
            <a:r>
              <a:rPr lang="en-U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cambio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en 5 año </a:t>
            </a:r>
            <a:r>
              <a:rPr lang="en-U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además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se </a:t>
            </a:r>
            <a:r>
              <a:rPr lang="en-U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asocia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con </a:t>
            </a:r>
            <a:r>
              <a:rPr lang="en-US" sz="24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Búsqueda</a:t>
            </a:r>
            <a:r>
              <a:rPr lang="en-U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en-US" sz="24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apoyo</a:t>
            </a:r>
            <a:r>
              <a:rPr lang="en-U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social, </a:t>
            </a:r>
            <a:r>
              <a:rPr lang="en-US" sz="24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es</a:t>
            </a:r>
            <a:r>
              <a:rPr lang="en-U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decir</a:t>
            </a:r>
            <a:r>
              <a:rPr lang="en-U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,  con </a:t>
            </a:r>
            <a:r>
              <a:rPr lang="en-US" sz="24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una</a:t>
            </a:r>
            <a:r>
              <a:rPr lang="en-U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estrategia </a:t>
            </a:r>
            <a:r>
              <a:rPr lang="en-US" sz="24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activa</a:t>
            </a:r>
            <a:r>
              <a:rPr lang="en-U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s-AR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032734445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/>
          <p:cNvSpPr>
            <a:spLocks noGrp="1"/>
          </p:cNvSpPr>
          <p:nvPr>
            <p:ph type="title"/>
          </p:nvPr>
        </p:nvSpPr>
        <p:spPr>
          <a:xfrm>
            <a:off x="467544" y="274638"/>
            <a:ext cx="8219256" cy="994122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en-US" sz="3200" b="1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CONCLUSIONES</a:t>
            </a:r>
            <a:endParaRPr lang="es-AR" sz="3200" b="1" dirty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Marcador de contenido 1"/>
          <p:cNvSpPr>
            <a:spLocks noGrp="1"/>
          </p:cNvSpPr>
          <p:nvPr>
            <p:ph idx="1"/>
          </p:nvPr>
        </p:nvSpPr>
        <p:spPr>
          <a:xfrm>
            <a:off x="467544" y="1268760"/>
            <a:ext cx="8219256" cy="3888432"/>
          </a:xfrm>
        </p:spPr>
        <p:txBody>
          <a:bodyPr>
            <a:normAutofit/>
          </a:bodyPr>
          <a:lstStyle/>
          <a:p>
            <a:pPr algn="just">
              <a:buSzPct val="120000"/>
              <a:buFont typeface="Wingdings" pitchFamily="2" charset="2"/>
              <a:buChar char="Ø"/>
            </a:pP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En </a:t>
            </a:r>
            <a:r>
              <a:rPr lang="en-U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concordancia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con </a:t>
            </a:r>
            <a:r>
              <a:rPr lang="en-U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otros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autores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24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las</a:t>
            </a:r>
            <a:r>
              <a:rPr lang="en-U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mujeres </a:t>
            </a:r>
            <a:r>
              <a:rPr lang="en-US" sz="24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presentaron</a:t>
            </a:r>
            <a:r>
              <a:rPr lang="en-U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mayores</a:t>
            </a:r>
            <a:r>
              <a:rPr lang="en-U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niveles</a:t>
            </a:r>
            <a:r>
              <a:rPr lang="en-U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en-US" sz="24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ansiedad</a:t>
            </a:r>
            <a:r>
              <a:rPr lang="en-U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ante </a:t>
            </a:r>
            <a:r>
              <a:rPr lang="en-US" sz="24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exámenes</a:t>
            </a:r>
            <a:r>
              <a:rPr lang="en-U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que</a:t>
            </a:r>
            <a:r>
              <a:rPr lang="en-U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los hombres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  <a:p>
            <a:pPr algn="just"/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buSzPct val="120000"/>
              <a:buFont typeface="Wingdings" pitchFamily="2" charset="2"/>
              <a:buChar char="Ø"/>
            </a:pPr>
            <a:r>
              <a:rPr lang="en-U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Probablemente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debido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a </a:t>
            </a:r>
            <a:r>
              <a:rPr lang="en-U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patrones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culturales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en-U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educación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diferentes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así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como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a </a:t>
            </a:r>
            <a:r>
              <a:rPr lang="en-U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una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mayor </a:t>
            </a:r>
            <a:r>
              <a:rPr lang="en-U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presión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social </a:t>
            </a:r>
            <a:r>
              <a:rPr lang="en-U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respecto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del </a:t>
            </a:r>
            <a:r>
              <a:rPr lang="en-U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desempeño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  <a:p>
            <a:pPr algn="just">
              <a:buSzPct val="120000"/>
              <a:buFont typeface="Wingdings" pitchFamily="2" charset="2"/>
              <a:buChar char="Ø"/>
            </a:pPr>
            <a:r>
              <a:rPr lang="en-U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Tenderían</a:t>
            </a:r>
            <a:r>
              <a:rPr lang="en-U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a </a:t>
            </a:r>
            <a:r>
              <a:rPr lang="en-US" sz="24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interpretar</a:t>
            </a:r>
            <a:r>
              <a:rPr lang="en-U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los </a:t>
            </a:r>
            <a:r>
              <a:rPr lang="en-US" sz="24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exámenes</a:t>
            </a:r>
            <a:r>
              <a:rPr lang="en-U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como</a:t>
            </a:r>
            <a:r>
              <a:rPr lang="en-U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una</a:t>
            </a:r>
            <a:r>
              <a:rPr lang="en-U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situación</a:t>
            </a:r>
            <a:r>
              <a:rPr lang="en-U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en-US" sz="24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peligro</a:t>
            </a:r>
            <a:r>
              <a:rPr lang="en-U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o </a:t>
            </a:r>
            <a:r>
              <a:rPr lang="en-US" sz="24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amenaza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s-AR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4 Imagen" descr="descarga (5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63688" y="5013176"/>
            <a:ext cx="4896544" cy="161925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876524921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es-AR" sz="3600" b="1" dirty="0" smtClean="0">
                <a:latin typeface="Arial" pitchFamily="34" charset="0"/>
                <a:cs typeface="Arial" pitchFamily="34" charset="0"/>
              </a:rPr>
              <a:t>Conclusiones</a:t>
            </a:r>
            <a:endParaRPr lang="es-AR" sz="36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Marcador de contenido 1"/>
          <p:cNvSpPr>
            <a:spLocks noGrp="1"/>
          </p:cNvSpPr>
          <p:nvPr>
            <p:ph idx="1"/>
          </p:nvPr>
        </p:nvSpPr>
        <p:spPr>
          <a:xfrm>
            <a:off x="467544" y="1447800"/>
            <a:ext cx="8219256" cy="4572000"/>
          </a:xfrm>
        </p:spPr>
        <p:txBody>
          <a:bodyPr/>
          <a:lstStyle/>
          <a:p>
            <a:pPr algn="just"/>
            <a:endParaRPr lang="en-US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buSzPct val="120000"/>
              <a:buFont typeface="Wingdings" pitchFamily="2" charset="2"/>
              <a:buChar char="Ø"/>
            </a:pP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Tal </a:t>
            </a:r>
            <a:r>
              <a:rPr lang="en-U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como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lo </a:t>
            </a:r>
            <a:r>
              <a:rPr lang="en-U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reporta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la </a:t>
            </a:r>
            <a:r>
              <a:rPr lang="en-U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literatura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24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las</a:t>
            </a:r>
            <a:r>
              <a:rPr lang="en-U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mujeres </a:t>
            </a:r>
            <a:r>
              <a:rPr lang="en-US" sz="24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tienden</a:t>
            </a:r>
            <a:r>
              <a:rPr lang="en-U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más</a:t>
            </a:r>
            <a:r>
              <a:rPr lang="en-U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que</a:t>
            </a:r>
            <a:r>
              <a:rPr lang="en-U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los hombres a la </a:t>
            </a:r>
            <a:r>
              <a:rPr lang="en-US" sz="24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búsqueda</a:t>
            </a:r>
            <a:r>
              <a:rPr lang="en-U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en-US" sz="24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apoyo</a:t>
            </a:r>
            <a:r>
              <a:rPr lang="en-U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social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como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forma de afrontamiento. </a:t>
            </a:r>
          </a:p>
          <a:p>
            <a:pPr algn="just"/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buSzPct val="120000"/>
              <a:buFont typeface="Wingdings" pitchFamily="2" charset="2"/>
              <a:buChar char="Ø"/>
            </a:pP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En </a:t>
            </a:r>
            <a:r>
              <a:rPr lang="en-U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cambio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los hombres </a:t>
            </a:r>
            <a:r>
              <a:rPr lang="en-U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utilizan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mas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frecuentemente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la estrategia de</a:t>
            </a:r>
            <a:r>
              <a:rPr lang="en-U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planificación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endParaRPr lang="es-AR" dirty="0"/>
          </a:p>
        </p:txBody>
      </p:sp>
    </p:spTree>
    <p:extLst>
      <p:ext uri="{BB962C8B-B14F-4D97-AF65-F5344CB8AC3E}">
        <p14:creationId xmlns="" xmlns:p14="http://schemas.microsoft.com/office/powerpoint/2010/main" val="2766106170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145282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es-AR" sz="3600" b="1" dirty="0" smtClean="0">
                <a:latin typeface="Arial" pitchFamily="34" charset="0"/>
                <a:cs typeface="Arial" pitchFamily="34" charset="0"/>
              </a:rPr>
              <a:t>Conclusiones</a:t>
            </a:r>
            <a:endParaRPr lang="es-AR" sz="36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Marcador de contenido 1"/>
          <p:cNvSpPr>
            <a:spLocks noGrp="1"/>
          </p:cNvSpPr>
          <p:nvPr>
            <p:ph idx="1"/>
          </p:nvPr>
        </p:nvSpPr>
        <p:spPr>
          <a:xfrm>
            <a:off x="467544" y="1447800"/>
            <a:ext cx="8219256" cy="4933528"/>
          </a:xfrm>
        </p:spPr>
        <p:txBody>
          <a:bodyPr>
            <a:normAutofit/>
          </a:bodyPr>
          <a:lstStyle/>
          <a:p>
            <a:pPr algn="just">
              <a:buSzPct val="120000"/>
              <a:buFont typeface="Wingdings" pitchFamily="2" charset="2"/>
              <a:buChar char="Ø"/>
            </a:pPr>
            <a:r>
              <a:rPr lang="en-U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Los alumnos de primer año </a:t>
            </a:r>
            <a:r>
              <a:rPr lang="en-US" sz="24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presentan</a:t>
            </a:r>
            <a:r>
              <a:rPr lang="en-U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mayores</a:t>
            </a:r>
            <a:r>
              <a:rPr lang="en-U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niveles</a:t>
            </a:r>
            <a:r>
              <a:rPr lang="en-U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en-US" sz="24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ansiedad</a:t>
            </a:r>
            <a:r>
              <a:rPr lang="en-U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que</a:t>
            </a:r>
            <a:r>
              <a:rPr lang="en-U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los de </a:t>
            </a:r>
            <a:r>
              <a:rPr lang="en-US" sz="24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quinto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posiblemente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debido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a la </a:t>
            </a:r>
            <a:r>
              <a:rPr lang="en-U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falta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en-U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trayectoria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y </a:t>
            </a:r>
            <a:r>
              <a:rPr lang="en-U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experiencia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académica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  <a:p>
            <a:pPr algn="just"/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buSzPct val="120000"/>
              <a:buFont typeface="Wingdings" pitchFamily="2" charset="2"/>
              <a:buChar char="Ø"/>
            </a:pPr>
            <a:r>
              <a:rPr lang="en-U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Además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24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tienen</a:t>
            </a:r>
            <a:r>
              <a:rPr lang="en-U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una</a:t>
            </a:r>
            <a:r>
              <a:rPr lang="en-U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mayor </a:t>
            </a:r>
            <a:r>
              <a:rPr lang="en-US" sz="24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tendencia</a:t>
            </a:r>
            <a:r>
              <a:rPr lang="en-U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al uso de estrategias de afrontamiento evitativas o </a:t>
            </a:r>
            <a:r>
              <a:rPr lang="en-US" sz="24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pasivas</a:t>
            </a:r>
            <a:r>
              <a:rPr lang="en-U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  <a:p>
            <a:pPr algn="just">
              <a:buSzPct val="120000"/>
              <a:buFont typeface="Wingdings" pitchFamily="2" charset="2"/>
              <a:buChar char="Ø"/>
            </a:pPr>
            <a:r>
              <a:rPr lang="en-U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Quizás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a </a:t>
            </a:r>
            <a:r>
              <a:rPr lang="en-U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medida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que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transcurren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los </a:t>
            </a:r>
            <a:r>
              <a:rPr lang="en-U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años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académicos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los </a:t>
            </a:r>
            <a:r>
              <a:rPr lang="en-U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estudiantes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van </a:t>
            </a:r>
            <a:r>
              <a:rPr lang="en-U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modificando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el uso </a:t>
            </a:r>
            <a:r>
              <a:rPr lang="en-U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que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hacen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en-U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sus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estrategias de afrontamiento al </a:t>
            </a:r>
            <a:r>
              <a:rPr lang="en-U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examen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s-AR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4979269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1 Título"/>
          <p:cNvSpPr>
            <a:spLocks noGrp="1"/>
          </p:cNvSpPr>
          <p:nvPr>
            <p:ph type="title"/>
          </p:nvPr>
        </p:nvSpPr>
        <p:spPr bwMode="auto">
          <a:xfrm>
            <a:off x="357158" y="214290"/>
            <a:ext cx="8229600" cy="1214446"/>
          </a:xfrm>
          <a:ln>
            <a:noFill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anchorCtr="0" compatLnSpc="1">
            <a:prstTxWarp prst="textNoShape">
              <a:avLst/>
            </a:prstTxWarp>
            <a:normAutofit/>
          </a:bodyPr>
          <a:lstStyle/>
          <a:p>
            <a:pPr algn="ctr" eaLnBrk="1" hangingPunct="1"/>
            <a:r>
              <a:rPr lang="es-AR" sz="3600" b="1" dirty="0" smtClean="0">
                <a:solidFill>
                  <a:schemeClr val="accent1">
                    <a:lumMod val="50000"/>
                  </a:schemeClr>
                </a:solidFill>
                <a:effectLst/>
                <a:latin typeface="Arial" pitchFamily="34" charset="0"/>
                <a:cs typeface="Arial" pitchFamily="34" charset="0"/>
              </a:rPr>
              <a:t>Marco</a:t>
            </a:r>
            <a:r>
              <a:rPr lang="es-AR" sz="3600" b="1" dirty="0" smtClean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r>
              <a:rPr lang="es-AR" sz="3600" b="1" dirty="0" smtClean="0">
                <a:solidFill>
                  <a:schemeClr val="accent1">
                    <a:lumMod val="50000"/>
                  </a:schemeClr>
                </a:solidFill>
                <a:effectLst/>
                <a:latin typeface="Arial" pitchFamily="34" charset="0"/>
                <a:cs typeface="Arial" pitchFamily="34" charset="0"/>
              </a:rPr>
              <a:t>Teórico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39552" y="1447800"/>
            <a:ext cx="8147248" cy="4572000"/>
          </a:xfrm>
        </p:spPr>
        <p:txBody>
          <a:bodyPr>
            <a:normAutofit/>
          </a:bodyPr>
          <a:lstStyle/>
          <a:p>
            <a:pPr marL="82296" indent="0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es-AR" sz="2400" dirty="0" smtClean="0">
                <a:latin typeface="Arial" pitchFamily="34" charset="0"/>
                <a:cs typeface="Arial" pitchFamily="34" charset="0"/>
              </a:rPr>
              <a:t>Definición de los siguientes conceptos claves</a:t>
            </a:r>
          </a:p>
          <a:p>
            <a:pPr marL="82296" indent="0"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es-AR" sz="2400" dirty="0" smtClean="0">
              <a:latin typeface="Arial" pitchFamily="34" charset="0"/>
              <a:cs typeface="Arial" pitchFamily="34" charset="0"/>
            </a:endParaRPr>
          </a:p>
          <a:p>
            <a:pPr marL="365760" indent="-283464" eaLnBrk="1" fontAlgn="auto" hangingPunct="1">
              <a:spcAft>
                <a:spcPts val="0"/>
              </a:spcAft>
              <a:buSzPct val="120000"/>
              <a:buFont typeface="Wingdings" pitchFamily="2" charset="2"/>
              <a:buChar char="Ø"/>
              <a:defRPr/>
            </a:pPr>
            <a:r>
              <a:rPr lang="es-AR" sz="2400" dirty="0" smtClean="0">
                <a:latin typeface="Arial" pitchFamily="34" charset="0"/>
                <a:cs typeface="Arial" pitchFamily="34" charset="0"/>
              </a:rPr>
              <a:t> Ansiedad</a:t>
            </a:r>
          </a:p>
          <a:p>
            <a:pPr marL="365760" indent="-283464" eaLnBrk="1" fontAlgn="auto" hangingPunct="1">
              <a:spcAft>
                <a:spcPts val="0"/>
              </a:spcAft>
              <a:buNone/>
              <a:defRPr/>
            </a:pPr>
            <a:endParaRPr lang="es-AR" sz="2400" dirty="0" smtClean="0">
              <a:latin typeface="Arial" pitchFamily="34" charset="0"/>
              <a:cs typeface="Arial" pitchFamily="34" charset="0"/>
            </a:endParaRPr>
          </a:p>
          <a:p>
            <a:pPr marL="365760" indent="-283464" eaLnBrk="1" fontAlgn="auto" hangingPunct="1">
              <a:spcAft>
                <a:spcPts val="0"/>
              </a:spcAft>
              <a:buSzPct val="120000"/>
              <a:buFont typeface="Wingdings" pitchFamily="2" charset="2"/>
              <a:buChar char="Ø"/>
              <a:defRPr/>
            </a:pPr>
            <a:r>
              <a:rPr lang="es-AR" sz="2400" dirty="0" smtClean="0">
                <a:latin typeface="Arial" pitchFamily="34" charset="0"/>
                <a:cs typeface="Arial" pitchFamily="34" charset="0"/>
              </a:rPr>
              <a:t> Ansiedad ante exámenes</a:t>
            </a:r>
          </a:p>
          <a:p>
            <a:pPr marL="365760" indent="-283464" eaLnBrk="1" fontAlgn="auto" hangingPunct="1">
              <a:spcAft>
                <a:spcPts val="0"/>
              </a:spcAft>
              <a:buSzPct val="120000"/>
              <a:buNone/>
              <a:defRPr/>
            </a:pPr>
            <a:endParaRPr lang="es-AR" sz="2400" dirty="0" smtClean="0">
              <a:latin typeface="Arial" pitchFamily="34" charset="0"/>
              <a:cs typeface="Arial" pitchFamily="34" charset="0"/>
            </a:endParaRPr>
          </a:p>
          <a:p>
            <a:pPr marL="365760" indent="-283464" eaLnBrk="1" fontAlgn="auto" hangingPunct="1">
              <a:spcAft>
                <a:spcPts val="0"/>
              </a:spcAft>
              <a:buSzPct val="120000"/>
              <a:buFont typeface="Wingdings" pitchFamily="2" charset="2"/>
              <a:buChar char="Ø"/>
              <a:defRPr/>
            </a:pPr>
            <a:r>
              <a:rPr lang="es-AR" sz="2400" dirty="0" smtClean="0">
                <a:latin typeface="Arial" pitchFamily="34" charset="0"/>
                <a:cs typeface="Arial" pitchFamily="34" charset="0"/>
              </a:rPr>
              <a:t> Estrategias de Afrontamiento</a:t>
            </a:r>
          </a:p>
          <a:p>
            <a:pPr marL="365760" indent="-283464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endParaRPr lang="es-AR" sz="2800" dirty="0">
              <a:latin typeface="Calibri" panose="020F0502020204030204" pitchFamily="34" charset="0"/>
            </a:endParaRPr>
          </a:p>
        </p:txBody>
      </p:sp>
      <p:pic>
        <p:nvPicPr>
          <p:cNvPr id="4" name="3 Imagen" descr="libro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143636" y="2500306"/>
            <a:ext cx="2447925" cy="3743325"/>
          </a:xfrm>
          <a:prstGeom prst="rect">
            <a:avLst/>
          </a:prstGeom>
        </p:spPr>
      </p:pic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/>
          <p:cNvSpPr>
            <a:spLocks noGrp="1"/>
          </p:cNvSpPr>
          <p:nvPr>
            <p:ph type="title"/>
          </p:nvPr>
        </p:nvSpPr>
        <p:spPr>
          <a:xfrm>
            <a:off x="395536" y="339407"/>
            <a:ext cx="7772400" cy="1143000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en-US" sz="32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Limitaciones</a:t>
            </a:r>
            <a:endParaRPr lang="es-AR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Marcador de contenido 1"/>
          <p:cNvSpPr>
            <a:spLocks noGrp="1"/>
          </p:cNvSpPr>
          <p:nvPr>
            <p:ph idx="1"/>
          </p:nvPr>
        </p:nvSpPr>
        <p:spPr>
          <a:xfrm>
            <a:off x="395536" y="1447800"/>
            <a:ext cx="8291264" cy="4572000"/>
          </a:xfrm>
        </p:spPr>
        <p:txBody>
          <a:bodyPr/>
          <a:lstStyle/>
          <a:p>
            <a:pPr algn="just">
              <a:buSzPct val="120000"/>
              <a:buFont typeface="Wingdings" pitchFamily="2" charset="2"/>
              <a:buChar char="Ø"/>
            </a:pPr>
            <a:r>
              <a:rPr lang="en-U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Sugerimos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que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se </a:t>
            </a:r>
            <a:r>
              <a:rPr lang="en-U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considere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la </a:t>
            </a:r>
            <a:r>
              <a:rPr lang="en-U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mencionada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relación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bajo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estudio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en </a:t>
            </a:r>
            <a:r>
              <a:rPr lang="en-U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otras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carreras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just"/>
            <a:endParaRPr lang="en-US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buSzPct val="120000"/>
              <a:buFont typeface="Wingdings" pitchFamily="2" charset="2"/>
              <a:buChar char="Ø"/>
            </a:pPr>
            <a:r>
              <a:rPr lang="en-U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Sería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pertinente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la </a:t>
            </a:r>
            <a:r>
              <a:rPr lang="en-U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utilización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en-U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otros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instrumentos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para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replicar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los </a:t>
            </a:r>
            <a:r>
              <a:rPr lang="en-U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resultados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en el </a:t>
            </a:r>
            <a:r>
              <a:rPr lang="en-U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futuro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debido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a </a:t>
            </a:r>
            <a:r>
              <a:rPr lang="en-U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que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la </a:t>
            </a:r>
            <a:r>
              <a:rPr lang="en-U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validez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del </a:t>
            </a:r>
            <a:r>
              <a:rPr lang="en-U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instrumento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Brief-Cope no </a:t>
            </a:r>
            <a:r>
              <a:rPr lang="en-U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es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concluyente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just"/>
            <a:endParaRPr lang="en-US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buSzPct val="120000"/>
              <a:buFont typeface="Wingdings" pitchFamily="2" charset="2"/>
              <a:buChar char="Ø"/>
            </a:pPr>
            <a:r>
              <a:rPr lang="en-U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Debería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realizarse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un </a:t>
            </a:r>
            <a:r>
              <a:rPr lang="en-U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estudio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con </a:t>
            </a:r>
            <a:r>
              <a:rPr lang="en-U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una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muestra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mayor </a:t>
            </a:r>
            <a:r>
              <a:rPr lang="en-U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para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obtener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mayor </a:t>
            </a:r>
            <a:r>
              <a:rPr lang="en-U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precisión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en los </a:t>
            </a:r>
            <a:r>
              <a:rPr lang="en-U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datos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y en lo </a:t>
            </a:r>
            <a:r>
              <a:rPr lang="en-U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posible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que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esta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incluya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un </a:t>
            </a:r>
            <a:r>
              <a:rPr lang="en-U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número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mayor de hombres. </a:t>
            </a:r>
          </a:p>
          <a:p>
            <a:endParaRPr lang="es-AR" dirty="0"/>
          </a:p>
        </p:txBody>
      </p:sp>
    </p:spTree>
    <p:extLst>
      <p:ext uri="{BB962C8B-B14F-4D97-AF65-F5344CB8AC3E}">
        <p14:creationId xmlns="" xmlns:p14="http://schemas.microsoft.com/office/powerpoint/2010/main" val="1669094888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258056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s-AR" sz="6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Gracias por su colaboración y apoyo!!!</a:t>
            </a:r>
            <a:endParaRPr lang="es-ES" sz="6000" dirty="0">
              <a:solidFill>
                <a:schemeClr val="accent1">
                  <a:lumMod val="60000"/>
                  <a:lumOff val="4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946928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es-ES" sz="36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Ansiedad</a:t>
            </a:r>
            <a:endParaRPr lang="es-ES" sz="3600" b="1" dirty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611560" y="1447800"/>
            <a:ext cx="8075240" cy="4572000"/>
          </a:xfrm>
        </p:spPr>
        <p:txBody>
          <a:bodyPr>
            <a:normAutofit/>
          </a:bodyPr>
          <a:lstStyle/>
          <a:p>
            <a:pPr algn="just">
              <a:buSzPct val="120000"/>
              <a:buFont typeface="Wingdings" pitchFamily="2" charset="2"/>
              <a:buChar char="v"/>
            </a:pPr>
            <a:r>
              <a:rPr lang="es-ES" sz="2400" dirty="0" smtClean="0">
                <a:latin typeface="Arial" pitchFamily="34" charset="0"/>
                <a:cs typeface="Arial" pitchFamily="34" charset="0"/>
              </a:rPr>
              <a:t>Origen  en el termino latín</a:t>
            </a:r>
            <a:r>
              <a:rPr lang="es-ES" sz="2400" i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2400" i="1" dirty="0" err="1" smtClean="0">
                <a:latin typeface="Arial" pitchFamily="34" charset="0"/>
                <a:cs typeface="Arial" pitchFamily="34" charset="0"/>
              </a:rPr>
              <a:t>Anxietas</a:t>
            </a:r>
            <a:r>
              <a:rPr lang="es-ES" sz="2400" dirty="0" smtClean="0">
                <a:latin typeface="Arial" pitchFamily="34" charset="0"/>
                <a:cs typeface="Arial" pitchFamily="34" charset="0"/>
              </a:rPr>
              <a:t>, que significa congoja o aflicción. </a:t>
            </a:r>
          </a:p>
          <a:p>
            <a:pPr algn="just"/>
            <a:endParaRPr lang="es-ES" sz="2400" dirty="0" smtClean="0">
              <a:latin typeface="Arial" pitchFamily="34" charset="0"/>
              <a:cs typeface="Arial" pitchFamily="34" charset="0"/>
            </a:endParaRPr>
          </a:p>
          <a:p>
            <a:pPr algn="just">
              <a:buSzPct val="120000"/>
              <a:buFont typeface="Wingdings" pitchFamily="2" charset="2"/>
              <a:buChar char="v"/>
            </a:pPr>
            <a:r>
              <a:rPr lang="es-ES" sz="2400" dirty="0" smtClean="0">
                <a:latin typeface="Arial" pitchFamily="34" charset="0"/>
                <a:cs typeface="Arial" pitchFamily="34" charset="0"/>
              </a:rPr>
              <a:t>Estado de inquietud, preocupación, nerviosismo ante la anticipación de una amenaza inminente, acompañado de una  activación fisiológica, cambios </a:t>
            </a:r>
            <a:r>
              <a:rPr lang="es-ES" sz="2400" dirty="0" err="1" smtClean="0">
                <a:latin typeface="Arial" pitchFamily="34" charset="0"/>
                <a:cs typeface="Arial" pitchFamily="34" charset="0"/>
              </a:rPr>
              <a:t>comportamentales</a:t>
            </a:r>
            <a:r>
              <a:rPr lang="es-ES" sz="2400" dirty="0" smtClean="0">
                <a:latin typeface="Arial" pitchFamily="34" charset="0"/>
                <a:cs typeface="Arial" pitchFamily="34" charset="0"/>
              </a:rPr>
              <a:t> y pensamientos automáticos.</a:t>
            </a:r>
          </a:p>
        </p:txBody>
      </p:sp>
      <p:pic>
        <p:nvPicPr>
          <p:cNvPr id="4" name="3 Imagen" descr="estrés-y-ansiedad-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71538" y="4500570"/>
            <a:ext cx="6598024" cy="2122706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161242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es-ES" sz="3200" b="1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Ansiedad</a:t>
            </a:r>
            <a:r>
              <a:rPr lang="es-ES" sz="3200" b="1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3200" b="1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Nomal</a:t>
            </a:r>
            <a:r>
              <a:rPr lang="es-ES" sz="3200" b="1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3200" b="1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y</a:t>
            </a:r>
            <a:r>
              <a:rPr lang="es-ES" sz="3200" b="1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3200" b="1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Patológica</a:t>
            </a:r>
            <a:endParaRPr lang="es-ES" sz="3200" b="1">
              <a:solidFill>
                <a:schemeClr val="accent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457200" y="1500174"/>
            <a:ext cx="8229600" cy="4507117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endParaRPr lang="es-AR" sz="2400" smtClean="0">
              <a:latin typeface="Arial" pitchFamily="34" charset="0"/>
              <a:cs typeface="Arial" pitchFamily="34" charset="0"/>
            </a:endParaRPr>
          </a:p>
          <a:p>
            <a:pPr algn="just"/>
            <a:endParaRPr lang="es-AR" sz="2400" b="1">
              <a:latin typeface="Arial" pitchFamily="34" charset="0"/>
              <a:cs typeface="Arial" pitchFamily="34" charset="0"/>
            </a:endParaRPr>
          </a:p>
          <a:p>
            <a:pPr algn="just">
              <a:buSzPct val="120000"/>
              <a:buFont typeface="Wingdings" pitchFamily="2" charset="2"/>
              <a:buChar char="Ø"/>
            </a:pPr>
            <a:r>
              <a:rPr lang="es-AR" sz="2400" b="1" smtClean="0">
                <a:latin typeface="Arial" pitchFamily="34" charset="0"/>
                <a:cs typeface="Arial" pitchFamily="34" charset="0"/>
              </a:rPr>
              <a:t>Nuestra investigacion se centra en el aspecto normal de la ansiedad. Considerándola necesaria para la supervivencia, motor para el aprendizaje, motivador para alcanzar metas y como una ayuda para obtener un buen nivel de estudio.</a:t>
            </a:r>
            <a:endParaRPr lang="es-ES" sz="2400"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3 Imagen" descr="centro-de-estudios-0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003746" y="4500570"/>
            <a:ext cx="3136508" cy="2143139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539552" y="274638"/>
            <a:ext cx="8147248" cy="1143000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es-ES" sz="3200" b="1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Modelos</a:t>
            </a:r>
            <a:r>
              <a:rPr lang="es-ES" sz="3200" b="1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3200" b="1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teóricos</a:t>
            </a:r>
            <a:r>
              <a:rPr lang="es-ES" sz="3200" b="1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3200" b="1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de</a:t>
            </a:r>
            <a:r>
              <a:rPr lang="es-ES" sz="3200" b="1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3200" b="1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Ansiedad</a:t>
            </a:r>
            <a:endParaRPr lang="es-ES" sz="3200" b="1">
              <a:solidFill>
                <a:schemeClr val="accent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395536" y="1447800"/>
            <a:ext cx="8291264" cy="4572000"/>
          </a:xfrm>
        </p:spPr>
        <p:txBody>
          <a:bodyPr>
            <a:noAutofit/>
          </a:bodyPr>
          <a:lstStyle/>
          <a:p>
            <a:pPr algn="just"/>
            <a:endParaRPr lang="es-ES" sz="2400" smtClean="0">
              <a:latin typeface="Arial" pitchFamily="34" charset="0"/>
              <a:cs typeface="Arial" pitchFamily="34" charset="0"/>
            </a:endParaRPr>
          </a:p>
          <a:p>
            <a:pPr algn="just">
              <a:buSzPct val="120000"/>
              <a:buFont typeface="Wingdings" pitchFamily="2" charset="2"/>
              <a:buChar char="§"/>
            </a:pPr>
            <a:r>
              <a:rPr lang="es-ES" sz="2400" b="1" smtClean="0">
                <a:latin typeface="Arial" pitchFamily="34" charset="0"/>
                <a:cs typeface="Arial" pitchFamily="34" charset="0"/>
              </a:rPr>
              <a:t>Enfoque </a:t>
            </a:r>
            <a:r>
              <a:rPr lang="es-ES" sz="2400" b="1" smtClean="0">
                <a:solidFill>
                  <a:schemeClr val="tx1">
                    <a:lumMod val="95000"/>
                  </a:schemeClr>
                </a:solidFill>
                <a:latin typeface="Arial" pitchFamily="34" charset="0"/>
                <a:cs typeface="Arial" pitchFamily="34" charset="0"/>
              </a:rPr>
              <a:t>psicoanalítico</a:t>
            </a:r>
            <a:r>
              <a:rPr lang="es-ES" sz="2400" smtClean="0">
                <a:latin typeface="Arial" pitchFamily="34" charset="0"/>
                <a:cs typeface="Arial" pitchFamily="34" charset="0"/>
              </a:rPr>
              <a:t>: ansiedad como un </a:t>
            </a:r>
            <a:r>
              <a:rPr lang="es-ES" sz="2400" i="1" smtClean="0">
                <a:latin typeface="Arial" pitchFamily="34" charset="0"/>
                <a:cs typeface="Arial" pitchFamily="34" charset="0"/>
              </a:rPr>
              <a:t>estado emocional </a:t>
            </a:r>
            <a:r>
              <a:rPr lang="es-ES" sz="2400" smtClean="0">
                <a:latin typeface="Arial" pitchFamily="34" charset="0"/>
                <a:cs typeface="Arial" pitchFamily="34" charset="0"/>
              </a:rPr>
              <a:t>caracterizado por una sensación de malestar </a:t>
            </a:r>
          </a:p>
          <a:p>
            <a:pPr algn="just"/>
            <a:endParaRPr lang="es-ES_tradnl" sz="2400" smtClean="0">
              <a:latin typeface="Arial" pitchFamily="34" charset="0"/>
              <a:cs typeface="Arial" pitchFamily="34" charset="0"/>
            </a:endParaRPr>
          </a:p>
          <a:p>
            <a:pPr algn="just">
              <a:buSzPct val="120000"/>
              <a:buFont typeface="Wingdings" pitchFamily="2" charset="2"/>
              <a:buChar char="§"/>
            </a:pPr>
            <a:r>
              <a:rPr lang="es-ES_tradnl" sz="2400" b="1" smtClean="0">
                <a:latin typeface="Arial" pitchFamily="34" charset="0"/>
                <a:cs typeface="Arial" pitchFamily="34" charset="0"/>
              </a:rPr>
              <a:t>Enfoque humanista y existencialista: </a:t>
            </a:r>
            <a:r>
              <a:rPr lang="es-ES_tradnl" sz="2400" smtClean="0">
                <a:latin typeface="Arial" pitchFamily="34" charset="0"/>
                <a:cs typeface="Arial" pitchFamily="34" charset="0"/>
              </a:rPr>
              <a:t>ansiedad como un temor que aparece cuando el individuo siente que algún valor que es considerado esencial para su vida, es amenazado.</a:t>
            </a:r>
            <a:endParaRPr lang="es-ES" sz="240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buSzPct val="120000"/>
              <a:buFont typeface="Wingdings" pitchFamily="2" charset="2"/>
              <a:buChar char="§"/>
            </a:pPr>
            <a:r>
              <a:rPr lang="es-ES_tradnl" sz="2400" b="1" dirty="0" smtClean="0">
                <a:latin typeface="Arial" pitchFamily="34" charset="0"/>
                <a:cs typeface="Arial" pitchFamily="34" charset="0"/>
              </a:rPr>
              <a:t>Teoría sistémica: </a:t>
            </a:r>
            <a:r>
              <a:rPr lang="es-ES_tradnl" sz="2400" dirty="0" smtClean="0">
                <a:latin typeface="Arial" pitchFamily="34" charset="0"/>
                <a:cs typeface="Arial" pitchFamily="34" charset="0"/>
              </a:rPr>
              <a:t>ansiedad como inquietud generada en la percepción que el individuo tiene de su interacción con los integrantes de los distintos sistemas en los cuales participa.</a:t>
            </a:r>
          </a:p>
          <a:p>
            <a:pPr algn="just"/>
            <a:endParaRPr lang="es-ES_tradnl" sz="2400" dirty="0" smtClean="0">
              <a:latin typeface="Arial" pitchFamily="34" charset="0"/>
              <a:cs typeface="Arial" pitchFamily="34" charset="0"/>
            </a:endParaRPr>
          </a:p>
          <a:p>
            <a:pPr algn="just"/>
            <a:endParaRPr lang="es-ES_tradnl" sz="2400" dirty="0" smtClean="0">
              <a:latin typeface="Arial" pitchFamily="34" charset="0"/>
              <a:cs typeface="Arial" pitchFamily="34" charset="0"/>
            </a:endParaRPr>
          </a:p>
          <a:p>
            <a:pPr algn="just">
              <a:buSzPct val="120000"/>
              <a:buFont typeface="Wingdings" pitchFamily="2" charset="2"/>
              <a:buChar char="§"/>
            </a:pPr>
            <a:r>
              <a:rPr lang="es-ES_tradnl" sz="2400" b="1" dirty="0" smtClean="0">
                <a:latin typeface="Arial" pitchFamily="34" charset="0"/>
                <a:cs typeface="Arial" pitchFamily="34" charset="0"/>
              </a:rPr>
              <a:t>Enfoque conductual: </a:t>
            </a:r>
            <a:r>
              <a:rPr lang="es-ES_tradnl" sz="2400" dirty="0" smtClean="0">
                <a:latin typeface="Arial" pitchFamily="34" charset="0"/>
                <a:cs typeface="Arial" pitchFamily="34" charset="0"/>
              </a:rPr>
              <a:t>ansiedad como el resultado de un aprendizaje condicionado. </a:t>
            </a:r>
          </a:p>
          <a:p>
            <a:endParaRPr lang="es-ES_tradnl" dirty="0" smtClean="0"/>
          </a:p>
          <a:p>
            <a:endParaRPr lang="es-E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395536" y="1447800"/>
            <a:ext cx="8291264" cy="2197224"/>
          </a:xfrm>
        </p:spPr>
        <p:txBody>
          <a:bodyPr>
            <a:normAutofit lnSpcReduction="10000"/>
          </a:bodyPr>
          <a:lstStyle/>
          <a:p>
            <a:pPr algn="just">
              <a:buSzPct val="120000"/>
              <a:buFont typeface="Wingdings" pitchFamily="2" charset="2"/>
              <a:buChar char="§"/>
            </a:pPr>
            <a:r>
              <a:rPr lang="es-ES" sz="2400" b="1" smtClean="0">
                <a:latin typeface="Arial" panose="020B0604020202020204" pitchFamily="34" charset="0"/>
                <a:cs typeface="Arial" panose="020B0604020202020204" pitchFamily="34" charset="0"/>
              </a:rPr>
              <a:t>Teorías cognitivas: </a:t>
            </a:r>
            <a:r>
              <a:rPr lang="es-ES_tradnl" sz="2400" smtClean="0">
                <a:latin typeface="Arial" panose="020B0604020202020204" pitchFamily="34" charset="0"/>
                <a:cs typeface="Arial" panose="020B0604020202020204" pitchFamily="34" charset="0"/>
              </a:rPr>
              <a:t>ansiedad como una respuesta; se hace hincapié en la </a:t>
            </a:r>
            <a:r>
              <a:rPr lang="es-ES_tradnl" sz="2400" b="1" smtClean="0">
                <a:latin typeface="Arial" panose="020B0604020202020204" pitchFamily="34" charset="0"/>
                <a:cs typeface="Arial" panose="020B0604020202020204" pitchFamily="34" charset="0"/>
              </a:rPr>
              <a:t>percepción e interpretación </a:t>
            </a:r>
            <a:r>
              <a:rPr lang="es-ES_tradnl" sz="2400" smtClean="0">
                <a:latin typeface="Arial" panose="020B0604020202020204" pitchFamily="34" charset="0"/>
                <a:cs typeface="Arial" panose="020B0604020202020204" pitchFamily="34" charset="0"/>
              </a:rPr>
              <a:t>que realiza el sujeto de una determinada situación, valorándola como amenazante y subestimando los recursos que posee para afrontarla</a:t>
            </a:r>
            <a:r>
              <a:rPr lang="es-AR" sz="240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s-ES" sz="240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buNone/>
            </a:pPr>
            <a:r>
              <a:rPr lang="es-ES" sz="240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s-ES" sz="24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2 Imagen" descr="images (2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652120" y="3573016"/>
            <a:ext cx="2973508" cy="280831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río">
  <a:themeElements>
    <a:clrScheme name="Brío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Brío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Brío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1694</TotalTime>
  <Words>1561</Words>
  <Application>Microsoft Office PowerPoint</Application>
  <PresentationFormat>Presentación en pantalla (4:3)</PresentationFormat>
  <Paragraphs>199</Paragraphs>
  <Slides>41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41</vt:i4>
      </vt:variant>
    </vt:vector>
  </HeadingPairs>
  <TitlesOfParts>
    <vt:vector size="42" baseType="lpstr">
      <vt:lpstr>Brío</vt:lpstr>
      <vt:lpstr>Relaciones entre ansiedad ante exámenes y estrategias de afrontamiento en estudiantes universitarios</vt:lpstr>
      <vt:lpstr>Diapositiva 2</vt:lpstr>
      <vt:lpstr>Motivo de la investigación</vt:lpstr>
      <vt:lpstr>Marco Teórico</vt:lpstr>
      <vt:lpstr>Ansiedad</vt:lpstr>
      <vt:lpstr>Ansiedad Nomal y Patológica</vt:lpstr>
      <vt:lpstr>Modelos teóricos de Ansiedad</vt:lpstr>
      <vt:lpstr>Diapositiva 8</vt:lpstr>
      <vt:lpstr>Diapositiva 9</vt:lpstr>
      <vt:lpstr>Ansiedad rasgo y estado</vt:lpstr>
      <vt:lpstr>Ansiedad ante exámenes</vt:lpstr>
      <vt:lpstr>Modelos de Ansiedad ante exámenes</vt:lpstr>
      <vt:lpstr>Ansiedad ante exámenes en hombres y mujeres</vt:lpstr>
      <vt:lpstr>Estrategias de afrontamiento</vt:lpstr>
      <vt:lpstr>Teorías del Afrontamiento</vt:lpstr>
      <vt:lpstr>Estrategias y Estilo de afrontamiento</vt:lpstr>
      <vt:lpstr>Modelo Multidimensional</vt:lpstr>
      <vt:lpstr>Modelo Multidimensional</vt:lpstr>
      <vt:lpstr>Uso de estrategias de afrontamiento en hombres y mujeres</vt:lpstr>
      <vt:lpstr>Uso de estrategias de afrontamiento en la universidad</vt:lpstr>
      <vt:lpstr>METODOLOGÍA</vt:lpstr>
      <vt:lpstr>HIPÓTESIS DE TRABAJO</vt:lpstr>
      <vt:lpstr>DISEÑO Y TIPO DE ESTUDIO</vt:lpstr>
      <vt:lpstr>MUESTRA</vt:lpstr>
      <vt:lpstr>Instrumentos</vt:lpstr>
      <vt:lpstr>Resultados</vt:lpstr>
      <vt:lpstr>Diapositiva 27</vt:lpstr>
      <vt:lpstr>   Diferencias en función del sexo en las variables ansiedad y estrategias de afrontamiento   </vt:lpstr>
      <vt:lpstr>Diapositiva 29</vt:lpstr>
      <vt:lpstr>Diferencias en función del año de cursada</vt:lpstr>
      <vt:lpstr>Diapositiva 31</vt:lpstr>
      <vt:lpstr>Relación entre el uso de  estrategias de afrontamiento y los niveles de ansiedad ante exámenes para toda la muestra</vt:lpstr>
      <vt:lpstr>Diapositiva 33</vt:lpstr>
      <vt:lpstr>Diapositiva 34</vt:lpstr>
      <vt:lpstr>Diferencias entre alumnos de 1 y 5 año en las asociaciones de las variables</vt:lpstr>
      <vt:lpstr>Diapositiva 36</vt:lpstr>
      <vt:lpstr>CONCLUSIONES</vt:lpstr>
      <vt:lpstr>Conclusiones</vt:lpstr>
      <vt:lpstr>Conclusiones</vt:lpstr>
      <vt:lpstr>Limitaciones</vt:lpstr>
      <vt:lpstr>Diapositiva 41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Familia</dc:creator>
  <cp:lastModifiedBy>Gabriela</cp:lastModifiedBy>
  <cp:revision>156</cp:revision>
  <dcterms:created xsi:type="dcterms:W3CDTF">2016-02-25T10:43:17Z</dcterms:created>
  <dcterms:modified xsi:type="dcterms:W3CDTF">2017-09-12T21:20:33Z</dcterms:modified>
</cp:coreProperties>
</file>