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6" r:id="rId2"/>
    <p:sldId id="257" r:id="rId3"/>
    <p:sldId id="277" r:id="rId4"/>
    <p:sldId id="258" r:id="rId5"/>
    <p:sldId id="278" r:id="rId6"/>
    <p:sldId id="279" r:id="rId7"/>
    <p:sldId id="280" r:id="rId8"/>
    <p:sldId id="259" r:id="rId9"/>
    <p:sldId id="260" r:id="rId10"/>
    <p:sldId id="263" r:id="rId11"/>
    <p:sldId id="261" r:id="rId12"/>
    <p:sldId id="281" r:id="rId13"/>
    <p:sldId id="296" r:id="rId14"/>
    <p:sldId id="264" r:id="rId15"/>
    <p:sldId id="268" r:id="rId16"/>
    <p:sldId id="269" r:id="rId17"/>
    <p:sldId id="271" r:id="rId18"/>
    <p:sldId id="272" r:id="rId19"/>
    <p:sldId id="283" r:id="rId20"/>
    <p:sldId id="273" r:id="rId21"/>
    <p:sldId id="284" r:id="rId22"/>
    <p:sldId id="274" r:id="rId23"/>
    <p:sldId id="286" r:id="rId24"/>
    <p:sldId id="287" r:id="rId25"/>
    <p:sldId id="288" r:id="rId26"/>
    <p:sldId id="289" r:id="rId27"/>
    <p:sldId id="285" r:id="rId28"/>
    <p:sldId id="290" r:id="rId29"/>
    <p:sldId id="291" r:id="rId30"/>
    <p:sldId id="292" r:id="rId31"/>
    <p:sldId id="293" r:id="rId32"/>
    <p:sldId id="294" r:id="rId33"/>
    <p:sldId id="275" r:id="rId34"/>
    <p:sldId id="276" r:id="rId35"/>
    <p:sldId id="295" r:id="rId36"/>
  </p:sldIdLst>
  <p:sldSz cx="9144000" cy="6858000" type="screen4x3"/>
  <p:notesSz cx="6858000" cy="9144000"/>
  <p:defaultTextStyle>
    <a:defPPr>
      <a:defRPr lang="es-A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2254" autoAdjust="0"/>
  </p:normalViewPr>
  <p:slideViewPr>
    <p:cSldViewPr>
      <p:cViewPr varScale="1">
        <p:scale>
          <a:sx n="68" d="100"/>
          <a:sy n="68" d="100"/>
        </p:scale>
        <p:origin x="-57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AR"/>
  <c:style val="4"/>
  <c:chart>
    <c:view3D>
      <c:rAngAx val="1"/>
    </c:view3D>
    <c:plotArea>
      <c:layout>
        <c:manualLayout>
          <c:layoutTarget val="inner"/>
          <c:xMode val="edge"/>
          <c:yMode val="edge"/>
          <c:x val="7.9989025040509087E-2"/>
          <c:y val="4.7446665320681133E-2"/>
          <c:w val="0.92001097495949102"/>
          <c:h val="0.58888787939969112"/>
        </c:manualLayout>
      </c:layout>
      <c:bar3DChart>
        <c:barDir val="col"/>
        <c:grouping val="clustered"/>
        <c:ser>
          <c:idx val="0"/>
          <c:order val="0"/>
          <c:cat>
            <c:strRef>
              <c:f>Hoja1!$A$1:$A$5</c:f>
              <c:strCache>
                <c:ptCount val="5"/>
                <c:pt idx="0">
                  <c:v>ansioliticos</c:v>
                </c:pt>
                <c:pt idx="1">
                  <c:v>antidepresivos</c:v>
                </c:pt>
                <c:pt idx="2">
                  <c:v>hipnoticos</c:v>
                </c:pt>
                <c:pt idx="3">
                  <c:v>anticonvulsivos</c:v>
                </c:pt>
                <c:pt idx="4">
                  <c:v>otros</c:v>
                </c:pt>
              </c:strCache>
            </c:strRef>
          </c:cat>
          <c:val>
            <c:numRef>
              <c:f>Hoja1!$B$1:$B$5</c:f>
              <c:numCache>
                <c:formatCode>General</c:formatCode>
                <c:ptCount val="5"/>
                <c:pt idx="0">
                  <c:v>21.8</c:v>
                </c:pt>
                <c:pt idx="1">
                  <c:v>10.200000000000001</c:v>
                </c:pt>
                <c:pt idx="2">
                  <c:v>2</c:v>
                </c:pt>
                <c:pt idx="3">
                  <c:v>0.70000000000000062</c:v>
                </c:pt>
                <c:pt idx="4">
                  <c:v>0.70000000000000062</c:v>
                </c:pt>
              </c:numCache>
            </c:numRef>
          </c:val>
        </c:ser>
        <c:shape val="box"/>
        <c:axId val="39511552"/>
        <c:axId val="40886656"/>
        <c:axId val="0"/>
      </c:bar3DChart>
      <c:catAx>
        <c:axId val="39511552"/>
        <c:scaling>
          <c:orientation val="minMax"/>
        </c:scaling>
        <c:axPos val="b"/>
        <c:tickLblPos val="nextTo"/>
        <c:txPr>
          <a:bodyPr/>
          <a:lstStyle/>
          <a:p>
            <a:pPr>
              <a:defRPr lang="es-ES"/>
            </a:pPr>
            <a:endParaRPr lang="es-AR"/>
          </a:p>
        </c:txPr>
        <c:crossAx val="40886656"/>
        <c:crosses val="autoZero"/>
        <c:auto val="1"/>
        <c:lblAlgn val="ctr"/>
        <c:lblOffset val="100"/>
      </c:catAx>
      <c:valAx>
        <c:axId val="40886656"/>
        <c:scaling>
          <c:orientation val="minMax"/>
          <c:max val="100"/>
          <c:min val="0"/>
        </c:scaling>
        <c:axPos val="l"/>
        <c:numFmt formatCode="General" sourceLinked="1"/>
        <c:tickLblPos val="nextTo"/>
        <c:txPr>
          <a:bodyPr/>
          <a:lstStyle/>
          <a:p>
            <a:pPr>
              <a:defRPr lang="es-ES"/>
            </a:pPr>
            <a:endParaRPr lang="es-AR"/>
          </a:p>
        </c:txPr>
        <c:crossAx val="39511552"/>
        <c:crosses val="autoZero"/>
        <c:crossBetween val="between"/>
        <c:majorUnit val="20"/>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AR"/>
  <c:style val="1"/>
  <c:chart>
    <c:view3D>
      <c:rAngAx val="1"/>
    </c:view3D>
    <c:plotArea>
      <c:layout/>
      <c:bar3DChart>
        <c:barDir val="col"/>
        <c:grouping val="clustered"/>
        <c:ser>
          <c:idx val="0"/>
          <c:order val="0"/>
          <c:dPt>
            <c:idx val="0"/>
            <c:spPr>
              <a:solidFill>
                <a:srgbClr val="7030A0"/>
              </a:solidFill>
            </c:spPr>
          </c:dPt>
          <c:dPt>
            <c:idx val="1"/>
            <c:spPr>
              <a:solidFill>
                <a:schemeClr val="accent4">
                  <a:lumMod val="75000"/>
                </a:schemeClr>
              </a:solidFill>
            </c:spPr>
          </c:dPt>
          <c:dPt>
            <c:idx val="2"/>
            <c:spPr>
              <a:solidFill>
                <a:schemeClr val="accent4">
                  <a:lumMod val="75000"/>
                </a:schemeClr>
              </a:solidFill>
            </c:spPr>
          </c:dPt>
          <c:dPt>
            <c:idx val="3"/>
            <c:spPr>
              <a:solidFill>
                <a:srgbClr val="8064A2">
                  <a:lumMod val="75000"/>
                </a:srgbClr>
              </a:solidFill>
            </c:spPr>
          </c:dPt>
          <c:cat>
            <c:strRef>
              <c:f>Hoja1!$A$25:$A$28</c:f>
              <c:strCache>
                <c:ptCount val="4"/>
                <c:pt idx="0">
                  <c:v>malestar emocional</c:v>
                </c:pt>
                <c:pt idx="1">
                  <c:v>prescripcion medica</c:v>
                </c:pt>
                <c:pt idx="2">
                  <c:v>automedicacion</c:v>
                </c:pt>
                <c:pt idx="3">
                  <c:v>viaje</c:v>
                </c:pt>
              </c:strCache>
            </c:strRef>
          </c:cat>
          <c:val>
            <c:numRef>
              <c:f>Hoja1!$B$25:$B$28</c:f>
              <c:numCache>
                <c:formatCode>General</c:formatCode>
                <c:ptCount val="4"/>
                <c:pt idx="0">
                  <c:v>78.940000000000026</c:v>
                </c:pt>
                <c:pt idx="1">
                  <c:v>13.15</c:v>
                </c:pt>
                <c:pt idx="2">
                  <c:v>5.26</c:v>
                </c:pt>
                <c:pt idx="3">
                  <c:v>2.63</c:v>
                </c:pt>
              </c:numCache>
            </c:numRef>
          </c:val>
        </c:ser>
        <c:shape val="box"/>
        <c:axId val="42407424"/>
        <c:axId val="42408960"/>
        <c:axId val="0"/>
      </c:bar3DChart>
      <c:catAx>
        <c:axId val="42407424"/>
        <c:scaling>
          <c:orientation val="minMax"/>
        </c:scaling>
        <c:axPos val="b"/>
        <c:tickLblPos val="nextTo"/>
        <c:txPr>
          <a:bodyPr/>
          <a:lstStyle/>
          <a:p>
            <a:pPr>
              <a:defRPr lang="es-ES"/>
            </a:pPr>
            <a:endParaRPr lang="es-AR"/>
          </a:p>
        </c:txPr>
        <c:crossAx val="42408960"/>
        <c:crosses val="autoZero"/>
        <c:auto val="1"/>
        <c:lblAlgn val="ctr"/>
        <c:lblOffset val="100"/>
      </c:catAx>
      <c:valAx>
        <c:axId val="42408960"/>
        <c:scaling>
          <c:orientation val="minMax"/>
          <c:max val="100"/>
          <c:min val="0"/>
        </c:scaling>
        <c:axPos val="l"/>
        <c:numFmt formatCode="General" sourceLinked="1"/>
        <c:tickLblPos val="nextTo"/>
        <c:txPr>
          <a:bodyPr/>
          <a:lstStyle/>
          <a:p>
            <a:pPr>
              <a:defRPr lang="es-ES"/>
            </a:pPr>
            <a:endParaRPr lang="es-AR"/>
          </a:p>
        </c:txPr>
        <c:crossAx val="42407424"/>
        <c:crosses val="autoZero"/>
        <c:crossBetween val="between"/>
        <c:majorUnit val="20"/>
      </c:valAx>
    </c:plotArea>
    <c:plotVisOnly val="1"/>
  </c:chart>
  <c:txPr>
    <a:bodyPr/>
    <a:lstStyle/>
    <a:p>
      <a:pPr>
        <a:defRPr sz="1800"/>
      </a:pPr>
      <a:endParaRPr lang="es-AR"/>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AR"/>
  <c:chart>
    <c:view3D>
      <c:rAngAx val="1"/>
    </c:view3D>
    <c:plotArea>
      <c:layout/>
      <c:bar3DChart>
        <c:barDir val="col"/>
        <c:grouping val="clustered"/>
        <c:ser>
          <c:idx val="0"/>
          <c:order val="0"/>
          <c:cat>
            <c:strRef>
              <c:f>Hoja1!$A$43:$A$45</c:f>
              <c:strCache>
                <c:ptCount val="3"/>
                <c:pt idx="0">
                  <c:v>estrés,ansiedad,depres</c:v>
                </c:pt>
                <c:pt idx="1">
                  <c:v>enfermedad fisica</c:v>
                </c:pt>
                <c:pt idx="2">
                  <c:v>demencia-alzheimer</c:v>
                </c:pt>
              </c:strCache>
            </c:strRef>
          </c:cat>
          <c:val>
            <c:numRef>
              <c:f>Hoja1!$B$43:$B$45</c:f>
              <c:numCache>
                <c:formatCode>General</c:formatCode>
                <c:ptCount val="3"/>
                <c:pt idx="0">
                  <c:v>75</c:v>
                </c:pt>
                <c:pt idx="1">
                  <c:v>13.88</c:v>
                </c:pt>
                <c:pt idx="2">
                  <c:v>11.11</c:v>
                </c:pt>
              </c:numCache>
            </c:numRef>
          </c:val>
        </c:ser>
        <c:shape val="box"/>
        <c:axId val="42436096"/>
        <c:axId val="42437632"/>
        <c:axId val="0"/>
      </c:bar3DChart>
      <c:catAx>
        <c:axId val="42436096"/>
        <c:scaling>
          <c:orientation val="minMax"/>
        </c:scaling>
        <c:axPos val="b"/>
        <c:tickLblPos val="nextTo"/>
        <c:txPr>
          <a:bodyPr/>
          <a:lstStyle/>
          <a:p>
            <a:pPr>
              <a:defRPr lang="es-ES"/>
            </a:pPr>
            <a:endParaRPr lang="es-AR"/>
          </a:p>
        </c:txPr>
        <c:crossAx val="42437632"/>
        <c:crosses val="autoZero"/>
        <c:auto val="1"/>
        <c:lblAlgn val="ctr"/>
        <c:lblOffset val="100"/>
      </c:catAx>
      <c:valAx>
        <c:axId val="42437632"/>
        <c:scaling>
          <c:orientation val="minMax"/>
          <c:max val="100"/>
          <c:min val="0"/>
        </c:scaling>
        <c:axPos val="l"/>
        <c:numFmt formatCode="General" sourceLinked="1"/>
        <c:tickLblPos val="nextTo"/>
        <c:txPr>
          <a:bodyPr/>
          <a:lstStyle/>
          <a:p>
            <a:pPr>
              <a:defRPr lang="es-ES"/>
            </a:pPr>
            <a:endParaRPr lang="es-AR"/>
          </a:p>
        </c:txPr>
        <c:crossAx val="42436096"/>
        <c:crosses val="autoZero"/>
        <c:crossBetween val="between"/>
        <c:majorUnit val="20"/>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AR"/>
  <c:chart>
    <c:view3D>
      <c:rAngAx val="1"/>
    </c:view3D>
    <c:plotArea>
      <c:layout/>
      <c:bar3DChart>
        <c:barDir val="col"/>
        <c:grouping val="clustered"/>
        <c:ser>
          <c:idx val="0"/>
          <c:order val="0"/>
          <c:spPr>
            <a:solidFill>
              <a:srgbClr val="92D050"/>
            </a:solidFill>
          </c:spPr>
          <c:cat>
            <c:strRef>
              <c:f>Hoja1!$A$48:$A$51</c:f>
              <c:strCache>
                <c:ptCount val="4"/>
                <c:pt idx="0">
                  <c:v>estrés, ansiedad,depres.</c:v>
                </c:pt>
                <c:pt idx="1">
                  <c:v>enferm. psiquicas</c:v>
                </c:pt>
                <c:pt idx="2">
                  <c:v>duelo</c:v>
                </c:pt>
                <c:pt idx="3">
                  <c:v>adicciones</c:v>
                </c:pt>
              </c:strCache>
            </c:strRef>
          </c:cat>
          <c:val>
            <c:numRef>
              <c:f>Hoja1!$B$48:$B$51</c:f>
              <c:numCache>
                <c:formatCode>General</c:formatCode>
                <c:ptCount val="4"/>
                <c:pt idx="0">
                  <c:v>89.13</c:v>
                </c:pt>
                <c:pt idx="1">
                  <c:v>6.52</c:v>
                </c:pt>
                <c:pt idx="2">
                  <c:v>2.17</c:v>
                </c:pt>
                <c:pt idx="3">
                  <c:v>2.17</c:v>
                </c:pt>
              </c:numCache>
            </c:numRef>
          </c:val>
        </c:ser>
        <c:shape val="box"/>
        <c:axId val="42457728"/>
        <c:axId val="46924160"/>
        <c:axId val="0"/>
      </c:bar3DChart>
      <c:catAx>
        <c:axId val="42457728"/>
        <c:scaling>
          <c:orientation val="minMax"/>
        </c:scaling>
        <c:axPos val="b"/>
        <c:tickLblPos val="nextTo"/>
        <c:txPr>
          <a:bodyPr/>
          <a:lstStyle/>
          <a:p>
            <a:pPr>
              <a:defRPr lang="es-ES"/>
            </a:pPr>
            <a:endParaRPr lang="es-AR"/>
          </a:p>
        </c:txPr>
        <c:crossAx val="46924160"/>
        <c:crosses val="autoZero"/>
        <c:auto val="1"/>
        <c:lblAlgn val="ctr"/>
        <c:lblOffset val="100"/>
      </c:catAx>
      <c:valAx>
        <c:axId val="46924160"/>
        <c:scaling>
          <c:orientation val="minMax"/>
          <c:max val="100"/>
          <c:min val="0"/>
        </c:scaling>
        <c:axPos val="l"/>
        <c:numFmt formatCode="General" sourceLinked="1"/>
        <c:tickLblPos val="nextTo"/>
        <c:txPr>
          <a:bodyPr/>
          <a:lstStyle/>
          <a:p>
            <a:pPr>
              <a:defRPr lang="es-ES"/>
            </a:pPr>
            <a:endParaRPr lang="es-AR"/>
          </a:p>
        </c:txPr>
        <c:crossAx val="42457728"/>
        <c:crosses val="autoZero"/>
        <c:crossBetween val="between"/>
        <c:majorUnit val="20"/>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AR"/>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C93FA8F-84F5-49DC-8AD7-557B12B0B5C1}" type="datetimeFigureOut">
              <a:rPr lang="es-AR"/>
              <a:pPr>
                <a:defRPr/>
              </a:pPr>
              <a:t>11/12/2011</a:t>
            </a:fld>
            <a:endParaRPr lang="es-AR"/>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AR"/>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D01A824-8FB0-4625-8BDE-FD0820472319}" type="slidenum">
              <a:rPr lang="es-AR"/>
              <a:pPr>
                <a:defRPr/>
              </a:pPr>
              <a:t>‹Nº›</a:t>
            </a:fld>
            <a:endParaRPr lang="es-A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3FE3CE1-EC35-4387-885E-FDEE870EA020}" type="datetimeFigureOut">
              <a:rPr lang="es-AR"/>
              <a:pPr>
                <a:defRPr/>
              </a:pPr>
              <a:t>11/12/2011</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AR"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AR"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58287FC-D081-4BBA-AC51-46DA88AF116F}" type="slidenum">
              <a:rPr lang="es-AR"/>
              <a:pPr>
                <a:defRPr/>
              </a:pPr>
              <a:t>‹Nº›</a:t>
            </a:fld>
            <a:endParaRPr lang="es-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Marcador de imagen de diapositiva"/>
          <p:cNvSpPr>
            <a:spLocks noGrp="1" noRot="1" noChangeAspect="1"/>
          </p:cNvSpPr>
          <p:nvPr>
            <p:ph type="sldImg"/>
          </p:nvPr>
        </p:nvSpPr>
        <p:spPr bwMode="auto">
          <a:noFill/>
          <a:ln>
            <a:solidFill>
              <a:srgbClr val="000000"/>
            </a:solidFill>
            <a:miter lim="800000"/>
            <a:headEnd/>
            <a:tailEnd/>
          </a:ln>
        </p:spPr>
      </p:sp>
      <p:sp>
        <p:nvSpPr>
          <p:cNvPr id="29698"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9699"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AEF940-2B02-479E-BE79-BC07A291CA90}" type="slidenum">
              <a:rPr lang="es-AR">
                <a:cs typeface="Arial" charset="0"/>
              </a:rPr>
              <a:pPr fontAlgn="base">
                <a:spcBef>
                  <a:spcPct val="0"/>
                </a:spcBef>
                <a:spcAft>
                  <a:spcPct val="0"/>
                </a:spcAft>
                <a:defRPr/>
              </a:pPr>
              <a:t>4</a:t>
            </a:fld>
            <a:endParaRPr lang="es-AR">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Marcador de imagen de diapositiva"/>
          <p:cNvSpPr>
            <a:spLocks noGrp="1" noRot="1" noChangeAspect="1"/>
          </p:cNvSpPr>
          <p:nvPr>
            <p:ph type="sldImg"/>
          </p:nvPr>
        </p:nvSpPr>
        <p:spPr bwMode="auto">
          <a:noFill/>
          <a:ln>
            <a:solidFill>
              <a:srgbClr val="000000"/>
            </a:solidFill>
            <a:miter lim="800000"/>
            <a:headEnd/>
            <a:tailEnd/>
          </a:ln>
        </p:spPr>
      </p:sp>
      <p:sp>
        <p:nvSpPr>
          <p:cNvPr id="31746"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174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560974-1B26-4EDC-902E-A8729E546996}" type="slidenum">
              <a:rPr lang="es-AR">
                <a:cs typeface="Arial" charset="0"/>
              </a:rPr>
              <a:pPr fontAlgn="base">
                <a:spcBef>
                  <a:spcPct val="0"/>
                </a:spcBef>
                <a:spcAft>
                  <a:spcPct val="0"/>
                </a:spcAft>
                <a:defRPr/>
              </a:pPr>
              <a:t>5</a:t>
            </a:fld>
            <a:endParaRPr lang="es-AR">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1 Marcador de imagen de diapositiva"/>
          <p:cNvSpPr>
            <a:spLocks noGrp="1" noRot="1" noChangeAspect="1"/>
          </p:cNvSpPr>
          <p:nvPr>
            <p:ph type="sldImg"/>
          </p:nvPr>
        </p:nvSpPr>
        <p:spPr bwMode="auto">
          <a:noFill/>
          <a:ln>
            <a:solidFill>
              <a:srgbClr val="000000"/>
            </a:solidFill>
            <a:miter lim="800000"/>
            <a:headEnd/>
            <a:tailEnd/>
          </a:ln>
        </p:spPr>
      </p:sp>
      <p:sp>
        <p:nvSpPr>
          <p:cNvPr id="57346"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5734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56A831-87BB-4244-8152-6A9D417B2C1A}" type="slidenum">
              <a:rPr lang="es-AR">
                <a:cs typeface="Arial" charset="0"/>
              </a:rPr>
              <a:pPr fontAlgn="base">
                <a:spcBef>
                  <a:spcPct val="0"/>
                </a:spcBef>
                <a:spcAft>
                  <a:spcPct val="0"/>
                </a:spcAft>
                <a:defRPr/>
              </a:pPr>
              <a:t>29</a:t>
            </a:fld>
            <a:endParaRPr lang="es-AR">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9 Triángulo rectángulo"/>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1 Grupo"/>
          <p:cNvGrpSpPr>
            <a:grpSpLocks/>
          </p:cNvGrpSpPr>
          <p:nvPr/>
        </p:nvGrpSpPr>
        <p:grpSpPr bwMode="auto">
          <a:xfrm>
            <a:off x="-3175" y="4953000"/>
            <a:ext cx="9147175" cy="1911350"/>
            <a:chOff x="-3765" y="4832896"/>
            <a:chExt cx="9147765" cy="2032192"/>
          </a:xfrm>
        </p:grpSpPr>
        <p:sp>
          <p:nvSpPr>
            <p:cNvPr id="6" name="6 Forma libre"/>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7 Forma libre"/>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8 Título"/>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1" name="29 Marcador de fecha"/>
          <p:cNvSpPr>
            <a:spLocks noGrp="1"/>
          </p:cNvSpPr>
          <p:nvPr>
            <p:ph type="dt" sz="half" idx="10"/>
          </p:nvPr>
        </p:nvSpPr>
        <p:spPr/>
        <p:txBody>
          <a:bodyPr/>
          <a:lstStyle>
            <a:lvl1pPr>
              <a:defRPr>
                <a:solidFill>
                  <a:srgbClr val="FFFFFF"/>
                </a:solidFill>
              </a:defRPr>
            </a:lvl1pPr>
            <a:extLst/>
          </a:lstStyle>
          <a:p>
            <a:pPr>
              <a:defRPr/>
            </a:pPr>
            <a:fld id="{F7980466-47EC-4A8E-856C-67D7CD0C1174}" type="datetimeFigureOut">
              <a:rPr lang="es-AR"/>
              <a:pPr>
                <a:defRPr/>
              </a:pPr>
              <a:t>11/12/2011</a:t>
            </a:fld>
            <a:endParaRPr lang="es-AR"/>
          </a:p>
        </p:txBody>
      </p:sp>
      <p:sp>
        <p:nvSpPr>
          <p:cNvPr id="12"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s-AR"/>
          </a:p>
        </p:txBody>
      </p:sp>
      <p:sp>
        <p:nvSpPr>
          <p:cNvPr id="13" name="26 Marcador de número de diapositiva"/>
          <p:cNvSpPr>
            <a:spLocks noGrp="1"/>
          </p:cNvSpPr>
          <p:nvPr>
            <p:ph type="sldNum" sz="quarter" idx="12"/>
          </p:nvPr>
        </p:nvSpPr>
        <p:spPr/>
        <p:txBody>
          <a:bodyPr/>
          <a:lstStyle>
            <a:lvl1pPr>
              <a:defRPr>
                <a:solidFill>
                  <a:srgbClr val="FFFFFF"/>
                </a:solidFill>
              </a:defRPr>
            </a:lvl1pPr>
            <a:extLst/>
          </a:lstStyle>
          <a:p>
            <a:pPr>
              <a:defRPr/>
            </a:pPr>
            <a:fld id="{C5A9A67D-6FD0-4DF8-89BD-8761B38DD29B}" type="slidenum">
              <a:rPr lang="es-AR"/>
              <a:pPr>
                <a:defRPr/>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2A9CDF39-A242-4FA2-98F9-0338CF9AB0B4}" type="datetimeFigureOut">
              <a:rPr lang="es-AR"/>
              <a:pPr>
                <a:defRPr/>
              </a:pPr>
              <a:t>11/12/2011</a:t>
            </a:fld>
            <a:endParaRPr lang="es-AR"/>
          </a:p>
        </p:txBody>
      </p:sp>
      <p:sp>
        <p:nvSpPr>
          <p:cNvPr id="5" name="21 Marcador de pie de página"/>
          <p:cNvSpPr>
            <a:spLocks noGrp="1"/>
          </p:cNvSpPr>
          <p:nvPr>
            <p:ph type="ftr" sz="quarter" idx="11"/>
          </p:nvPr>
        </p:nvSpPr>
        <p:spPr/>
        <p:txBody>
          <a:bodyPr/>
          <a:lstStyle>
            <a:lvl1pPr>
              <a:defRPr/>
            </a:lvl1pPr>
          </a:lstStyle>
          <a:p>
            <a:pPr>
              <a:defRPr/>
            </a:pPr>
            <a:endParaRPr lang="es-AR"/>
          </a:p>
        </p:txBody>
      </p:sp>
      <p:sp>
        <p:nvSpPr>
          <p:cNvPr id="6" name="17 Marcador de número de diapositiva"/>
          <p:cNvSpPr>
            <a:spLocks noGrp="1"/>
          </p:cNvSpPr>
          <p:nvPr>
            <p:ph type="sldNum" sz="quarter" idx="12"/>
          </p:nvPr>
        </p:nvSpPr>
        <p:spPr/>
        <p:txBody>
          <a:bodyPr/>
          <a:lstStyle>
            <a:lvl1pPr>
              <a:defRPr/>
            </a:lvl1pPr>
          </a:lstStyle>
          <a:p>
            <a:pPr>
              <a:defRPr/>
            </a:pPr>
            <a:fld id="{1B24552E-DC06-4F75-B8D7-D6004264B005}" type="slidenum">
              <a:rPr lang="es-AR"/>
              <a:pPr>
                <a:defRPr/>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0DFDA03A-0AAF-4929-AB1D-31F4156816E8}" type="datetimeFigureOut">
              <a:rPr lang="es-AR"/>
              <a:pPr>
                <a:defRPr/>
              </a:pPr>
              <a:t>11/12/2011</a:t>
            </a:fld>
            <a:endParaRPr lang="es-AR"/>
          </a:p>
        </p:txBody>
      </p:sp>
      <p:sp>
        <p:nvSpPr>
          <p:cNvPr id="5" name="21 Marcador de pie de página"/>
          <p:cNvSpPr>
            <a:spLocks noGrp="1"/>
          </p:cNvSpPr>
          <p:nvPr>
            <p:ph type="ftr" sz="quarter" idx="11"/>
          </p:nvPr>
        </p:nvSpPr>
        <p:spPr/>
        <p:txBody>
          <a:bodyPr/>
          <a:lstStyle>
            <a:lvl1pPr>
              <a:defRPr/>
            </a:lvl1pPr>
          </a:lstStyle>
          <a:p>
            <a:pPr>
              <a:defRPr/>
            </a:pPr>
            <a:endParaRPr lang="es-AR"/>
          </a:p>
        </p:txBody>
      </p:sp>
      <p:sp>
        <p:nvSpPr>
          <p:cNvPr id="6" name="17 Marcador de número de diapositiva"/>
          <p:cNvSpPr>
            <a:spLocks noGrp="1"/>
          </p:cNvSpPr>
          <p:nvPr>
            <p:ph type="sldNum" sz="quarter" idx="12"/>
          </p:nvPr>
        </p:nvSpPr>
        <p:spPr/>
        <p:txBody>
          <a:bodyPr/>
          <a:lstStyle>
            <a:lvl1pPr>
              <a:defRPr/>
            </a:lvl1pPr>
          </a:lstStyle>
          <a:p>
            <a:pPr>
              <a:defRPr/>
            </a:pPr>
            <a:fld id="{CBDD5806-4267-4480-B2F3-CB063F393EAF}" type="slidenum">
              <a:rPr lang="es-AR"/>
              <a:pPr>
                <a:defRPr/>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4" name="9 Marcador de fecha"/>
          <p:cNvSpPr>
            <a:spLocks noGrp="1"/>
          </p:cNvSpPr>
          <p:nvPr>
            <p:ph type="dt" sz="half" idx="10"/>
          </p:nvPr>
        </p:nvSpPr>
        <p:spPr/>
        <p:txBody>
          <a:bodyPr/>
          <a:lstStyle>
            <a:lvl1pPr>
              <a:defRPr/>
            </a:lvl1pPr>
          </a:lstStyle>
          <a:p>
            <a:pPr>
              <a:defRPr/>
            </a:pPr>
            <a:fld id="{C4C93A47-4944-4DD9-8A7D-F5739440F561}" type="datetimeFigureOut">
              <a:rPr lang="es-AR"/>
              <a:pPr>
                <a:defRPr/>
              </a:pPr>
              <a:t>11/12/2011</a:t>
            </a:fld>
            <a:endParaRPr lang="es-AR"/>
          </a:p>
        </p:txBody>
      </p:sp>
      <p:sp>
        <p:nvSpPr>
          <p:cNvPr id="5" name="21 Marcador de pie de página"/>
          <p:cNvSpPr>
            <a:spLocks noGrp="1"/>
          </p:cNvSpPr>
          <p:nvPr>
            <p:ph type="ftr" sz="quarter" idx="11"/>
          </p:nvPr>
        </p:nvSpPr>
        <p:spPr/>
        <p:txBody>
          <a:bodyPr/>
          <a:lstStyle>
            <a:lvl1pPr>
              <a:defRPr/>
            </a:lvl1pPr>
          </a:lstStyle>
          <a:p>
            <a:pPr>
              <a:defRPr/>
            </a:pPr>
            <a:endParaRPr lang="es-AR"/>
          </a:p>
        </p:txBody>
      </p:sp>
      <p:sp>
        <p:nvSpPr>
          <p:cNvPr id="6" name="17 Marcador de número de diapositiva"/>
          <p:cNvSpPr>
            <a:spLocks noGrp="1"/>
          </p:cNvSpPr>
          <p:nvPr>
            <p:ph type="sldNum" sz="quarter" idx="12"/>
          </p:nvPr>
        </p:nvSpPr>
        <p:spPr/>
        <p:txBody>
          <a:bodyPr/>
          <a:lstStyle>
            <a:lvl1pPr>
              <a:defRPr/>
            </a:lvl1pPr>
          </a:lstStyle>
          <a:p>
            <a:pPr>
              <a:defRPr/>
            </a:pPr>
            <a:fld id="{CBA58BE6-57F2-4DA4-9196-147D793E8367}" type="slidenum">
              <a:rPr lang="es-AR"/>
              <a:pPr>
                <a:defRPr/>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6 Cheurón"/>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7 Cheurón"/>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1 Título"/>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38D446BE-A3BF-465F-89E4-11D391638390}" type="datetimeFigureOut">
              <a:rPr lang="es-AR"/>
              <a:pPr>
                <a:defRPr/>
              </a:pPr>
              <a:t>11/12/2011</a:t>
            </a:fld>
            <a:endParaRPr lang="es-AR"/>
          </a:p>
        </p:txBody>
      </p:sp>
      <p:sp>
        <p:nvSpPr>
          <p:cNvPr id="7" name="4 Marcador de pie de página"/>
          <p:cNvSpPr>
            <a:spLocks noGrp="1"/>
          </p:cNvSpPr>
          <p:nvPr>
            <p:ph type="ftr" sz="quarter" idx="11"/>
          </p:nvPr>
        </p:nvSpPr>
        <p:spPr/>
        <p:txBody>
          <a:bodyPr/>
          <a:lstStyle>
            <a:lvl1pPr>
              <a:defRPr/>
            </a:lvl1pPr>
            <a:extLst/>
          </a:lstStyle>
          <a:p>
            <a:pPr>
              <a:defRPr/>
            </a:pPr>
            <a:endParaRPr lang="es-AR"/>
          </a:p>
        </p:txBody>
      </p:sp>
      <p:sp>
        <p:nvSpPr>
          <p:cNvPr id="8" name="5 Marcador de número de diapositiva"/>
          <p:cNvSpPr>
            <a:spLocks noGrp="1"/>
          </p:cNvSpPr>
          <p:nvPr>
            <p:ph type="sldNum" sz="quarter" idx="12"/>
          </p:nvPr>
        </p:nvSpPr>
        <p:spPr/>
        <p:txBody>
          <a:bodyPr/>
          <a:lstStyle>
            <a:lvl1pPr>
              <a:defRPr/>
            </a:lvl1pPr>
            <a:extLst/>
          </a:lstStyle>
          <a:p>
            <a:pPr>
              <a:defRPr/>
            </a:pPr>
            <a:fld id="{FA2F9DFD-95B9-4475-8AEC-314921F4A3E0}" type="slidenum">
              <a:rPr lang="es-AR"/>
              <a:pPr>
                <a:defRPr/>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7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5" name="9 Marcador de fecha"/>
          <p:cNvSpPr>
            <a:spLocks noGrp="1"/>
          </p:cNvSpPr>
          <p:nvPr>
            <p:ph type="dt" sz="half" idx="10"/>
          </p:nvPr>
        </p:nvSpPr>
        <p:spPr/>
        <p:txBody>
          <a:bodyPr/>
          <a:lstStyle>
            <a:lvl1pPr>
              <a:defRPr/>
            </a:lvl1pPr>
          </a:lstStyle>
          <a:p>
            <a:pPr>
              <a:defRPr/>
            </a:pPr>
            <a:fld id="{7454E2EC-295D-44E9-975D-F29219DBDC49}" type="datetimeFigureOut">
              <a:rPr lang="es-AR"/>
              <a:pPr>
                <a:defRPr/>
              </a:pPr>
              <a:t>11/12/2011</a:t>
            </a:fld>
            <a:endParaRPr lang="es-AR"/>
          </a:p>
        </p:txBody>
      </p:sp>
      <p:sp>
        <p:nvSpPr>
          <p:cNvPr id="6" name="21 Marcador de pie de página"/>
          <p:cNvSpPr>
            <a:spLocks noGrp="1"/>
          </p:cNvSpPr>
          <p:nvPr>
            <p:ph type="ftr" sz="quarter" idx="11"/>
          </p:nvPr>
        </p:nvSpPr>
        <p:spPr/>
        <p:txBody>
          <a:bodyPr/>
          <a:lstStyle>
            <a:lvl1pPr>
              <a:defRPr/>
            </a:lvl1pPr>
          </a:lstStyle>
          <a:p>
            <a:pPr>
              <a:defRPr/>
            </a:pPr>
            <a:endParaRPr lang="es-AR"/>
          </a:p>
        </p:txBody>
      </p:sp>
      <p:sp>
        <p:nvSpPr>
          <p:cNvPr id="7" name="17 Marcador de número de diapositiva"/>
          <p:cNvSpPr>
            <a:spLocks noGrp="1"/>
          </p:cNvSpPr>
          <p:nvPr>
            <p:ph type="sldNum" sz="quarter" idx="12"/>
          </p:nvPr>
        </p:nvSpPr>
        <p:spPr/>
        <p:txBody>
          <a:bodyPr/>
          <a:lstStyle>
            <a:lvl1pPr>
              <a:defRPr/>
            </a:lvl1pPr>
          </a:lstStyle>
          <a:p>
            <a:pPr>
              <a:defRPr/>
            </a:pPr>
            <a:fld id="{F7A3FAEA-4FA9-4095-93F8-5A9AA8C968A9}" type="slidenum">
              <a:rPr lang="es-AR"/>
              <a:pPr>
                <a:defRPr/>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E6E54513-62FC-41A1-87D7-83BB61B2CB8F}" type="datetimeFigureOut">
              <a:rPr lang="es-AR"/>
              <a:pPr>
                <a:defRPr/>
              </a:pPr>
              <a:t>11/12/2011</a:t>
            </a:fld>
            <a:endParaRPr lang="es-AR"/>
          </a:p>
        </p:txBody>
      </p:sp>
      <p:sp>
        <p:nvSpPr>
          <p:cNvPr id="8" name="7 Marcador de pie de página"/>
          <p:cNvSpPr>
            <a:spLocks noGrp="1"/>
          </p:cNvSpPr>
          <p:nvPr>
            <p:ph type="ftr" sz="quarter" idx="11"/>
          </p:nvPr>
        </p:nvSpPr>
        <p:spPr/>
        <p:txBody>
          <a:bodyPr/>
          <a:lstStyle>
            <a:lvl1pPr>
              <a:defRPr/>
            </a:lvl1pPr>
            <a:extLst/>
          </a:lstStyle>
          <a:p>
            <a:pPr>
              <a:defRPr/>
            </a:pPr>
            <a:endParaRPr lang="es-AR"/>
          </a:p>
        </p:txBody>
      </p:sp>
      <p:sp>
        <p:nvSpPr>
          <p:cNvPr id="9" name="8 Marcador de número de diapositiva"/>
          <p:cNvSpPr>
            <a:spLocks noGrp="1"/>
          </p:cNvSpPr>
          <p:nvPr>
            <p:ph type="sldNum" sz="quarter" idx="12"/>
          </p:nvPr>
        </p:nvSpPr>
        <p:spPr/>
        <p:txBody>
          <a:bodyPr/>
          <a:lstStyle>
            <a:lvl1pPr>
              <a:defRPr/>
            </a:lvl1pPr>
            <a:extLst/>
          </a:lstStyle>
          <a:p>
            <a:pPr>
              <a:defRPr/>
            </a:pPr>
            <a:fld id="{5E4EEBCB-C96B-466F-A156-AD5EE4283FBD}" type="slidenum">
              <a:rPr lang="es-AR"/>
              <a:pPr>
                <a:defRPr/>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5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F9BCEBD8-7529-4E11-82AB-72D3B281E98E}" type="datetimeFigureOut">
              <a:rPr lang="es-AR"/>
              <a:pPr>
                <a:defRPr/>
              </a:pPr>
              <a:t>11/12/2011</a:t>
            </a:fld>
            <a:endParaRPr lang="es-AR"/>
          </a:p>
        </p:txBody>
      </p:sp>
      <p:sp>
        <p:nvSpPr>
          <p:cNvPr id="4" name="21 Marcador de pie de página"/>
          <p:cNvSpPr>
            <a:spLocks noGrp="1"/>
          </p:cNvSpPr>
          <p:nvPr>
            <p:ph type="ftr" sz="quarter" idx="11"/>
          </p:nvPr>
        </p:nvSpPr>
        <p:spPr/>
        <p:txBody>
          <a:bodyPr/>
          <a:lstStyle>
            <a:lvl1pPr>
              <a:defRPr/>
            </a:lvl1pPr>
          </a:lstStyle>
          <a:p>
            <a:pPr>
              <a:defRPr/>
            </a:pPr>
            <a:endParaRPr lang="es-AR"/>
          </a:p>
        </p:txBody>
      </p:sp>
      <p:sp>
        <p:nvSpPr>
          <p:cNvPr id="5" name="17 Marcador de número de diapositiva"/>
          <p:cNvSpPr>
            <a:spLocks noGrp="1"/>
          </p:cNvSpPr>
          <p:nvPr>
            <p:ph type="sldNum" sz="quarter" idx="12"/>
          </p:nvPr>
        </p:nvSpPr>
        <p:spPr/>
        <p:txBody>
          <a:bodyPr/>
          <a:lstStyle>
            <a:lvl1pPr>
              <a:defRPr/>
            </a:lvl1pPr>
          </a:lstStyle>
          <a:p>
            <a:pPr>
              <a:defRPr/>
            </a:pPr>
            <a:fld id="{547A84AF-C145-4150-9036-2B01D6D6E3D9}" type="slidenum">
              <a:rPr lang="es-AR"/>
              <a:pPr>
                <a:defRPr/>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FBD881B4-33E8-4F10-BCDC-A559ACF614F8}" type="datetimeFigureOut">
              <a:rPr lang="es-AR"/>
              <a:pPr>
                <a:defRPr/>
              </a:pPr>
              <a:t>11/12/2011</a:t>
            </a:fld>
            <a:endParaRPr lang="es-AR"/>
          </a:p>
        </p:txBody>
      </p:sp>
      <p:sp>
        <p:nvSpPr>
          <p:cNvPr id="3" name="21 Marcador de pie de página"/>
          <p:cNvSpPr>
            <a:spLocks noGrp="1"/>
          </p:cNvSpPr>
          <p:nvPr>
            <p:ph type="ftr" sz="quarter" idx="11"/>
          </p:nvPr>
        </p:nvSpPr>
        <p:spPr/>
        <p:txBody>
          <a:bodyPr/>
          <a:lstStyle>
            <a:lvl1pPr>
              <a:defRPr/>
            </a:lvl1pPr>
          </a:lstStyle>
          <a:p>
            <a:pPr>
              <a:defRPr/>
            </a:pPr>
            <a:endParaRPr lang="es-AR"/>
          </a:p>
        </p:txBody>
      </p:sp>
      <p:sp>
        <p:nvSpPr>
          <p:cNvPr id="4" name="17 Marcador de número de diapositiva"/>
          <p:cNvSpPr>
            <a:spLocks noGrp="1"/>
          </p:cNvSpPr>
          <p:nvPr>
            <p:ph type="sldNum" sz="quarter" idx="12"/>
          </p:nvPr>
        </p:nvSpPr>
        <p:spPr/>
        <p:txBody>
          <a:bodyPr/>
          <a:lstStyle>
            <a:lvl1pPr>
              <a:defRPr/>
            </a:lvl1pPr>
          </a:lstStyle>
          <a:p>
            <a:pPr>
              <a:defRPr/>
            </a:pPr>
            <a:fld id="{4B29B69D-1AA4-4F3E-82C0-BD1D12B3873D}" type="slidenum">
              <a:rPr lang="es-AR"/>
              <a:pPr>
                <a:defRPr/>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30BD2CF5-8E85-4CA2-83A3-BC27111487D9}" type="datetimeFigureOut">
              <a:rPr lang="es-AR"/>
              <a:pPr>
                <a:defRPr/>
              </a:pPr>
              <a:t>11/12/2011</a:t>
            </a:fld>
            <a:endParaRPr lang="es-AR"/>
          </a:p>
        </p:txBody>
      </p:sp>
      <p:sp>
        <p:nvSpPr>
          <p:cNvPr id="6" name="5 Marcador de pie de página"/>
          <p:cNvSpPr>
            <a:spLocks noGrp="1"/>
          </p:cNvSpPr>
          <p:nvPr>
            <p:ph type="ftr" sz="quarter" idx="11"/>
          </p:nvPr>
        </p:nvSpPr>
        <p:spPr/>
        <p:txBody>
          <a:bodyPr/>
          <a:lstStyle>
            <a:lvl1pPr>
              <a:defRPr/>
            </a:lvl1pPr>
            <a:extLst/>
          </a:lstStyle>
          <a:p>
            <a:pPr>
              <a:defRPr/>
            </a:pPr>
            <a:endParaRPr lang="es-AR"/>
          </a:p>
        </p:txBody>
      </p:sp>
      <p:sp>
        <p:nvSpPr>
          <p:cNvPr id="7" name="6 Marcador de número de diapositiva"/>
          <p:cNvSpPr>
            <a:spLocks noGrp="1"/>
          </p:cNvSpPr>
          <p:nvPr>
            <p:ph type="sldNum" sz="quarter" idx="12"/>
          </p:nvPr>
        </p:nvSpPr>
        <p:spPr/>
        <p:txBody>
          <a:bodyPr/>
          <a:lstStyle>
            <a:lvl1pPr>
              <a:defRPr/>
            </a:lvl1pPr>
            <a:extLst/>
          </a:lstStyle>
          <a:p>
            <a:pPr>
              <a:defRPr/>
            </a:pPr>
            <a:fld id="{F99D43C3-99F9-43C0-89A0-F8DC9BD90A80}" type="slidenum">
              <a:rPr lang="es-AR"/>
              <a:pPr>
                <a:defRPr/>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7 Forma libre"/>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8 Forma libre"/>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11 Cheurón"/>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12 Cheurón"/>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3 Marcador de texto"/>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s-ES" noProof="0" smtClean="0"/>
              <a:t>Haga clic en el icono para agregar una imagen</a:t>
            </a:r>
            <a:endParaRPr lang="en-US" noProof="0"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s-ES" smtClean="0"/>
              <a:t>Haga clic para modificar el estilo de título del patrón</a:t>
            </a:r>
            <a:endParaRPr lang="en-US"/>
          </a:p>
        </p:txBody>
      </p:sp>
      <p:sp>
        <p:nvSpPr>
          <p:cNvPr id="11" name="4 Marcador de fecha"/>
          <p:cNvSpPr>
            <a:spLocks noGrp="1"/>
          </p:cNvSpPr>
          <p:nvPr>
            <p:ph type="dt" sz="half" idx="10"/>
          </p:nvPr>
        </p:nvSpPr>
        <p:spPr/>
        <p:txBody>
          <a:bodyPr/>
          <a:lstStyle>
            <a:lvl1pPr>
              <a:defRPr>
                <a:solidFill>
                  <a:schemeClr val="tx1"/>
                </a:solidFill>
              </a:defRPr>
            </a:lvl1pPr>
            <a:extLst/>
          </a:lstStyle>
          <a:p>
            <a:pPr>
              <a:defRPr/>
            </a:pPr>
            <a:fld id="{1E635834-136A-44EE-B8C6-B6B0FC611C74}" type="datetimeFigureOut">
              <a:rPr lang="es-AR"/>
              <a:pPr>
                <a:defRPr/>
              </a:pPr>
              <a:t>11/12/2011</a:t>
            </a:fld>
            <a:endParaRPr lang="es-AR"/>
          </a:p>
        </p:txBody>
      </p:sp>
      <p:sp>
        <p:nvSpPr>
          <p:cNvPr id="12" name="5 Marcador de pie de página"/>
          <p:cNvSpPr>
            <a:spLocks noGrp="1"/>
          </p:cNvSpPr>
          <p:nvPr>
            <p:ph type="ftr" sz="quarter" idx="11"/>
          </p:nvPr>
        </p:nvSpPr>
        <p:spPr/>
        <p:txBody>
          <a:bodyPr/>
          <a:lstStyle>
            <a:lvl1pPr>
              <a:defRPr>
                <a:solidFill>
                  <a:schemeClr val="tx1"/>
                </a:solidFill>
              </a:defRPr>
            </a:lvl1pPr>
            <a:extLst/>
          </a:lstStyle>
          <a:p>
            <a:pPr>
              <a:defRPr/>
            </a:pPr>
            <a:endParaRPr lang="es-AR"/>
          </a:p>
        </p:txBody>
      </p:sp>
      <p:sp>
        <p:nvSpPr>
          <p:cNvPr id="13" name="6 Marcador de número de diapositiva"/>
          <p:cNvSpPr>
            <a:spLocks noGrp="1"/>
          </p:cNvSpPr>
          <p:nvPr>
            <p:ph type="sldNum" sz="quarter" idx="12"/>
          </p:nvPr>
        </p:nvSpPr>
        <p:spPr/>
        <p:txBody>
          <a:bodyPr/>
          <a:lstStyle>
            <a:lvl1pPr>
              <a:defRPr>
                <a:solidFill>
                  <a:schemeClr val="tx1"/>
                </a:solidFill>
              </a:defRPr>
            </a:lvl1pPr>
            <a:extLst/>
          </a:lstStyle>
          <a:p>
            <a:pPr>
              <a:defRPr/>
            </a:pPr>
            <a:fld id="{5E652533-3FA9-4804-866A-12086287080C}" type="slidenum">
              <a:rPr lang="es-AR"/>
              <a:pPr>
                <a:defRPr/>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11 Forma libre"/>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s-ES" smtClean="0"/>
              <a:t>Haga clic para modificar el estilo de título del patrón</a:t>
            </a:r>
            <a:endParaRPr lang="en-US"/>
          </a:p>
        </p:txBody>
      </p:sp>
      <p:sp>
        <p:nvSpPr>
          <p:cNvPr id="1033" name="29 Marcador de texto"/>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7F5D2C18-FBB1-4B53-9EBC-EF02695D88C4}" type="datetimeFigureOut">
              <a:rPr lang="es-AR"/>
              <a:pPr>
                <a:defRPr/>
              </a:pPr>
              <a:t>11/12/2011</a:t>
            </a:fld>
            <a:endParaRPr lang="es-AR"/>
          </a:p>
        </p:txBody>
      </p:sp>
      <p:sp>
        <p:nvSpPr>
          <p:cNvPr id="22" name="21 Marcador de pie de página"/>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s-AR"/>
          </a:p>
        </p:txBody>
      </p:sp>
      <p:sp>
        <p:nvSpPr>
          <p:cNvPr id="18" name="17 Marcador de número de diapositiva"/>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F8F72E01-66FC-41C3-BC74-0DE8F44B30E8}" type="slidenum">
              <a:rPr lang="es-AR"/>
              <a:pPr>
                <a:defRPr/>
              </a:pPr>
              <a:t>‹Nº›</a:t>
            </a:fld>
            <a:endParaRPr lang="es-A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68" r:id="rId7"/>
    <p:sldLayoutId id="2147483675" r:id="rId8"/>
    <p:sldLayoutId id="2147483676" r:id="rId9"/>
    <p:sldLayoutId id="2147483667" r:id="rId10"/>
    <p:sldLayoutId id="2147483666"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jpeg"/><Relationship Id="rId18" Type="http://schemas.openxmlformats.org/officeDocument/2006/relationships/image" Target="../media/image20.png"/><Relationship Id="rId26" Type="http://schemas.openxmlformats.org/officeDocument/2006/relationships/image" Target="../media/image27.png"/><Relationship Id="rId39" Type="http://schemas.openxmlformats.org/officeDocument/2006/relationships/image" Target="../media/image40.png"/><Relationship Id="rId3" Type="http://schemas.openxmlformats.org/officeDocument/2006/relationships/image" Target="../media/image5.jpeg"/><Relationship Id="rId21" Type="http://schemas.openxmlformats.org/officeDocument/2006/relationships/image" Target="../media/image22.png"/><Relationship Id="rId34" Type="http://schemas.openxmlformats.org/officeDocument/2006/relationships/image" Target="../media/image35.png"/><Relationship Id="rId7" Type="http://schemas.openxmlformats.org/officeDocument/2006/relationships/image" Target="../media/image9.jpeg"/><Relationship Id="rId12" Type="http://schemas.openxmlformats.org/officeDocument/2006/relationships/image" Target="../media/image14.jpeg"/><Relationship Id="rId17" Type="http://schemas.openxmlformats.org/officeDocument/2006/relationships/image" Target="../media/image19.jpeg"/><Relationship Id="rId25" Type="http://schemas.openxmlformats.org/officeDocument/2006/relationships/image" Target="../media/image26.png"/><Relationship Id="rId33" Type="http://schemas.openxmlformats.org/officeDocument/2006/relationships/image" Target="../media/image34.png"/><Relationship Id="rId38" Type="http://schemas.openxmlformats.org/officeDocument/2006/relationships/image" Target="../media/image39.png"/><Relationship Id="rId2" Type="http://schemas.openxmlformats.org/officeDocument/2006/relationships/image" Target="../media/image4.jpeg"/><Relationship Id="rId16" Type="http://schemas.openxmlformats.org/officeDocument/2006/relationships/image" Target="../media/image18.jpeg"/><Relationship Id="rId20" Type="http://schemas.openxmlformats.org/officeDocument/2006/relationships/image" Target="../media/image21.png"/><Relationship Id="rId29"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media/image13.jpeg"/><Relationship Id="rId24" Type="http://schemas.openxmlformats.org/officeDocument/2006/relationships/image" Target="../media/image25.png"/><Relationship Id="rId32" Type="http://schemas.openxmlformats.org/officeDocument/2006/relationships/image" Target="../media/image33.png"/><Relationship Id="rId37" Type="http://schemas.openxmlformats.org/officeDocument/2006/relationships/image" Target="../media/image38.png"/><Relationship Id="rId40" Type="http://schemas.openxmlformats.org/officeDocument/2006/relationships/image" Target="../media/image41.png"/><Relationship Id="rId5" Type="http://schemas.openxmlformats.org/officeDocument/2006/relationships/image" Target="../media/image7.jpeg"/><Relationship Id="rId15" Type="http://schemas.openxmlformats.org/officeDocument/2006/relationships/image" Target="../media/image17.jpeg"/><Relationship Id="rId23" Type="http://schemas.openxmlformats.org/officeDocument/2006/relationships/image" Target="../media/image24.png"/><Relationship Id="rId28" Type="http://schemas.openxmlformats.org/officeDocument/2006/relationships/image" Target="../media/image29.png"/><Relationship Id="rId36" Type="http://schemas.openxmlformats.org/officeDocument/2006/relationships/image" Target="../media/image37.png"/><Relationship Id="rId10" Type="http://schemas.openxmlformats.org/officeDocument/2006/relationships/image" Target="../media/image12.jpeg"/><Relationship Id="rId19" Type="http://schemas.openxmlformats.org/officeDocument/2006/relationships/image" Target="../media/image3.png"/><Relationship Id="rId31" Type="http://schemas.openxmlformats.org/officeDocument/2006/relationships/image" Target="../media/image32.png"/><Relationship Id="rId4" Type="http://schemas.openxmlformats.org/officeDocument/2006/relationships/image" Target="../media/image6.jpeg"/><Relationship Id="rId9" Type="http://schemas.openxmlformats.org/officeDocument/2006/relationships/image" Target="../media/image11.jpeg"/><Relationship Id="rId14" Type="http://schemas.openxmlformats.org/officeDocument/2006/relationships/image" Target="../media/image16.jpeg"/><Relationship Id="rId22" Type="http://schemas.openxmlformats.org/officeDocument/2006/relationships/image" Target="../media/image23.png"/><Relationship Id="rId27" Type="http://schemas.openxmlformats.org/officeDocument/2006/relationships/image" Target="../media/image28.png"/><Relationship Id="rId30" Type="http://schemas.openxmlformats.org/officeDocument/2006/relationships/image" Target="../media/image31.png"/><Relationship Id="rId35" Type="http://schemas.openxmlformats.org/officeDocument/2006/relationships/image" Target="../media/image3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0" y="642938"/>
            <a:ext cx="8929718" cy="4786312"/>
          </a:xfrm>
        </p:spPr>
        <p:txBody>
          <a:bodyPr>
            <a:noAutofit/>
          </a:bodyPr>
          <a:lstStyle/>
          <a:p>
            <a:pPr algn="ctr" eaLnBrk="1" fontAlgn="auto" hangingPunct="1">
              <a:lnSpc>
                <a:spcPct val="200000"/>
              </a:lnSpc>
              <a:spcAft>
                <a:spcPts val="0"/>
              </a:spcAft>
              <a:defRPr/>
            </a:pPr>
            <a:r>
              <a:rPr lang="es-AR" sz="1600" dirty="0" smtClean="0">
                <a:latin typeface="Arial" pitchFamily="34" charset="0"/>
                <a:cs typeface="Arial" pitchFamily="34" charset="0"/>
              </a:rPr>
              <a:t/>
            </a:r>
            <a:br>
              <a:rPr lang="es-AR" sz="1600" dirty="0" smtClean="0">
                <a:latin typeface="Arial" pitchFamily="34" charset="0"/>
                <a:cs typeface="Arial" pitchFamily="34" charset="0"/>
              </a:rPr>
            </a:br>
            <a:r>
              <a:rPr lang="es-AR" sz="1600" dirty="0" smtClean="0">
                <a:latin typeface="Arial" pitchFamily="34" charset="0"/>
                <a:cs typeface="Arial" pitchFamily="34" charset="0"/>
              </a:rPr>
              <a:t> </a:t>
            </a:r>
            <a:br>
              <a:rPr lang="es-AR" sz="1600" dirty="0" smtClean="0">
                <a:latin typeface="Arial" pitchFamily="34" charset="0"/>
                <a:cs typeface="Arial" pitchFamily="34" charset="0"/>
              </a:rPr>
            </a:br>
            <a:r>
              <a:rPr lang="es-AR" sz="1800" dirty="0" smtClean="0">
                <a:latin typeface="Arial" pitchFamily="34" charset="0"/>
                <a:cs typeface="Arial" pitchFamily="34" charset="0"/>
              </a:rPr>
              <a:t>            </a:t>
            </a:r>
            <a:r>
              <a:rPr lang="es-AR" sz="2000" dirty="0" smtClean="0">
                <a:solidFill>
                  <a:schemeClr val="tx1"/>
                </a:solidFill>
                <a:latin typeface="Arial" pitchFamily="34" charset="0"/>
                <a:cs typeface="Arial" pitchFamily="34" charset="0"/>
              </a:rPr>
              <a:t>UNIVERSIDAD NACIONAL DE MAR DEL PLATA </a:t>
            </a:r>
            <a:br>
              <a:rPr lang="es-AR" sz="2000" dirty="0" smtClean="0">
                <a:solidFill>
                  <a:schemeClr val="tx1"/>
                </a:solidFill>
                <a:latin typeface="Arial" pitchFamily="34" charset="0"/>
                <a:cs typeface="Arial" pitchFamily="34" charset="0"/>
              </a:rPr>
            </a:br>
            <a:r>
              <a:rPr lang="es-AR" sz="2000" dirty="0" smtClean="0">
                <a:solidFill>
                  <a:schemeClr val="tx1"/>
                </a:solidFill>
                <a:latin typeface="Arial" pitchFamily="34" charset="0"/>
                <a:cs typeface="Arial" pitchFamily="34" charset="0"/>
              </a:rPr>
              <a:t>Tesina de grado </a:t>
            </a:r>
            <a:r>
              <a:rPr lang="es-AR" sz="2000" dirty="0" smtClean="0">
                <a:latin typeface="Arial" pitchFamily="34" charset="0"/>
                <a:cs typeface="Arial" pitchFamily="34" charset="0"/>
              </a:rPr>
              <a:t/>
            </a:r>
            <a:br>
              <a:rPr lang="es-AR" sz="2000" dirty="0" smtClean="0">
                <a:latin typeface="Arial" pitchFamily="34" charset="0"/>
                <a:cs typeface="Arial" pitchFamily="34" charset="0"/>
              </a:rPr>
            </a:br>
            <a:r>
              <a:rPr lang="es-AR" sz="2000" dirty="0" smtClean="0">
                <a:latin typeface="Arial" pitchFamily="34" charset="0"/>
                <a:cs typeface="Arial" pitchFamily="34" charset="0"/>
              </a:rPr>
              <a:t> </a:t>
            </a:r>
            <a:r>
              <a:rPr lang="es-AR" sz="1600" dirty="0" smtClean="0">
                <a:latin typeface="Arial" pitchFamily="34" charset="0"/>
                <a:cs typeface="Arial" pitchFamily="34" charset="0"/>
              </a:rPr>
              <a:t/>
            </a:r>
            <a:br>
              <a:rPr lang="es-AR" sz="1600" dirty="0" smtClean="0">
                <a:latin typeface="Arial" pitchFamily="34" charset="0"/>
                <a:cs typeface="Arial" pitchFamily="34" charset="0"/>
              </a:rPr>
            </a:br>
            <a:r>
              <a:rPr lang="es-AR" sz="1600" dirty="0" smtClean="0">
                <a:latin typeface="Arial" pitchFamily="34" charset="0"/>
                <a:cs typeface="Arial" pitchFamily="34" charset="0"/>
              </a:rPr>
              <a:t>   </a:t>
            </a:r>
            <a:r>
              <a:rPr lang="es-AR" sz="2000" i="1" dirty="0" smtClean="0">
                <a:latin typeface="Arial" pitchFamily="34" charset="0"/>
                <a:cs typeface="Arial" pitchFamily="34" charset="0"/>
              </a:rPr>
              <a:t>Conocimientos, opiniones/actitudes y comportamientos acerca de la Psicofarmacología en población general: </a:t>
            </a:r>
            <a:br>
              <a:rPr lang="es-AR" sz="2000" i="1" dirty="0" smtClean="0">
                <a:latin typeface="Arial" pitchFamily="34" charset="0"/>
                <a:cs typeface="Arial" pitchFamily="34" charset="0"/>
              </a:rPr>
            </a:br>
            <a:r>
              <a:rPr lang="es-AR" sz="2000" i="1" dirty="0" smtClean="0">
                <a:latin typeface="Arial" pitchFamily="34" charset="0"/>
                <a:cs typeface="Arial" pitchFamily="34" charset="0"/>
              </a:rPr>
              <a:t> El fenómeno de la medicalización de los estados emocionales</a:t>
            </a:r>
            <a:br>
              <a:rPr lang="es-AR" sz="2000" i="1" dirty="0" smtClean="0">
                <a:latin typeface="Arial" pitchFamily="34" charset="0"/>
                <a:cs typeface="Arial" pitchFamily="34" charset="0"/>
              </a:rPr>
            </a:br>
            <a:r>
              <a:rPr lang="es-AR" sz="2000" i="1" dirty="0" smtClean="0">
                <a:latin typeface="Arial" pitchFamily="34" charset="0"/>
                <a:cs typeface="Arial" pitchFamily="34" charset="0"/>
              </a:rPr>
              <a:t/>
            </a:r>
            <a:br>
              <a:rPr lang="es-AR" sz="2000" i="1" dirty="0" smtClean="0">
                <a:latin typeface="Arial" pitchFamily="34" charset="0"/>
                <a:cs typeface="Arial" pitchFamily="34" charset="0"/>
              </a:rPr>
            </a:br>
            <a:r>
              <a:rPr lang="es-AR" sz="2000" dirty="0" smtClean="0">
                <a:latin typeface="Arial" pitchFamily="34" charset="0"/>
                <a:cs typeface="Arial" pitchFamily="34" charset="0"/>
              </a:rPr>
              <a:t>12 de diciembre de 2011</a:t>
            </a:r>
            <a:r>
              <a:rPr lang="es-AR" sz="2000" i="1" dirty="0" smtClean="0">
                <a:latin typeface="Arial" pitchFamily="34" charset="0"/>
                <a:cs typeface="Arial" pitchFamily="34" charset="0"/>
              </a:rPr>
              <a:t/>
            </a:r>
            <a:br>
              <a:rPr lang="es-AR" sz="2000" i="1" dirty="0" smtClean="0">
                <a:latin typeface="Arial" pitchFamily="34" charset="0"/>
                <a:cs typeface="Arial" pitchFamily="34" charset="0"/>
              </a:rPr>
            </a:br>
            <a:r>
              <a:rPr lang="es-AR" sz="2000" i="1" dirty="0">
                <a:latin typeface="Arial" pitchFamily="34" charset="0"/>
                <a:cs typeface="Arial" pitchFamily="34" charset="0"/>
              </a:rPr>
              <a:t/>
            </a:r>
            <a:br>
              <a:rPr lang="es-AR" sz="2000" i="1" dirty="0">
                <a:latin typeface="Arial" pitchFamily="34" charset="0"/>
                <a:cs typeface="Arial" pitchFamily="34" charset="0"/>
              </a:rPr>
            </a:br>
            <a:endParaRPr lang="es-AR" sz="2000" i="1" dirty="0">
              <a:latin typeface="Arial" pitchFamily="34" charset="0"/>
              <a:cs typeface="Arial" pitchFamily="34" charset="0"/>
            </a:endParaRPr>
          </a:p>
        </p:txBody>
      </p:sp>
      <p:sp>
        <p:nvSpPr>
          <p:cNvPr id="2560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Lucida Sans Unicode" pitchFamily="34" charset="0"/>
            </a:endParaRPr>
          </a:p>
        </p:txBody>
      </p:sp>
      <p:graphicFrame>
        <p:nvGraphicFramePr>
          <p:cNvPr id="25601" name="Object 1"/>
          <p:cNvGraphicFramePr>
            <a:graphicFrameLocks noChangeAspect="1"/>
          </p:cNvGraphicFramePr>
          <p:nvPr/>
        </p:nvGraphicFramePr>
        <p:xfrm>
          <a:off x="539750" y="260350"/>
          <a:ext cx="819150" cy="742950"/>
        </p:xfrm>
        <a:graphic>
          <a:graphicData uri="http://schemas.openxmlformats.org/presentationml/2006/ole">
            <p:oleObj spid="_x0000_s25601" name="Imagen de mapa de bits" r:id="rId3" imgW="3153215" imgH="2666667" progId="PBrush">
              <p:embed/>
            </p:oleObj>
          </a:graphicData>
        </a:graphic>
      </p:graphicFrame>
      <p:sp>
        <p:nvSpPr>
          <p:cNvPr id="25604" name="Rectangle 3"/>
          <p:cNvSpPr>
            <a:spLocks noChangeArrowheads="1"/>
          </p:cNvSpPr>
          <p:nvPr/>
        </p:nvSpPr>
        <p:spPr bwMode="auto">
          <a:xfrm>
            <a:off x="0" y="582613"/>
            <a:ext cx="184150" cy="366712"/>
          </a:xfrm>
          <a:prstGeom prst="rect">
            <a:avLst/>
          </a:prstGeom>
          <a:noFill/>
          <a:ln w="9525">
            <a:noFill/>
            <a:miter lim="800000"/>
            <a:headEnd/>
            <a:tailEnd/>
          </a:ln>
        </p:spPr>
        <p:txBody>
          <a:bodyPr wrap="none" anchor="ctr">
            <a:spAutoFit/>
          </a:bodyPr>
          <a:lstStyle/>
          <a:p>
            <a:endParaRPr lang="es-ES">
              <a:latin typeface="Lucida Sans Unicode" pitchFamily="34" charset="0"/>
            </a:endParaRPr>
          </a:p>
        </p:txBody>
      </p:sp>
      <p:pic>
        <p:nvPicPr>
          <p:cNvPr id="25605" name="5 Imagen"/>
          <p:cNvPicPr>
            <a:picLocks noChangeAspect="1" noChangeArrowheads="1"/>
          </p:cNvPicPr>
          <p:nvPr/>
        </p:nvPicPr>
        <p:blipFill>
          <a:blip r:embed="rId4"/>
          <a:srcRect/>
          <a:stretch>
            <a:fillRect/>
          </a:stretch>
        </p:blipFill>
        <p:spPr bwMode="auto">
          <a:xfrm>
            <a:off x="7715250" y="5762625"/>
            <a:ext cx="1071563" cy="1095375"/>
          </a:xfrm>
          <a:prstGeom prst="rect">
            <a:avLst/>
          </a:prstGeom>
          <a:noFill/>
          <a:ln w="9525">
            <a:noFill/>
            <a:miter lim="800000"/>
            <a:headEnd/>
            <a:tailEnd/>
          </a:ln>
        </p:spPr>
      </p:pic>
      <p:sp>
        <p:nvSpPr>
          <p:cNvPr id="25606" name="6 Rectángulo"/>
          <p:cNvSpPr>
            <a:spLocks noChangeArrowheads="1"/>
          </p:cNvSpPr>
          <p:nvPr/>
        </p:nvSpPr>
        <p:spPr bwMode="auto">
          <a:xfrm>
            <a:off x="4000500" y="6143625"/>
            <a:ext cx="3767138" cy="400050"/>
          </a:xfrm>
          <a:prstGeom prst="rect">
            <a:avLst/>
          </a:prstGeom>
          <a:noFill/>
          <a:ln w="9525">
            <a:noFill/>
            <a:miter lim="800000"/>
            <a:headEnd/>
            <a:tailEnd/>
          </a:ln>
        </p:spPr>
        <p:txBody>
          <a:bodyPr wrap="none">
            <a:spAutoFit/>
          </a:bodyPr>
          <a:lstStyle/>
          <a:p>
            <a:r>
              <a:rPr lang="es-AR" b="1"/>
              <a:t> </a:t>
            </a:r>
            <a:r>
              <a:rPr lang="es-AR" sz="2000" b="1"/>
              <a:t>FACULTAD DE PSICOLOGÍA </a:t>
            </a:r>
            <a:endParaRPr lang="es-AR" sz="2000" b="1">
              <a:latin typeface="Lucida Sans Unicode" pitchFamily="34" charset="0"/>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1 Rectángulo"/>
          <p:cNvSpPr>
            <a:spLocks noChangeArrowheads="1"/>
          </p:cNvSpPr>
          <p:nvPr/>
        </p:nvSpPr>
        <p:spPr bwMode="auto">
          <a:xfrm>
            <a:off x="395288" y="285750"/>
            <a:ext cx="8034337" cy="5592763"/>
          </a:xfrm>
          <a:prstGeom prst="rect">
            <a:avLst/>
          </a:prstGeom>
          <a:noFill/>
          <a:ln w="9525">
            <a:noFill/>
            <a:miter lim="800000"/>
            <a:headEnd/>
            <a:tailEnd/>
          </a:ln>
        </p:spPr>
        <p:txBody>
          <a:bodyPr>
            <a:spAutoFit/>
          </a:bodyPr>
          <a:lstStyle/>
          <a:p>
            <a:pPr>
              <a:lnSpc>
                <a:spcPct val="150000"/>
              </a:lnSpc>
            </a:pPr>
            <a:r>
              <a:rPr lang="es-ES" b="1">
                <a:cs typeface="Times New Roman" pitchFamily="18" charset="0"/>
              </a:rPr>
              <a:t>                                 </a:t>
            </a:r>
            <a:r>
              <a:rPr lang="es-ES_tradnl" sz="2400" b="1">
                <a:cs typeface="Times New Roman" pitchFamily="18" charset="0"/>
              </a:rPr>
              <a:t>Objetivos Específicos</a:t>
            </a:r>
            <a:endParaRPr lang="es-ES" sz="2400"/>
          </a:p>
          <a:p>
            <a:pPr>
              <a:lnSpc>
                <a:spcPct val="150000"/>
              </a:lnSpc>
            </a:pPr>
            <a:endParaRPr lang="es-ES"/>
          </a:p>
          <a:p>
            <a:pPr>
              <a:lnSpc>
                <a:spcPct val="150000"/>
              </a:lnSpc>
            </a:pPr>
            <a:endParaRPr lang="es-ES"/>
          </a:p>
          <a:p>
            <a:pPr>
              <a:lnSpc>
                <a:spcPct val="150000"/>
              </a:lnSpc>
            </a:pPr>
            <a:r>
              <a:rPr lang="es-ES" b="1"/>
              <a:t>5.</a:t>
            </a:r>
            <a:r>
              <a:rPr lang="es-ES"/>
              <a:t> Evaluar el efecto diferencial de los estados emocionales autoinformados (afecto positivo, afecto negativo, bienestar psicológico) sobre las variables analizadas</a:t>
            </a:r>
            <a:r>
              <a:rPr lang="es-AR"/>
              <a:t> </a:t>
            </a:r>
          </a:p>
          <a:p>
            <a:pPr>
              <a:lnSpc>
                <a:spcPct val="150000"/>
              </a:lnSpc>
            </a:pPr>
            <a:endParaRPr lang="es-AR"/>
          </a:p>
          <a:p>
            <a:pPr>
              <a:lnSpc>
                <a:spcPct val="150000"/>
              </a:lnSpc>
            </a:pPr>
            <a:r>
              <a:rPr lang="es-ES_tradnl" b="1"/>
              <a:t>6.</a:t>
            </a:r>
            <a:r>
              <a:rPr lang="es-ES_tradnl"/>
              <a:t> Estudiar la presencia de diferencias en las variables investigadas (conocimientos, actitudes/opiniones y comportamientos) en función del sexo, la edad y el nivel de instrucción </a:t>
            </a:r>
          </a:p>
          <a:p>
            <a:pPr>
              <a:lnSpc>
                <a:spcPct val="150000"/>
              </a:lnSpc>
            </a:pPr>
            <a:endParaRPr lang="es-AR"/>
          </a:p>
          <a:p>
            <a:pPr>
              <a:lnSpc>
                <a:spcPct val="150000"/>
              </a:lnSpc>
            </a:pPr>
            <a:r>
              <a:rPr lang="es-ES_tradnl" b="1"/>
              <a:t>7.</a:t>
            </a:r>
            <a:r>
              <a:rPr lang="es-ES_tradnl"/>
              <a:t> Diseñar una guía informativa para la población general sobre el uso racional de psicofármacos</a:t>
            </a:r>
            <a:endParaRPr lang="es-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214313" y="-133350"/>
            <a:ext cx="8715375" cy="8170863"/>
          </a:xfrm>
          <a:prstGeom prst="rect">
            <a:avLst/>
          </a:prstGeom>
          <a:noFill/>
          <a:ln w="9525">
            <a:noFill/>
            <a:miter lim="800000"/>
            <a:headEnd/>
            <a:tailEnd/>
          </a:ln>
        </p:spPr>
        <p:txBody>
          <a:bodyPr anchor="ctr">
            <a:spAutoFit/>
          </a:bodyPr>
          <a:lstStyle/>
          <a:p>
            <a:pPr indent="449263" algn="ctr">
              <a:lnSpc>
                <a:spcPct val="250000"/>
              </a:lnSpc>
            </a:pPr>
            <a:r>
              <a:rPr lang="es-ES" sz="2400" b="1">
                <a:cs typeface="Times New Roman" pitchFamily="18" charset="0"/>
              </a:rPr>
              <a:t>Material y Método</a:t>
            </a:r>
            <a:endParaRPr lang="es-AR" sz="2400">
              <a:cs typeface="Times New Roman" pitchFamily="18" charset="0"/>
            </a:endParaRPr>
          </a:p>
          <a:p>
            <a:pPr indent="449263">
              <a:lnSpc>
                <a:spcPct val="250000"/>
              </a:lnSpc>
            </a:pPr>
            <a:r>
              <a:rPr lang="es-ES" b="1">
                <a:cs typeface="Times New Roman" pitchFamily="18" charset="0"/>
              </a:rPr>
              <a:t>Fases del estudio empírico:</a:t>
            </a:r>
          </a:p>
          <a:p>
            <a:pPr indent="449263">
              <a:lnSpc>
                <a:spcPct val="250000"/>
              </a:lnSpc>
              <a:buFontTx/>
              <a:buAutoNum type="alphaLcParenR"/>
            </a:pPr>
            <a:r>
              <a:rPr lang="es-ES" sz="1600">
                <a:cs typeface="Times New Roman" pitchFamily="18" charset="0"/>
              </a:rPr>
              <a:t>Exhaustivo relevamiento bibliográfico                   estado de conocimiento sobre el tema</a:t>
            </a:r>
          </a:p>
          <a:p>
            <a:pPr indent="449263">
              <a:lnSpc>
                <a:spcPct val="250000"/>
              </a:lnSpc>
              <a:buFontTx/>
              <a:buAutoNum type="alphaLcParenR"/>
            </a:pPr>
            <a:endParaRPr lang="es-ES" sz="1600">
              <a:cs typeface="Times New Roman" pitchFamily="18" charset="0"/>
            </a:endParaRPr>
          </a:p>
          <a:p>
            <a:pPr indent="449263">
              <a:lnSpc>
                <a:spcPct val="150000"/>
              </a:lnSpc>
              <a:buFontTx/>
              <a:buAutoNum type="alphaLcParenR"/>
            </a:pPr>
            <a:r>
              <a:rPr lang="es-ES" sz="1600">
                <a:cs typeface="Times New Roman" pitchFamily="18" charset="0"/>
              </a:rPr>
              <a:t>Consulta a especialistas del ámbito local                   características sobre la utilización de psicofármacos en nuestra ciudad</a:t>
            </a:r>
          </a:p>
          <a:p>
            <a:pPr indent="449263">
              <a:lnSpc>
                <a:spcPct val="150000"/>
              </a:lnSpc>
              <a:buFontTx/>
              <a:buAutoNum type="alphaLcParenR"/>
            </a:pPr>
            <a:endParaRPr lang="es-ES" sz="1600">
              <a:cs typeface="Times New Roman" pitchFamily="18" charset="0"/>
            </a:endParaRPr>
          </a:p>
          <a:p>
            <a:pPr indent="449263">
              <a:lnSpc>
                <a:spcPct val="150000"/>
              </a:lnSpc>
              <a:buFontTx/>
              <a:buAutoNum type="alphaLcParenR"/>
            </a:pPr>
            <a:endParaRPr lang="es-ES" sz="1600">
              <a:cs typeface="Times New Roman" pitchFamily="18" charset="0"/>
            </a:endParaRPr>
          </a:p>
          <a:p>
            <a:pPr indent="449263">
              <a:lnSpc>
                <a:spcPct val="150000"/>
              </a:lnSpc>
              <a:buFontTx/>
              <a:buAutoNum type="alphaLcParenR"/>
            </a:pPr>
            <a:r>
              <a:rPr lang="es-ES" sz="1600">
                <a:cs typeface="Times New Roman" pitchFamily="18" charset="0"/>
              </a:rPr>
              <a:t>Elaboración de un instrumento específicamente diseñado para esta investigación</a:t>
            </a:r>
          </a:p>
          <a:p>
            <a:pPr lvl="2" indent="449263">
              <a:lnSpc>
                <a:spcPct val="150000"/>
              </a:lnSpc>
              <a:buFont typeface="Wingdings" pitchFamily="2" charset="2"/>
              <a:buChar char="q"/>
            </a:pPr>
            <a:r>
              <a:rPr lang="es-ES" sz="1600">
                <a:cs typeface="Times New Roman" pitchFamily="18" charset="0"/>
              </a:rPr>
              <a:t>Banco  de ítems </a:t>
            </a:r>
          </a:p>
          <a:p>
            <a:pPr lvl="2" indent="449263">
              <a:lnSpc>
                <a:spcPct val="150000"/>
              </a:lnSpc>
              <a:buFont typeface="Wingdings" pitchFamily="2" charset="2"/>
              <a:buChar char="q"/>
            </a:pPr>
            <a:r>
              <a:rPr lang="es-ES" sz="1600">
                <a:cs typeface="Times New Roman" pitchFamily="18" charset="0"/>
              </a:rPr>
              <a:t>Depuración de los ítems</a:t>
            </a:r>
          </a:p>
          <a:p>
            <a:pPr lvl="2" indent="449263">
              <a:lnSpc>
                <a:spcPct val="150000"/>
              </a:lnSpc>
              <a:buFont typeface="Wingdings" pitchFamily="2" charset="2"/>
              <a:buChar char="q"/>
            </a:pPr>
            <a:r>
              <a:rPr lang="es-ES" sz="1600">
                <a:cs typeface="Times New Roman" pitchFamily="18" charset="0"/>
              </a:rPr>
              <a:t>Prueba piloto</a:t>
            </a:r>
          </a:p>
          <a:p>
            <a:pPr lvl="2" indent="449263">
              <a:lnSpc>
                <a:spcPct val="150000"/>
              </a:lnSpc>
              <a:buFont typeface="Wingdings" pitchFamily="2" charset="2"/>
              <a:buChar char="q"/>
            </a:pPr>
            <a:r>
              <a:rPr lang="es-ES" sz="1600">
                <a:cs typeface="Times New Roman" pitchFamily="18" charset="0"/>
              </a:rPr>
              <a:t>Ajustes para la versión definitiva (asesoramiento especializado)</a:t>
            </a:r>
          </a:p>
          <a:p>
            <a:pPr lvl="2" indent="449263">
              <a:lnSpc>
                <a:spcPct val="150000"/>
              </a:lnSpc>
              <a:buFont typeface="Wingdings" pitchFamily="2" charset="2"/>
              <a:buChar char="q"/>
            </a:pPr>
            <a:endParaRPr lang="es-ES" sz="1600">
              <a:cs typeface="Times New Roman" pitchFamily="18" charset="0"/>
            </a:endParaRPr>
          </a:p>
          <a:p>
            <a:pPr indent="449263">
              <a:lnSpc>
                <a:spcPct val="150000"/>
              </a:lnSpc>
            </a:pPr>
            <a:endParaRPr lang="es-ES" sz="1600">
              <a:cs typeface="Times New Roman" pitchFamily="18" charset="0"/>
            </a:endParaRPr>
          </a:p>
          <a:p>
            <a:pPr indent="449263" algn="ctr">
              <a:lnSpc>
                <a:spcPct val="250000"/>
              </a:lnSpc>
            </a:pPr>
            <a:endParaRPr lang="es-ES" sz="1600">
              <a:cs typeface="Times New Roman" pitchFamily="18" charset="0"/>
            </a:endParaRPr>
          </a:p>
          <a:p>
            <a:pPr indent="449263" eaLnBrk="0" hangingPunct="0">
              <a:lnSpc>
                <a:spcPct val="250000"/>
              </a:lnSpc>
            </a:pPr>
            <a:endParaRPr lang="es-AR" sz="1600">
              <a:latin typeface="Lucida Sans Unicode" pitchFamily="34" charset="0"/>
            </a:endParaRPr>
          </a:p>
        </p:txBody>
      </p:sp>
      <p:sp>
        <p:nvSpPr>
          <p:cNvPr id="3" name="2 Flecha a la derecha con bandas"/>
          <p:cNvSpPr/>
          <p:nvPr/>
        </p:nvSpPr>
        <p:spPr>
          <a:xfrm>
            <a:off x="4284663" y="1844675"/>
            <a:ext cx="714375" cy="14287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4" name="3 Flecha a la derecha con bandas"/>
          <p:cNvSpPr/>
          <p:nvPr/>
        </p:nvSpPr>
        <p:spPr>
          <a:xfrm>
            <a:off x="4578350" y="2852738"/>
            <a:ext cx="714375" cy="14287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1 CuadroTexto"/>
          <p:cNvSpPr txBox="1">
            <a:spLocks noChangeArrowheads="1"/>
          </p:cNvSpPr>
          <p:nvPr/>
        </p:nvSpPr>
        <p:spPr bwMode="auto">
          <a:xfrm>
            <a:off x="428625" y="1468438"/>
            <a:ext cx="7072313" cy="3544887"/>
          </a:xfrm>
          <a:prstGeom prst="rect">
            <a:avLst/>
          </a:prstGeom>
          <a:noFill/>
          <a:ln w="9525">
            <a:noFill/>
            <a:miter lim="800000"/>
            <a:headEnd/>
            <a:tailEnd/>
          </a:ln>
        </p:spPr>
        <p:txBody>
          <a:bodyPr>
            <a:spAutoFit/>
          </a:bodyPr>
          <a:lstStyle/>
          <a:p>
            <a:pPr marL="342900" indent="-342900">
              <a:buFontTx/>
              <a:buAutoNum type="alphaLcParenR" startAt="4"/>
            </a:pPr>
            <a:r>
              <a:rPr lang="es-AR" sz="1600"/>
              <a:t>Selección de la muestra </a:t>
            </a:r>
          </a:p>
          <a:p>
            <a:pPr marL="342900" indent="-342900"/>
            <a:endParaRPr lang="es-AR" sz="1600"/>
          </a:p>
          <a:p>
            <a:pPr marL="342900" indent="-342900"/>
            <a:endParaRPr lang="es-AR" sz="1600"/>
          </a:p>
          <a:p>
            <a:pPr marL="342900" indent="-342900">
              <a:buFontTx/>
              <a:buAutoNum type="alphaLcParenR" startAt="5"/>
            </a:pPr>
            <a:r>
              <a:rPr lang="es-AR" sz="1600"/>
              <a:t>Definición del protocolo de evaluación</a:t>
            </a:r>
          </a:p>
          <a:p>
            <a:pPr marL="342900" indent="-342900"/>
            <a:endParaRPr lang="es-AR" sz="1600"/>
          </a:p>
          <a:p>
            <a:pPr marL="342900" indent="-342900"/>
            <a:endParaRPr lang="es-AR" sz="1600"/>
          </a:p>
          <a:p>
            <a:pPr marL="342900" indent="-342900">
              <a:buFontTx/>
              <a:buAutoNum type="alphaLcParenR" startAt="6"/>
            </a:pPr>
            <a:r>
              <a:rPr lang="es-AR" sz="1600"/>
              <a:t>Obtención de la muestra</a:t>
            </a:r>
          </a:p>
          <a:p>
            <a:pPr marL="342900" indent="-342900"/>
            <a:endParaRPr lang="es-AR" sz="1600"/>
          </a:p>
          <a:p>
            <a:pPr marL="342900" indent="-342900"/>
            <a:endParaRPr lang="es-AR" sz="1600"/>
          </a:p>
          <a:p>
            <a:pPr marL="342900" indent="-342900">
              <a:buFontTx/>
              <a:buAutoNum type="alphaLcParenR" startAt="7"/>
            </a:pPr>
            <a:r>
              <a:rPr lang="es-AR" sz="1600"/>
              <a:t>Ingreso y análisis de los datos</a:t>
            </a:r>
          </a:p>
          <a:p>
            <a:pPr marL="342900" indent="-342900"/>
            <a:endParaRPr lang="es-AR" sz="1600"/>
          </a:p>
          <a:p>
            <a:pPr marL="342900" indent="-342900"/>
            <a:endParaRPr lang="es-AR" sz="1600"/>
          </a:p>
          <a:p>
            <a:pPr marL="342900" indent="-342900"/>
            <a:r>
              <a:rPr lang="es-AR" sz="1600"/>
              <a:t>h)   Resultados y conclusiones</a:t>
            </a:r>
          </a:p>
          <a:p>
            <a:pPr marL="342900" indent="-342900"/>
            <a:endParaRPr lang="es-AR">
              <a:latin typeface="Lucida Sans Unicode"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1 Rectángulo"/>
          <p:cNvSpPr>
            <a:spLocks noChangeArrowheads="1"/>
          </p:cNvSpPr>
          <p:nvPr/>
        </p:nvSpPr>
        <p:spPr bwMode="auto">
          <a:xfrm>
            <a:off x="468313" y="-315913"/>
            <a:ext cx="8675687" cy="7485063"/>
          </a:xfrm>
          <a:prstGeom prst="rect">
            <a:avLst/>
          </a:prstGeom>
          <a:noFill/>
          <a:ln w="9525">
            <a:noFill/>
            <a:miter lim="800000"/>
            <a:headEnd/>
            <a:tailEnd/>
          </a:ln>
        </p:spPr>
        <p:txBody>
          <a:bodyPr>
            <a:spAutoFit/>
          </a:bodyPr>
          <a:lstStyle/>
          <a:p>
            <a:pPr indent="449263" eaLnBrk="0" hangingPunct="0">
              <a:lnSpc>
                <a:spcPct val="250000"/>
              </a:lnSpc>
            </a:pPr>
            <a:r>
              <a:rPr lang="es-AR" sz="2400" b="1"/>
              <a:t>                                     </a:t>
            </a:r>
          </a:p>
          <a:p>
            <a:pPr indent="449263" eaLnBrk="0" hangingPunct="0">
              <a:lnSpc>
                <a:spcPct val="250000"/>
              </a:lnSpc>
            </a:pPr>
            <a:r>
              <a:rPr lang="es-AR" sz="2400" b="1"/>
              <a:t>                                   </a:t>
            </a:r>
            <a:r>
              <a:rPr lang="es-AR" sz="2400" b="1" i="1"/>
              <a:t>Muestra</a:t>
            </a:r>
          </a:p>
          <a:p>
            <a:pPr indent="449263" eaLnBrk="0" hangingPunct="0">
              <a:lnSpc>
                <a:spcPct val="250000"/>
              </a:lnSpc>
            </a:pPr>
            <a:endParaRPr lang="es-AR" b="1" i="1"/>
          </a:p>
          <a:p>
            <a:pPr indent="449263" eaLnBrk="0" hangingPunct="0">
              <a:lnSpc>
                <a:spcPct val="200000"/>
              </a:lnSpc>
              <a:buFont typeface="Wingdings" pitchFamily="2" charset="2"/>
              <a:buChar char="q"/>
            </a:pPr>
            <a:r>
              <a:rPr lang="es-AR" sz="2000"/>
              <a:t>150 adultos de población general de la ciudad de Mar del Plata </a:t>
            </a:r>
          </a:p>
          <a:p>
            <a:pPr marL="1143000" lvl="2" indent="-228600" eaLnBrk="0" hangingPunct="0">
              <a:lnSpc>
                <a:spcPct val="200000"/>
              </a:lnSpc>
              <a:buFont typeface="Wingdings" pitchFamily="2" charset="2"/>
              <a:buChar char="q"/>
            </a:pPr>
            <a:r>
              <a:rPr lang="es-AR"/>
              <a:t> 50 estudiantes de la Carrera de Psicología de la UNMdP</a:t>
            </a:r>
          </a:p>
          <a:p>
            <a:pPr marL="1143000" lvl="2" indent="-228600" eaLnBrk="0" hangingPunct="0">
              <a:lnSpc>
                <a:spcPct val="150000"/>
              </a:lnSpc>
              <a:buFont typeface="Wingdings" pitchFamily="2" charset="2"/>
              <a:buChar char="q"/>
            </a:pPr>
            <a:r>
              <a:rPr lang="es-AR"/>
              <a:t> 100 sujetos de otros sectores de la actividad productiva y ocupacional de la ciudad</a:t>
            </a:r>
          </a:p>
          <a:p>
            <a:pPr marL="1143000" lvl="2" indent="-228600" eaLnBrk="0" hangingPunct="0">
              <a:lnSpc>
                <a:spcPct val="150000"/>
              </a:lnSpc>
              <a:buFont typeface="Wingdings" pitchFamily="2" charset="2"/>
              <a:buNone/>
            </a:pPr>
            <a:endParaRPr lang="es-AR" sz="2000"/>
          </a:p>
          <a:p>
            <a:pPr indent="449263" eaLnBrk="0" hangingPunct="0">
              <a:lnSpc>
                <a:spcPct val="200000"/>
              </a:lnSpc>
              <a:buFont typeface="Wingdings" pitchFamily="2" charset="2"/>
              <a:buChar char="q"/>
            </a:pPr>
            <a:r>
              <a:rPr lang="es-AR" sz="2000"/>
              <a:t>Rango de edad 21 - 65 años, edad media 32,7 (DS= 10,5)</a:t>
            </a:r>
          </a:p>
          <a:p>
            <a:pPr indent="449263" eaLnBrk="0" hangingPunct="0">
              <a:lnSpc>
                <a:spcPct val="200000"/>
              </a:lnSpc>
              <a:buFont typeface="Wingdings" pitchFamily="2" charset="2"/>
              <a:buNone/>
            </a:pPr>
            <a:endParaRPr lang="es-AR" sz="2000"/>
          </a:p>
          <a:p>
            <a:pPr indent="449263" eaLnBrk="0" hangingPunct="0">
              <a:lnSpc>
                <a:spcPct val="200000"/>
              </a:lnSpc>
              <a:buFont typeface="Wingdings" pitchFamily="2" charset="2"/>
              <a:buChar char="q"/>
            </a:pPr>
            <a:endParaRPr lang="es-AR" sz="2000"/>
          </a:p>
          <a:p>
            <a:pPr indent="449263" eaLnBrk="0" hangingPunct="0">
              <a:lnSpc>
                <a:spcPct val="200000"/>
              </a:lnSpc>
              <a:buFont typeface="Wingdings" pitchFamily="2" charset="2"/>
              <a:buNone/>
            </a:pPr>
            <a:endParaRPr lang="es-AR"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937">
                                            <p:txEl>
                                              <p:pRg st="1" end="1"/>
                                            </p:txEl>
                                          </p:spTgt>
                                        </p:tgtEl>
                                        <p:attrNameLst>
                                          <p:attrName>style.visibility</p:attrName>
                                        </p:attrNameLst>
                                      </p:cBhvr>
                                      <p:to>
                                        <p:strVal val="visible"/>
                                      </p:to>
                                    </p:set>
                                    <p:animEffect transition="in" filter="wipe(down)">
                                      <p:cBhvr>
                                        <p:cTn id="7" dur="500"/>
                                        <p:tgtEl>
                                          <p:spTgt spid="3993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9937">
                                            <p:txEl>
                                              <p:pRg st="3" end="3"/>
                                            </p:txEl>
                                          </p:spTgt>
                                        </p:tgtEl>
                                        <p:attrNameLst>
                                          <p:attrName>style.visibility</p:attrName>
                                        </p:attrNameLst>
                                      </p:cBhvr>
                                      <p:to>
                                        <p:strVal val="visible"/>
                                      </p:to>
                                    </p:set>
                                    <p:animEffect transition="in" filter="checkerboard(across)">
                                      <p:cBhvr>
                                        <p:cTn id="12" dur="500"/>
                                        <p:tgtEl>
                                          <p:spTgt spid="3993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9937">
                                            <p:txEl>
                                              <p:pRg st="4" end="4"/>
                                            </p:txEl>
                                          </p:spTgt>
                                        </p:tgtEl>
                                        <p:attrNameLst>
                                          <p:attrName>style.visibility</p:attrName>
                                        </p:attrNameLst>
                                      </p:cBhvr>
                                      <p:to>
                                        <p:strVal val="visible"/>
                                      </p:to>
                                    </p:set>
                                    <p:animEffect transition="in" filter="checkerboard(across)">
                                      <p:cBhvr>
                                        <p:cTn id="17" dur="500"/>
                                        <p:tgtEl>
                                          <p:spTgt spid="3993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9937">
                                            <p:txEl>
                                              <p:pRg st="5" end="5"/>
                                            </p:txEl>
                                          </p:spTgt>
                                        </p:tgtEl>
                                        <p:attrNameLst>
                                          <p:attrName>style.visibility</p:attrName>
                                        </p:attrNameLst>
                                      </p:cBhvr>
                                      <p:to>
                                        <p:strVal val="visible"/>
                                      </p:to>
                                    </p:set>
                                    <p:animEffect transition="in" filter="checkerboard(across)">
                                      <p:cBhvr>
                                        <p:cTn id="22" dur="500"/>
                                        <p:tgtEl>
                                          <p:spTgt spid="3993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9937">
                                            <p:txEl>
                                              <p:pRg st="7" end="7"/>
                                            </p:txEl>
                                          </p:spTgt>
                                        </p:tgtEl>
                                        <p:attrNameLst>
                                          <p:attrName>style.visibility</p:attrName>
                                        </p:attrNameLst>
                                      </p:cBhvr>
                                      <p:to>
                                        <p:strVal val="visible"/>
                                      </p:to>
                                    </p:set>
                                    <p:animEffect transition="in" filter="checkerboard(across)">
                                      <p:cBhvr>
                                        <p:cTn id="27" dur="500"/>
                                        <p:tgtEl>
                                          <p:spTgt spid="3993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1 Rectángulo"/>
          <p:cNvSpPr>
            <a:spLocks noChangeArrowheads="1"/>
          </p:cNvSpPr>
          <p:nvPr/>
        </p:nvSpPr>
        <p:spPr bwMode="auto">
          <a:xfrm>
            <a:off x="785813" y="500063"/>
            <a:ext cx="7429500" cy="5746750"/>
          </a:xfrm>
          <a:prstGeom prst="rect">
            <a:avLst/>
          </a:prstGeom>
          <a:noFill/>
          <a:ln w="9525">
            <a:noFill/>
            <a:miter lim="800000"/>
            <a:headEnd/>
            <a:tailEnd/>
          </a:ln>
        </p:spPr>
        <p:txBody>
          <a:bodyPr>
            <a:spAutoFit/>
          </a:bodyPr>
          <a:lstStyle/>
          <a:p>
            <a:pPr indent="449263" eaLnBrk="0" hangingPunct="0">
              <a:lnSpc>
                <a:spcPct val="250000"/>
              </a:lnSpc>
            </a:pPr>
            <a:endParaRPr lang="es-ES" sz="1600">
              <a:cs typeface="Times New Roman" pitchFamily="18" charset="0"/>
            </a:endParaRPr>
          </a:p>
          <a:p>
            <a:pPr indent="449263" eaLnBrk="0" hangingPunct="0">
              <a:lnSpc>
                <a:spcPct val="150000"/>
              </a:lnSpc>
              <a:buFont typeface="Wingdings" pitchFamily="2" charset="2"/>
              <a:buChar char="q"/>
            </a:pPr>
            <a:endParaRPr lang="es-ES" sz="1600">
              <a:cs typeface="Times New Roman" pitchFamily="18" charset="0"/>
            </a:endParaRPr>
          </a:p>
          <a:p>
            <a:pPr indent="449263" eaLnBrk="0" hangingPunct="0">
              <a:lnSpc>
                <a:spcPct val="150000"/>
              </a:lnSpc>
              <a:buFont typeface="Wingdings" pitchFamily="2" charset="2"/>
              <a:buChar char="q"/>
            </a:pPr>
            <a:r>
              <a:rPr lang="es-ES">
                <a:cs typeface="Times New Roman" pitchFamily="18" charset="0"/>
              </a:rPr>
              <a:t>Registro de datos socio-demográficos básicos e información relacionada con el tema de investigación</a:t>
            </a:r>
          </a:p>
          <a:p>
            <a:pPr indent="449263" eaLnBrk="0" hangingPunct="0">
              <a:lnSpc>
                <a:spcPct val="150000"/>
              </a:lnSpc>
            </a:pPr>
            <a:endParaRPr lang="es-ES">
              <a:cs typeface="Times New Roman" pitchFamily="18" charset="0"/>
            </a:endParaRPr>
          </a:p>
          <a:p>
            <a:pPr indent="449263" eaLnBrk="0" hangingPunct="0">
              <a:lnSpc>
                <a:spcPct val="150000"/>
              </a:lnSpc>
              <a:buFont typeface="Wingdings" pitchFamily="2" charset="2"/>
              <a:buChar char="q"/>
            </a:pPr>
            <a:r>
              <a:rPr lang="es-ES"/>
              <a:t>Entrevista semi-estructurada diseñada específicamente para esta           investigación con el objetivo de indagar los conocimientos, opiniones/actitudes y comportamientos referidos a la naturaleza y uso de los psicofármacos</a:t>
            </a:r>
          </a:p>
          <a:p>
            <a:pPr indent="449263" eaLnBrk="0" hangingPunct="0">
              <a:lnSpc>
                <a:spcPct val="250000"/>
              </a:lnSpc>
              <a:buFont typeface="Wingdings" pitchFamily="2" charset="2"/>
              <a:buChar char="q"/>
            </a:pPr>
            <a:r>
              <a:rPr lang="es-ES">
                <a:cs typeface="Times New Roman" pitchFamily="18" charset="0"/>
              </a:rPr>
              <a:t>Escala PANAS </a:t>
            </a:r>
          </a:p>
          <a:p>
            <a:pPr indent="449263" eaLnBrk="0" hangingPunct="0">
              <a:lnSpc>
                <a:spcPct val="250000"/>
              </a:lnSpc>
              <a:buFont typeface="Wingdings" pitchFamily="2" charset="2"/>
              <a:buChar char="q"/>
            </a:pPr>
            <a:r>
              <a:rPr lang="es-ES">
                <a:cs typeface="Times New Roman" pitchFamily="18" charset="0"/>
              </a:rPr>
              <a:t>Escalas de Bienestar Psicológico </a:t>
            </a:r>
          </a:p>
          <a:p>
            <a:pPr indent="449263" eaLnBrk="0" hangingPunct="0">
              <a:lnSpc>
                <a:spcPct val="150000"/>
              </a:lnSpc>
              <a:buFont typeface="Wingdings" pitchFamily="2" charset="2"/>
              <a:buChar char="q"/>
            </a:pPr>
            <a:endParaRPr lang="es-AR"/>
          </a:p>
        </p:txBody>
      </p:sp>
      <p:sp>
        <p:nvSpPr>
          <p:cNvPr id="40962" name="2 CuadroTexto"/>
          <p:cNvSpPr txBox="1">
            <a:spLocks noChangeArrowheads="1"/>
          </p:cNvSpPr>
          <p:nvPr/>
        </p:nvSpPr>
        <p:spPr bwMode="auto">
          <a:xfrm>
            <a:off x="1785938" y="714375"/>
            <a:ext cx="4929187" cy="461963"/>
          </a:xfrm>
          <a:prstGeom prst="rect">
            <a:avLst/>
          </a:prstGeom>
          <a:noFill/>
          <a:ln w="9525">
            <a:noFill/>
            <a:miter lim="800000"/>
            <a:headEnd/>
            <a:tailEnd/>
          </a:ln>
        </p:spPr>
        <p:txBody>
          <a:bodyPr>
            <a:spAutoFit/>
          </a:bodyPr>
          <a:lstStyle/>
          <a:p>
            <a:pPr algn="ctr"/>
            <a:r>
              <a:rPr lang="es-AR" sz="2400" b="1"/>
              <a:t>Protocolo de evaluación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Rectángulo"/>
          <p:cNvSpPr>
            <a:spLocks noChangeArrowheads="1"/>
          </p:cNvSpPr>
          <p:nvPr/>
        </p:nvSpPr>
        <p:spPr bwMode="auto">
          <a:xfrm>
            <a:off x="395288" y="1000125"/>
            <a:ext cx="8208962" cy="4878388"/>
          </a:xfrm>
          <a:prstGeom prst="rect">
            <a:avLst/>
          </a:prstGeom>
          <a:noFill/>
          <a:ln w="9525">
            <a:noFill/>
            <a:miter lim="800000"/>
            <a:headEnd/>
            <a:tailEnd/>
          </a:ln>
        </p:spPr>
        <p:txBody>
          <a:bodyPr>
            <a:spAutoFit/>
          </a:bodyPr>
          <a:lstStyle/>
          <a:p>
            <a:pPr algn="ctr"/>
            <a:r>
              <a:rPr lang="es-ES" sz="2400" b="1"/>
              <a:t>Consentimiento Informado</a:t>
            </a:r>
          </a:p>
          <a:p>
            <a:pPr algn="ctr"/>
            <a:endParaRPr lang="es-ES"/>
          </a:p>
          <a:p>
            <a:pPr algn="ctr"/>
            <a:endParaRPr lang="es-ES"/>
          </a:p>
          <a:p>
            <a:pPr>
              <a:lnSpc>
                <a:spcPct val="200000"/>
              </a:lnSpc>
            </a:pPr>
            <a:r>
              <a:rPr lang="es-ES" sz="2000"/>
              <a:t>En cumplimiento de la Ley Nacional 25.326 de protección de datos personales se garantizó que la información y los datos se manejarán de manera confidencial. En todos los casos, fue condición para la participación en este estudio que los sujetos expresaran su consentimiento de manera voluntaria</a:t>
            </a:r>
            <a:endParaRPr lang="es-AR" sz="2000"/>
          </a:p>
          <a:p>
            <a:pPr>
              <a:buFont typeface="Wingdings" pitchFamily="2" charset="2"/>
              <a:buChar char="ü"/>
            </a:pPr>
            <a:endParaRPr lang="es-ES"/>
          </a:p>
          <a:p>
            <a:endParaRPr lang="es-ES">
              <a:latin typeface="Lucida Sans Unicode" pitchFamily="34" charset="0"/>
            </a:endParaRPr>
          </a:p>
          <a:p>
            <a:endParaRPr lang="es-AR">
              <a:latin typeface="Lucida Sans Unicode"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357188" y="1311275"/>
            <a:ext cx="8247062" cy="3841750"/>
          </a:xfrm>
          <a:prstGeom prst="rect">
            <a:avLst/>
          </a:prstGeom>
          <a:noFill/>
          <a:ln w="9525">
            <a:noFill/>
            <a:miter lim="800000"/>
            <a:headEnd/>
            <a:tailEnd/>
          </a:ln>
        </p:spPr>
        <p:txBody>
          <a:bodyPr anchor="ctr">
            <a:spAutoFit/>
          </a:bodyPr>
          <a:lstStyle/>
          <a:p>
            <a:pPr indent="449263" algn="ctr"/>
            <a:r>
              <a:rPr lang="es-ES" b="1">
                <a:cs typeface="Times New Roman" pitchFamily="18" charset="0"/>
              </a:rPr>
              <a:t> </a:t>
            </a:r>
            <a:r>
              <a:rPr lang="es-ES" sz="2400" b="1">
                <a:cs typeface="Times New Roman" pitchFamily="18" charset="0"/>
              </a:rPr>
              <a:t>Procesamiento de los Datos</a:t>
            </a:r>
            <a:endParaRPr lang="es-AR" sz="2400"/>
          </a:p>
          <a:p>
            <a:pPr indent="449263" algn="just" eaLnBrk="0" hangingPunct="0">
              <a:lnSpc>
                <a:spcPct val="200000"/>
              </a:lnSpc>
            </a:pPr>
            <a:endParaRPr lang="es-ES_tradnl" sz="1600"/>
          </a:p>
          <a:p>
            <a:pPr indent="449263" eaLnBrk="0" hangingPunct="0">
              <a:lnSpc>
                <a:spcPct val="200000"/>
              </a:lnSpc>
              <a:buFont typeface="Wingdings" pitchFamily="2" charset="2"/>
              <a:buChar char="q"/>
            </a:pPr>
            <a:r>
              <a:rPr lang="es-ES_tradnl" sz="2000"/>
              <a:t>Se llevaron a cabo análisis:</a:t>
            </a:r>
          </a:p>
          <a:p>
            <a:pPr lvl="1" indent="449263" eaLnBrk="0" hangingPunct="0">
              <a:lnSpc>
                <a:spcPct val="150000"/>
              </a:lnSpc>
              <a:buFont typeface="Wingdings" pitchFamily="2" charset="2"/>
              <a:buChar char="q"/>
            </a:pPr>
            <a:r>
              <a:rPr lang="es-ES_tradnl" sz="2000"/>
              <a:t>Cuantitativos (descriptivos,análisis de correlación y diferencias) </a:t>
            </a:r>
          </a:p>
          <a:p>
            <a:pPr lvl="1" indent="449263" eaLnBrk="0" hangingPunct="0">
              <a:lnSpc>
                <a:spcPct val="150000"/>
              </a:lnSpc>
              <a:buFont typeface="Wingdings" pitchFamily="2" charset="2"/>
              <a:buChar char="q"/>
            </a:pPr>
            <a:r>
              <a:rPr lang="es-ES_tradnl" sz="2000"/>
              <a:t>Cualitativos (análisis de contenido) de la información obtenida</a:t>
            </a:r>
          </a:p>
          <a:p>
            <a:pPr lvl="1" indent="449263" eaLnBrk="0" hangingPunct="0">
              <a:lnSpc>
                <a:spcPct val="150000"/>
              </a:lnSpc>
              <a:buFont typeface="Wingdings" pitchFamily="2" charset="2"/>
              <a:buNone/>
            </a:pPr>
            <a:endParaRPr lang="es-ES_tradnl" sz="2000"/>
          </a:p>
          <a:p>
            <a:pPr indent="449263" eaLnBrk="0" hangingPunct="0">
              <a:lnSpc>
                <a:spcPct val="150000"/>
              </a:lnSpc>
              <a:buFont typeface="Wingdings" pitchFamily="2" charset="2"/>
              <a:buChar char="q"/>
            </a:pPr>
            <a:r>
              <a:rPr lang="es-ES_tradnl" sz="2000"/>
              <a:t>Se utiliz</a:t>
            </a:r>
            <a:r>
              <a:rPr lang="es-ES" sz="2000"/>
              <a:t>ó</a:t>
            </a:r>
            <a:r>
              <a:rPr lang="es-ES_tradnl" sz="2000"/>
              <a:t> el sistema operativo Windows Vista y el paquete SPSS18.0 para el tratamiento estadístico de los datos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1 Rectángulo"/>
          <p:cNvSpPr>
            <a:spLocks noChangeArrowheads="1"/>
          </p:cNvSpPr>
          <p:nvPr/>
        </p:nvSpPr>
        <p:spPr bwMode="auto">
          <a:xfrm>
            <a:off x="1214438" y="500063"/>
            <a:ext cx="7000875" cy="5140325"/>
          </a:xfrm>
          <a:prstGeom prst="rect">
            <a:avLst/>
          </a:prstGeom>
          <a:noFill/>
          <a:ln w="9525">
            <a:noFill/>
            <a:miter lim="800000"/>
            <a:headEnd/>
            <a:tailEnd/>
          </a:ln>
        </p:spPr>
        <p:txBody>
          <a:bodyPr>
            <a:spAutoFit/>
          </a:bodyPr>
          <a:lstStyle/>
          <a:p>
            <a:pPr algn="ctr">
              <a:lnSpc>
                <a:spcPct val="200000"/>
              </a:lnSpc>
            </a:pPr>
            <a:r>
              <a:rPr lang="es-ES" sz="2400" b="1"/>
              <a:t>Resultados </a:t>
            </a:r>
          </a:p>
          <a:p>
            <a:pPr>
              <a:lnSpc>
                <a:spcPct val="200000"/>
              </a:lnSpc>
            </a:pPr>
            <a:endParaRPr lang="es-ES" sz="1600"/>
          </a:p>
          <a:p>
            <a:pPr>
              <a:lnSpc>
                <a:spcPct val="200000"/>
              </a:lnSpc>
            </a:pPr>
            <a:r>
              <a:rPr lang="es-ES" sz="2000"/>
              <a:t>Los análisis discriminados por grupos (estudiantes de Psicología / otros sectores de población general) </a:t>
            </a:r>
            <a:r>
              <a:rPr lang="es-ES" sz="2000" i="1" u="sng"/>
              <a:t>no presentaron una tendencia significativamente diferente</a:t>
            </a:r>
            <a:r>
              <a:rPr lang="es-ES" sz="2000"/>
              <a:t> </a:t>
            </a:r>
          </a:p>
          <a:p>
            <a:pPr>
              <a:lnSpc>
                <a:spcPct val="200000"/>
              </a:lnSpc>
            </a:pPr>
            <a:endParaRPr lang="es-ES" sz="2000"/>
          </a:p>
          <a:p>
            <a:pPr>
              <a:lnSpc>
                <a:spcPct val="200000"/>
              </a:lnSpc>
            </a:pPr>
            <a:r>
              <a:rPr lang="es-ES" sz="2000"/>
              <a:t>Se procedió a considerar a la muestra en su conjunto</a:t>
            </a:r>
            <a:endParaRPr lang="es-AR" sz="2000"/>
          </a:p>
          <a:p>
            <a:pPr>
              <a:lnSpc>
                <a:spcPct val="200000"/>
              </a:lnSpc>
            </a:pPr>
            <a:endParaRPr lang="es-AR" sz="2000"/>
          </a:p>
        </p:txBody>
      </p:sp>
      <p:sp>
        <p:nvSpPr>
          <p:cNvPr id="5" name="4 Flecha curvada hacia la derecha"/>
          <p:cNvSpPr/>
          <p:nvPr/>
        </p:nvSpPr>
        <p:spPr>
          <a:xfrm>
            <a:off x="285750" y="3214688"/>
            <a:ext cx="714375" cy="150018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428625" y="214313"/>
            <a:ext cx="8215313" cy="5708650"/>
          </a:xfrm>
          <a:prstGeom prst="rect">
            <a:avLst/>
          </a:prstGeom>
          <a:noFill/>
          <a:ln w="9525">
            <a:noFill/>
            <a:miter lim="800000"/>
            <a:headEnd/>
            <a:tailEnd/>
          </a:ln>
        </p:spPr>
        <p:txBody>
          <a:bodyPr anchor="ctr">
            <a:spAutoFit/>
          </a:bodyPr>
          <a:lstStyle/>
          <a:p>
            <a:pPr indent="449263" algn="just"/>
            <a:r>
              <a:rPr lang="es-ES" sz="2400" b="1"/>
              <a:t>Objetivo 1: </a:t>
            </a:r>
          </a:p>
          <a:p>
            <a:pPr indent="449263" algn="just"/>
            <a:r>
              <a:rPr lang="es-ES" sz="2400" b="1"/>
              <a:t>Conocimiento disponible sobre psicofármacos</a:t>
            </a:r>
          </a:p>
          <a:p>
            <a:pPr indent="449263" algn="just">
              <a:lnSpc>
                <a:spcPct val="150000"/>
              </a:lnSpc>
            </a:pPr>
            <a:endParaRPr lang="es-ES" sz="2400" b="1"/>
          </a:p>
          <a:p>
            <a:pPr indent="449263" algn="just">
              <a:lnSpc>
                <a:spcPct val="150000"/>
              </a:lnSpc>
            </a:pPr>
            <a:r>
              <a:rPr lang="es-ES"/>
              <a:t>Se constat</a:t>
            </a:r>
            <a:r>
              <a:rPr lang="es-ES">
                <a:cs typeface="Times New Roman" pitchFamily="18" charset="0"/>
              </a:rPr>
              <a:t>ó</a:t>
            </a:r>
            <a:r>
              <a:rPr lang="es-ES"/>
              <a:t> un predominio relativo de </a:t>
            </a:r>
            <a:r>
              <a:rPr lang="es-ES" i="1"/>
              <a:t>información adecuada </a:t>
            </a:r>
            <a:r>
              <a:rPr lang="es-ES"/>
              <a:t>respecto a cuestiones básicas sobre el uso de psicofármacos (criterio consumo vs no consumo):</a:t>
            </a:r>
          </a:p>
          <a:p>
            <a:pPr lvl="1" indent="449263" algn="just">
              <a:lnSpc>
                <a:spcPct val="250000"/>
              </a:lnSpc>
              <a:buFont typeface="Wingdings" pitchFamily="2" charset="2"/>
              <a:buChar char="q"/>
            </a:pPr>
            <a:r>
              <a:rPr lang="es-ES" sz="1600" b="1"/>
              <a:t>Naturaleza del psicofármaco (62,4% - 80,6%)</a:t>
            </a:r>
          </a:p>
          <a:p>
            <a:pPr lvl="1" indent="449263" algn="just">
              <a:lnSpc>
                <a:spcPct val="250000"/>
              </a:lnSpc>
              <a:buFont typeface="Wingdings" pitchFamily="2" charset="2"/>
              <a:buChar char="q"/>
            </a:pPr>
            <a:r>
              <a:rPr lang="es-ES" sz="1600" b="1">
                <a:solidFill>
                  <a:srgbClr val="FF0000"/>
                </a:solidFill>
              </a:rPr>
              <a:t>Profesional indicado para su prescripción </a:t>
            </a:r>
            <a:r>
              <a:rPr lang="es-ES" sz="1600" b="1"/>
              <a:t>(90,3% - 95,7%)</a:t>
            </a:r>
          </a:p>
          <a:p>
            <a:pPr lvl="1" indent="449263" algn="just">
              <a:lnSpc>
                <a:spcPct val="250000"/>
              </a:lnSpc>
              <a:buFont typeface="Wingdings" pitchFamily="2" charset="2"/>
              <a:buChar char="q"/>
            </a:pPr>
            <a:r>
              <a:rPr lang="es-ES" sz="1600" b="1"/>
              <a:t>Condiciones de la indicación como recurso terapéutico (86,3% - 93,5%)</a:t>
            </a:r>
          </a:p>
          <a:p>
            <a:pPr lvl="1" indent="449263" algn="just">
              <a:lnSpc>
                <a:spcPct val="250000"/>
              </a:lnSpc>
              <a:buFont typeface="Wingdings" pitchFamily="2" charset="2"/>
              <a:buChar char="q"/>
            </a:pPr>
            <a:r>
              <a:rPr lang="es-ES" sz="1600" b="1"/>
              <a:t>Contraindicaciones (47% - 48,4%)</a:t>
            </a:r>
          </a:p>
          <a:p>
            <a:pPr lvl="1" indent="449263" algn="just">
              <a:lnSpc>
                <a:spcPct val="250000"/>
              </a:lnSpc>
              <a:buFont typeface="Wingdings" pitchFamily="2" charset="2"/>
              <a:buChar char="q"/>
            </a:pPr>
            <a:r>
              <a:rPr lang="es-ES" sz="1600" b="1"/>
              <a:t>Accesibilidad (82,9% - 92,5%)</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642938" y="1928813"/>
          <a:ext cx="8072437" cy="2786062"/>
        </p:xfrm>
        <a:graphic>
          <a:graphicData uri="http://schemas.openxmlformats.org/drawingml/2006/table">
            <a:tbl>
              <a:tblPr/>
              <a:tblGrid>
                <a:gridCol w="6240250"/>
                <a:gridCol w="1832244"/>
              </a:tblGrid>
              <a:tr h="420180">
                <a:tc>
                  <a:txBody>
                    <a:bodyPr/>
                    <a:lstStyle/>
                    <a:p>
                      <a:pPr>
                        <a:spcAft>
                          <a:spcPts val="0"/>
                        </a:spcAft>
                      </a:pPr>
                      <a:r>
                        <a:rPr lang="es-ES" sz="1800" dirty="0">
                          <a:latin typeface="Arial"/>
                          <a:ea typeface="Times New Roman"/>
                          <a:cs typeface="Times New Roman"/>
                        </a:rPr>
                        <a:t>Medicamento que actúa sobre el </a:t>
                      </a:r>
                      <a:r>
                        <a:rPr lang="es-ES" sz="1800" dirty="0" smtClean="0">
                          <a:latin typeface="Arial"/>
                          <a:ea typeface="Times New Roman"/>
                          <a:cs typeface="Times New Roman"/>
                        </a:rPr>
                        <a:t>SNC</a:t>
                      </a:r>
                      <a:endParaRPr lang="es-AR"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800" dirty="0">
                          <a:latin typeface="Arial"/>
                          <a:ea typeface="Times New Roman"/>
                          <a:cs typeface="Times New Roman"/>
                        </a:rPr>
                        <a:t>29 (29,89%)</a:t>
                      </a:r>
                      <a:endParaRPr lang="es-AR"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592">
                <a:tc>
                  <a:txBody>
                    <a:bodyPr/>
                    <a:lstStyle/>
                    <a:p>
                      <a:pPr>
                        <a:spcAft>
                          <a:spcPts val="0"/>
                        </a:spcAft>
                      </a:pPr>
                      <a:r>
                        <a:rPr lang="es-ES" sz="1800" dirty="0">
                          <a:latin typeface="Arial"/>
                          <a:ea typeface="Times New Roman"/>
                          <a:cs typeface="Times New Roman"/>
                        </a:rPr>
                        <a:t>Droga para tratamiento de enfermedades psíquicas</a:t>
                      </a:r>
                      <a:endParaRPr lang="es-AR"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800">
                          <a:latin typeface="Arial"/>
                          <a:ea typeface="Times New Roman"/>
                          <a:cs typeface="Times New Roman"/>
                        </a:rPr>
                        <a:t>24 (24,74%)</a:t>
                      </a:r>
                      <a:endParaRPr lang="es-AR" sz="1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3072">
                <a:tc>
                  <a:txBody>
                    <a:bodyPr/>
                    <a:lstStyle/>
                    <a:p>
                      <a:pPr>
                        <a:spcAft>
                          <a:spcPts val="0"/>
                        </a:spcAft>
                      </a:pPr>
                      <a:r>
                        <a:rPr lang="es-ES" sz="1800" dirty="0">
                          <a:latin typeface="Arial"/>
                          <a:ea typeface="Times New Roman"/>
                          <a:cs typeface="Times New Roman"/>
                        </a:rPr>
                        <a:t>Medicamento para personas con alteración de sueño, depresión, ansiedad y estrés</a:t>
                      </a:r>
                      <a:endParaRPr lang="es-AR"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Arial"/>
                          <a:ea typeface="Times New Roman"/>
                          <a:cs typeface="Times New Roman"/>
                        </a:rPr>
                        <a:t>22 (22,68%)</a:t>
                      </a:r>
                      <a:endParaRPr lang="es-AR" sz="1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3072">
                <a:tc>
                  <a:txBody>
                    <a:bodyPr/>
                    <a:lstStyle/>
                    <a:p>
                      <a:pPr>
                        <a:spcAft>
                          <a:spcPts val="0"/>
                        </a:spcAft>
                      </a:pPr>
                      <a:r>
                        <a:rPr lang="es-ES" sz="1800" dirty="0">
                          <a:latin typeface="Arial"/>
                          <a:ea typeface="Times New Roman"/>
                          <a:cs typeface="Times New Roman"/>
                        </a:rPr>
                        <a:t>Droga para estabilizar o modificar la personalidad o las emociones</a:t>
                      </a:r>
                      <a:endParaRPr lang="es-AR"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Arial"/>
                          <a:ea typeface="Times New Roman"/>
                          <a:cs typeface="Times New Roman"/>
                        </a:rPr>
                        <a:t>18 (18,55%)</a:t>
                      </a:r>
                      <a:endParaRPr lang="es-AR" sz="1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168">
                <a:tc>
                  <a:txBody>
                    <a:bodyPr/>
                    <a:lstStyle/>
                    <a:p>
                      <a:pPr>
                        <a:spcAft>
                          <a:spcPts val="0"/>
                        </a:spcAft>
                      </a:pPr>
                      <a:r>
                        <a:rPr lang="en-US" sz="1800" dirty="0" smtClean="0">
                          <a:latin typeface="Arial"/>
                          <a:ea typeface="Times New Roman"/>
                          <a:cs typeface="Times New Roman"/>
                        </a:rPr>
                        <a:t>Droga </a:t>
                      </a:r>
                      <a:r>
                        <a:rPr lang="en-US" sz="1800" dirty="0">
                          <a:latin typeface="Arial"/>
                          <a:ea typeface="Times New Roman"/>
                          <a:cs typeface="Times New Roman"/>
                        </a:rPr>
                        <a:t>para complementar tratamiento </a:t>
                      </a:r>
                      <a:r>
                        <a:rPr lang="en-US" sz="1800" dirty="0" smtClean="0">
                          <a:latin typeface="Arial"/>
                          <a:ea typeface="Times New Roman"/>
                          <a:cs typeface="Times New Roman"/>
                        </a:rPr>
                        <a:t>psicológico</a:t>
                      </a:r>
                      <a:endParaRPr lang="es-AR"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Arial"/>
                          <a:ea typeface="Times New Roman"/>
                          <a:cs typeface="Times New Roman"/>
                        </a:rPr>
                        <a:t>4 (4,12%)</a:t>
                      </a:r>
                      <a:endParaRPr lang="es-AR"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6101"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tabLst>
                <a:tab pos="4689475" algn="l"/>
              </a:tabLst>
            </a:pPr>
            <a:endParaRPr lang="es-ES"/>
          </a:p>
        </p:txBody>
      </p:sp>
      <p:sp>
        <p:nvSpPr>
          <p:cNvPr id="46102" name="4 CuadroTexto"/>
          <p:cNvSpPr txBox="1">
            <a:spLocks noChangeArrowheads="1"/>
          </p:cNvSpPr>
          <p:nvPr/>
        </p:nvSpPr>
        <p:spPr bwMode="auto">
          <a:xfrm>
            <a:off x="214313" y="1214438"/>
            <a:ext cx="9623425" cy="457200"/>
          </a:xfrm>
          <a:prstGeom prst="rect">
            <a:avLst/>
          </a:prstGeom>
          <a:noFill/>
          <a:ln w="9525">
            <a:noFill/>
            <a:miter lim="800000"/>
            <a:headEnd/>
            <a:tailEnd/>
          </a:ln>
        </p:spPr>
        <p:txBody>
          <a:bodyPr>
            <a:spAutoFit/>
          </a:bodyPr>
          <a:lstStyle/>
          <a:p>
            <a:r>
              <a:rPr lang="es-AR" sz="2400">
                <a:latin typeface="Calibri" pitchFamily="34" charset="0"/>
              </a:rPr>
              <a:t>      Categorías de respuesta para </a:t>
            </a:r>
            <a:r>
              <a:rPr lang="es-AR" sz="2400" i="1">
                <a:latin typeface="Calibri" pitchFamily="34" charset="0"/>
              </a:rPr>
              <a:t>Naturaleza del psicofármaco</a:t>
            </a:r>
          </a:p>
        </p:txBody>
      </p:sp>
      <p:sp>
        <p:nvSpPr>
          <p:cNvPr id="46103" name="5 CuadroTexto"/>
          <p:cNvSpPr txBox="1">
            <a:spLocks noChangeArrowheads="1"/>
          </p:cNvSpPr>
          <p:nvPr/>
        </p:nvSpPr>
        <p:spPr bwMode="auto">
          <a:xfrm>
            <a:off x="714375" y="4857750"/>
            <a:ext cx="6215063" cy="307975"/>
          </a:xfrm>
          <a:prstGeom prst="rect">
            <a:avLst/>
          </a:prstGeom>
          <a:noFill/>
          <a:ln w="9525">
            <a:noFill/>
            <a:miter lim="800000"/>
            <a:headEnd/>
            <a:tailEnd/>
          </a:ln>
        </p:spPr>
        <p:txBody>
          <a:bodyPr wrap="none">
            <a:spAutoFit/>
          </a:bodyPr>
          <a:lstStyle/>
          <a:p>
            <a:r>
              <a:rPr lang="es-AR" sz="1400">
                <a:latin typeface="Lucida Sans Unicode" pitchFamily="34" charset="0"/>
              </a:rPr>
              <a:t> Obs.: se informan los porcentajes sobre respuestas correctas (n=97)</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Rectángulo"/>
          <p:cNvSpPr>
            <a:spLocks noChangeArrowheads="1"/>
          </p:cNvSpPr>
          <p:nvPr/>
        </p:nvSpPr>
        <p:spPr bwMode="auto">
          <a:xfrm>
            <a:off x="1357313" y="571500"/>
            <a:ext cx="6215062" cy="5276850"/>
          </a:xfrm>
          <a:prstGeom prst="rect">
            <a:avLst/>
          </a:prstGeom>
          <a:noFill/>
          <a:ln w="9525">
            <a:noFill/>
            <a:miter lim="800000"/>
            <a:headEnd/>
            <a:tailEnd/>
          </a:ln>
        </p:spPr>
        <p:txBody>
          <a:bodyPr>
            <a:spAutoFit/>
          </a:bodyPr>
          <a:lstStyle/>
          <a:p>
            <a:r>
              <a:rPr lang="es-AR" sz="2400" b="1"/>
              <a:t>Alumnos: </a:t>
            </a:r>
            <a:r>
              <a:rPr lang="es-AR" b="1"/>
              <a:t/>
            </a:r>
            <a:br>
              <a:rPr lang="es-AR" b="1"/>
            </a:br>
            <a:endParaRPr lang="es-AR" b="1"/>
          </a:p>
          <a:p>
            <a:r>
              <a:rPr lang="es-AR"/>
              <a:t> Borawski Chanes, Valeria Fernanda </a:t>
            </a:r>
            <a:br>
              <a:rPr lang="es-AR"/>
            </a:br>
            <a:endParaRPr lang="es-AR"/>
          </a:p>
          <a:p>
            <a:r>
              <a:rPr lang="es-AR"/>
              <a:t> Martínez, María Vanesa </a:t>
            </a:r>
            <a:br>
              <a:rPr lang="es-AR"/>
            </a:br>
            <a:endParaRPr lang="es-AR"/>
          </a:p>
          <a:p>
            <a:r>
              <a:rPr lang="es-AR"/>
              <a:t> Morzone, Maximiliano Luis Pedro </a:t>
            </a:r>
            <a:br>
              <a:rPr lang="es-AR"/>
            </a:br>
            <a:r>
              <a:rPr lang="es-AR"/>
              <a:t> </a:t>
            </a:r>
            <a:br>
              <a:rPr lang="es-AR"/>
            </a:br>
            <a:r>
              <a:rPr lang="es-AR"/>
              <a:t> </a:t>
            </a:r>
          </a:p>
          <a:p>
            <a:r>
              <a:rPr lang="es-AR" sz="2400" b="1"/>
              <a:t>Supervisora:</a:t>
            </a:r>
            <a:r>
              <a:rPr lang="es-AR"/>
              <a:t> </a:t>
            </a:r>
          </a:p>
          <a:p>
            <a:endParaRPr lang="es-AR"/>
          </a:p>
          <a:p>
            <a:r>
              <a:rPr lang="es-AR"/>
              <a:t> Dra. Claudia E. Castañeiras</a:t>
            </a:r>
          </a:p>
          <a:p>
            <a:endParaRPr lang="es-AR" sz="1600"/>
          </a:p>
          <a:p>
            <a:r>
              <a:rPr lang="es-AR"/>
              <a:t> </a:t>
            </a:r>
            <a:br>
              <a:rPr lang="es-AR"/>
            </a:br>
            <a:r>
              <a:rPr lang="es-AR" sz="2400"/>
              <a:t> </a:t>
            </a:r>
            <a:r>
              <a:rPr lang="es-AR" sz="2400" b="1"/>
              <a:t>Radicación: </a:t>
            </a:r>
          </a:p>
          <a:p>
            <a:endParaRPr lang="es-AR"/>
          </a:p>
          <a:p>
            <a:r>
              <a:rPr lang="es-AR"/>
              <a:t> Grupo de Investigación en Evaluación Psicológica-GIEPsi</a:t>
            </a:r>
          </a:p>
          <a:p>
            <a:endParaRPr lang="es-AR">
              <a:latin typeface="Lucida Sans Unicode"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1 Rectángulo"/>
          <p:cNvSpPr>
            <a:spLocks noChangeArrowheads="1"/>
          </p:cNvSpPr>
          <p:nvPr/>
        </p:nvSpPr>
        <p:spPr bwMode="auto">
          <a:xfrm>
            <a:off x="357188" y="571500"/>
            <a:ext cx="8643937" cy="4395788"/>
          </a:xfrm>
          <a:prstGeom prst="rect">
            <a:avLst/>
          </a:prstGeom>
          <a:noFill/>
          <a:ln w="9525">
            <a:noFill/>
            <a:miter lim="800000"/>
            <a:headEnd/>
            <a:tailEnd/>
          </a:ln>
        </p:spPr>
        <p:txBody>
          <a:bodyPr>
            <a:spAutoFit/>
          </a:bodyPr>
          <a:lstStyle/>
          <a:p>
            <a:endParaRPr lang="es-ES_tradnl">
              <a:latin typeface="Lucida Sans Unicode" pitchFamily="34" charset="0"/>
            </a:endParaRPr>
          </a:p>
          <a:p>
            <a:r>
              <a:rPr lang="es-ES_tradnl" sz="2400" b="1"/>
              <a:t>Objetivo 2: </a:t>
            </a:r>
          </a:p>
          <a:p>
            <a:r>
              <a:rPr lang="es-ES_tradnl" sz="2400" b="1"/>
              <a:t>Opiniones/actitudes sobre utilización de psicofármacos </a:t>
            </a:r>
          </a:p>
          <a:p>
            <a:pPr>
              <a:lnSpc>
                <a:spcPct val="200000"/>
              </a:lnSpc>
              <a:buFont typeface="Wingdings" pitchFamily="2" charset="2"/>
              <a:buChar char="ü"/>
            </a:pPr>
            <a:endParaRPr lang="es-ES_tradnl"/>
          </a:p>
          <a:p>
            <a:pPr>
              <a:lnSpc>
                <a:spcPct val="200000"/>
              </a:lnSpc>
            </a:pPr>
            <a:r>
              <a:rPr lang="es-ES_tradnl"/>
              <a:t>Se obtuvieron dos tendencias predominantes en el conjunto de respuestas:</a:t>
            </a:r>
          </a:p>
          <a:p>
            <a:pPr>
              <a:lnSpc>
                <a:spcPct val="200000"/>
              </a:lnSpc>
            </a:pPr>
            <a:endParaRPr lang="es-ES_tradnl"/>
          </a:p>
          <a:p>
            <a:pPr>
              <a:lnSpc>
                <a:spcPct val="150000"/>
              </a:lnSpc>
              <a:buFont typeface="Wingdings" pitchFamily="2" charset="2"/>
              <a:buChar char="q"/>
            </a:pPr>
            <a:r>
              <a:rPr lang="es-ES_tradnl"/>
              <a:t> Opiniones ajustadas a un conocimiento adecuado del tema</a:t>
            </a:r>
          </a:p>
          <a:p>
            <a:pPr>
              <a:lnSpc>
                <a:spcPct val="150000"/>
              </a:lnSpc>
            </a:pPr>
            <a:endParaRPr lang="es-ES_tradnl"/>
          </a:p>
          <a:p>
            <a:pPr>
              <a:lnSpc>
                <a:spcPct val="150000"/>
              </a:lnSpc>
              <a:buFont typeface="Wingdings" pitchFamily="2" charset="2"/>
              <a:buChar char="q"/>
            </a:pPr>
            <a:r>
              <a:rPr lang="es-ES_tradnl"/>
              <a:t> Ausencia de una opinión formada sobre el tema</a:t>
            </a:r>
          </a:p>
          <a:p>
            <a:pPr>
              <a:lnSpc>
                <a:spcPct val="150000"/>
              </a:lnSpc>
            </a:pPr>
            <a:endParaRPr lang="es-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642938" y="1277938"/>
          <a:ext cx="8215312" cy="4111625"/>
        </p:xfrm>
        <a:graphic>
          <a:graphicData uri="http://schemas.openxmlformats.org/drawingml/2006/table">
            <a:tbl>
              <a:tblPr/>
              <a:tblGrid>
                <a:gridCol w="4500594"/>
                <a:gridCol w="1143008"/>
                <a:gridCol w="1143008"/>
                <a:gridCol w="1428760"/>
              </a:tblGrid>
              <a:tr h="383929">
                <a:tc>
                  <a:txBody>
                    <a:bodyPr/>
                    <a:lstStyle/>
                    <a:p>
                      <a:pPr>
                        <a:spcAft>
                          <a:spcPts val="0"/>
                        </a:spcAft>
                      </a:pPr>
                      <a:endParaRPr lang="es-ES"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dirty="0">
                          <a:latin typeface="Arial"/>
                          <a:ea typeface="Times New Roman"/>
                          <a:cs typeface="Times New Roman"/>
                        </a:rPr>
                        <a:t>SI</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dirty="0">
                          <a:latin typeface="Arial"/>
                          <a:ea typeface="Times New Roman"/>
                          <a:cs typeface="Times New Roman"/>
                        </a:rPr>
                        <a:t>NO SABE</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dirty="0">
                          <a:latin typeface="Arial"/>
                          <a:ea typeface="Times New Roman"/>
                          <a:cs typeface="Times New Roman"/>
                        </a:rPr>
                        <a:t>NO</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2125">
                <a:tc>
                  <a:txBody>
                    <a:bodyPr/>
                    <a:lstStyle/>
                    <a:p>
                      <a:pPr>
                        <a:spcAft>
                          <a:spcPts val="0"/>
                        </a:spcAft>
                      </a:pPr>
                      <a:r>
                        <a:rPr lang="en-US" sz="1800" dirty="0">
                          <a:latin typeface="Arial"/>
                          <a:ea typeface="Times New Roman"/>
                          <a:cs typeface="Times New Roman"/>
                        </a:rPr>
                        <a:t>¿Es necesario consumir psicofármacos?</a:t>
                      </a:r>
                      <a:endParaRPr lang="es-AR"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latin typeface="Arial"/>
                          <a:ea typeface="Times New Roman"/>
                          <a:cs typeface="Times New Roman"/>
                        </a:rPr>
                        <a:t>51 </a:t>
                      </a:r>
                      <a:r>
                        <a:rPr lang="en-US" sz="1600" b="1" dirty="0">
                          <a:latin typeface="Arial"/>
                          <a:ea typeface="Times New Roman"/>
                          <a:cs typeface="Times New Roman"/>
                        </a:rPr>
                        <a:t>(34%)</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AR" sz="1600" dirty="0">
                          <a:latin typeface="Arial"/>
                          <a:ea typeface="Times New Roman"/>
                          <a:cs typeface="Times New Roman"/>
                        </a:rPr>
                        <a:t>52</a:t>
                      </a:r>
                      <a:r>
                        <a:rPr lang="es-AR" sz="1600" b="1" dirty="0">
                          <a:latin typeface="Arial"/>
                          <a:ea typeface="Times New Roman"/>
                          <a:cs typeface="Times New Roman"/>
                        </a:rPr>
                        <a:t> (34,7%)</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AR" sz="1600" dirty="0">
                          <a:latin typeface="Arial"/>
                          <a:ea typeface="Times New Roman"/>
                          <a:cs typeface="Times New Roman"/>
                        </a:rPr>
                        <a:t>47 (31,3%)</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209">
                <a:tc>
                  <a:txBody>
                    <a:bodyPr/>
                    <a:lstStyle/>
                    <a:p>
                      <a:pPr>
                        <a:spcAft>
                          <a:spcPts val="0"/>
                        </a:spcAft>
                      </a:pPr>
                      <a:r>
                        <a:rPr lang="es-ES" sz="1800" dirty="0">
                          <a:latin typeface="Arial"/>
                          <a:ea typeface="Times New Roman"/>
                          <a:cs typeface="Times New Roman"/>
                        </a:rPr>
                        <a:t>¿Cualquier persona puede ser medicada con psicofármacos?</a:t>
                      </a:r>
                      <a:endParaRPr lang="es-AR"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dirty="0">
                          <a:latin typeface="Arial"/>
                          <a:ea typeface="Times New Roman"/>
                          <a:cs typeface="Times New Roman"/>
                        </a:rPr>
                        <a:t>5</a:t>
                      </a:r>
                      <a:r>
                        <a:rPr lang="es-ES" sz="1600" b="1" dirty="0">
                          <a:latin typeface="Arial"/>
                          <a:ea typeface="Times New Roman"/>
                          <a:cs typeface="Times New Roman"/>
                        </a:rPr>
                        <a:t> (3,3%)</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dirty="0">
                          <a:latin typeface="Arial"/>
                          <a:ea typeface="Times New Roman"/>
                          <a:cs typeface="Times New Roman"/>
                        </a:rPr>
                        <a:t>74</a:t>
                      </a:r>
                      <a:r>
                        <a:rPr lang="es-ES" sz="1600" b="1" dirty="0">
                          <a:latin typeface="Arial"/>
                          <a:ea typeface="Times New Roman"/>
                          <a:cs typeface="Times New Roman"/>
                        </a:rPr>
                        <a:t> (49,3%)</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dirty="0">
                          <a:latin typeface="Arial"/>
                          <a:ea typeface="Times New Roman"/>
                          <a:cs typeface="Times New Roman"/>
                        </a:rPr>
                        <a:t>71 </a:t>
                      </a:r>
                      <a:r>
                        <a:rPr lang="es-ES" sz="1600" b="1" dirty="0">
                          <a:latin typeface="Arial"/>
                          <a:ea typeface="Times New Roman"/>
                          <a:cs typeface="Times New Roman"/>
                        </a:rPr>
                        <a:t>(47,3%)</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2125">
                <a:tc>
                  <a:txBody>
                    <a:bodyPr/>
                    <a:lstStyle/>
                    <a:p>
                      <a:pPr>
                        <a:spcAft>
                          <a:spcPts val="0"/>
                        </a:spcAft>
                      </a:pPr>
                      <a:r>
                        <a:rPr lang="es-ES" sz="1800" dirty="0">
                          <a:latin typeface="Arial"/>
                          <a:ea typeface="Times New Roman"/>
                          <a:cs typeface="Times New Roman"/>
                        </a:rPr>
                        <a:t>¿Los psicofármacos tienen contraindicaciones?</a:t>
                      </a:r>
                      <a:endParaRPr lang="es-AR"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a:latin typeface="Arial"/>
                          <a:ea typeface="Times New Roman"/>
                          <a:cs typeface="Times New Roman"/>
                        </a:rPr>
                        <a:t>72 </a:t>
                      </a:r>
                      <a:r>
                        <a:rPr lang="es-ES" sz="1600" b="1">
                          <a:latin typeface="Arial"/>
                          <a:ea typeface="Times New Roman"/>
                          <a:cs typeface="Times New Roman"/>
                        </a:rPr>
                        <a:t>(48%)</a:t>
                      </a:r>
                      <a:endParaRPr lang="es-AR"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dirty="0">
                          <a:latin typeface="Arial"/>
                          <a:ea typeface="Times New Roman"/>
                          <a:cs typeface="Times New Roman"/>
                        </a:rPr>
                        <a:t>76</a:t>
                      </a:r>
                      <a:r>
                        <a:rPr lang="es-ES" sz="1600" b="1" dirty="0">
                          <a:latin typeface="Arial"/>
                          <a:ea typeface="Times New Roman"/>
                          <a:cs typeface="Times New Roman"/>
                        </a:rPr>
                        <a:t> (50,7%)</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dirty="0">
                          <a:latin typeface="Arial"/>
                          <a:ea typeface="Times New Roman"/>
                          <a:cs typeface="Times New Roman"/>
                        </a:rPr>
                        <a:t>2 (1,3%)</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2125">
                <a:tc>
                  <a:txBody>
                    <a:bodyPr/>
                    <a:lstStyle/>
                    <a:p>
                      <a:pPr>
                        <a:spcAft>
                          <a:spcPts val="0"/>
                        </a:spcAft>
                      </a:pPr>
                      <a:r>
                        <a:rPr lang="es-ES" sz="1800">
                          <a:latin typeface="Arial"/>
                          <a:ea typeface="Times New Roman"/>
                          <a:cs typeface="Times New Roman"/>
                        </a:rPr>
                        <a:t>¿Los psicofármacos son de venta libre?</a:t>
                      </a:r>
                      <a:endParaRPr lang="es-AR" sz="1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a:latin typeface="Arial"/>
                          <a:ea typeface="Times New Roman"/>
                          <a:cs typeface="Times New Roman"/>
                        </a:rPr>
                        <a:t>3 (2%)</a:t>
                      </a:r>
                      <a:endParaRPr lang="es-AR"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a:latin typeface="Arial"/>
                          <a:ea typeface="Times New Roman"/>
                          <a:cs typeface="Times New Roman"/>
                        </a:rPr>
                        <a:t>19</a:t>
                      </a:r>
                      <a:r>
                        <a:rPr lang="es-ES" sz="1600" b="1">
                          <a:latin typeface="Arial"/>
                          <a:ea typeface="Times New Roman"/>
                          <a:cs typeface="Times New Roman"/>
                        </a:rPr>
                        <a:t> (12,7%)</a:t>
                      </a:r>
                      <a:endParaRPr lang="es-AR"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dirty="0">
                          <a:latin typeface="Arial"/>
                          <a:ea typeface="Times New Roman"/>
                          <a:cs typeface="Times New Roman"/>
                        </a:rPr>
                        <a:t>128 (85,3%)</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2228">
                <a:tc>
                  <a:txBody>
                    <a:bodyPr/>
                    <a:lstStyle/>
                    <a:p>
                      <a:pPr>
                        <a:spcAft>
                          <a:spcPts val="0"/>
                        </a:spcAft>
                      </a:pPr>
                      <a:r>
                        <a:rPr lang="es-ES" sz="1800">
                          <a:latin typeface="Arial"/>
                          <a:ea typeface="Times New Roman"/>
                          <a:cs typeface="Times New Roman"/>
                        </a:rPr>
                        <a:t>¿Las mujeres embarazadas pueden tomar psicofármacos?</a:t>
                      </a:r>
                      <a:endParaRPr lang="es-AR" sz="1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1600" dirty="0" smtClean="0">
                        <a:latin typeface="Arial"/>
                        <a:ea typeface="Times New Roman"/>
                        <a:cs typeface="Times New Roman"/>
                      </a:endParaRPr>
                    </a:p>
                    <a:p>
                      <a:pPr algn="ctr">
                        <a:spcAft>
                          <a:spcPts val="0"/>
                        </a:spcAft>
                      </a:pPr>
                      <a:r>
                        <a:rPr lang="es-ES" sz="1600" dirty="0" smtClean="0">
                          <a:latin typeface="Arial"/>
                          <a:ea typeface="Times New Roman"/>
                          <a:cs typeface="Times New Roman"/>
                        </a:rPr>
                        <a:t>4</a:t>
                      </a:r>
                      <a:r>
                        <a:rPr lang="es-ES" sz="1600" b="1" dirty="0" smtClean="0">
                          <a:latin typeface="Arial"/>
                          <a:ea typeface="Times New Roman"/>
                          <a:cs typeface="Times New Roman"/>
                        </a:rPr>
                        <a:t> </a:t>
                      </a:r>
                      <a:r>
                        <a:rPr lang="es-ES" sz="1600" b="1" dirty="0">
                          <a:latin typeface="Arial"/>
                          <a:ea typeface="Times New Roman"/>
                          <a:cs typeface="Times New Roman"/>
                        </a:rPr>
                        <a:t>(2,7%)</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1600" dirty="0" smtClean="0">
                        <a:latin typeface="Arial"/>
                        <a:ea typeface="Times New Roman"/>
                        <a:cs typeface="Times New Roman"/>
                      </a:endParaRPr>
                    </a:p>
                    <a:p>
                      <a:pPr algn="ctr">
                        <a:spcAft>
                          <a:spcPts val="0"/>
                        </a:spcAft>
                      </a:pPr>
                      <a:r>
                        <a:rPr lang="es-ES" sz="1600" dirty="0" smtClean="0">
                          <a:latin typeface="Arial"/>
                          <a:ea typeface="Times New Roman"/>
                          <a:cs typeface="Times New Roman"/>
                        </a:rPr>
                        <a:t>61</a:t>
                      </a:r>
                      <a:r>
                        <a:rPr lang="es-ES" sz="1600" b="1" dirty="0" smtClean="0">
                          <a:latin typeface="Arial"/>
                          <a:ea typeface="Times New Roman"/>
                          <a:cs typeface="Times New Roman"/>
                        </a:rPr>
                        <a:t> </a:t>
                      </a:r>
                      <a:r>
                        <a:rPr lang="es-ES" sz="1600" b="1" dirty="0">
                          <a:latin typeface="Arial"/>
                          <a:ea typeface="Times New Roman"/>
                          <a:cs typeface="Times New Roman"/>
                        </a:rPr>
                        <a:t>(40,7%)</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1600" dirty="0" smtClean="0">
                        <a:latin typeface="Arial"/>
                        <a:ea typeface="Times New Roman"/>
                        <a:cs typeface="Times New Roman"/>
                      </a:endParaRPr>
                    </a:p>
                    <a:p>
                      <a:pPr algn="ctr">
                        <a:spcAft>
                          <a:spcPts val="0"/>
                        </a:spcAft>
                      </a:pPr>
                      <a:r>
                        <a:rPr lang="es-ES" sz="1600" dirty="0" smtClean="0">
                          <a:latin typeface="Arial"/>
                          <a:ea typeface="Times New Roman"/>
                          <a:cs typeface="Times New Roman"/>
                        </a:rPr>
                        <a:t>85 </a:t>
                      </a:r>
                      <a:r>
                        <a:rPr lang="es-ES" sz="1600" b="1" dirty="0">
                          <a:latin typeface="Arial"/>
                          <a:ea typeface="Times New Roman"/>
                          <a:cs typeface="Times New Roman"/>
                        </a:rPr>
                        <a:t>(56,7%)</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7342">
                <a:tc>
                  <a:txBody>
                    <a:bodyPr/>
                    <a:lstStyle/>
                    <a:p>
                      <a:pPr>
                        <a:spcAft>
                          <a:spcPts val="0"/>
                        </a:spcAft>
                      </a:pPr>
                      <a:r>
                        <a:rPr lang="es-ES" sz="1800" dirty="0">
                          <a:latin typeface="Arial"/>
                          <a:ea typeface="Times New Roman"/>
                          <a:cs typeface="Times New Roman"/>
                        </a:rPr>
                        <a:t>¿Usted considera que los psicofármacos generan dependencia?</a:t>
                      </a:r>
                      <a:endParaRPr lang="es-AR"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1600" dirty="0" smtClean="0">
                        <a:latin typeface="Arial"/>
                        <a:ea typeface="Times New Roman"/>
                        <a:cs typeface="Times New Roman"/>
                      </a:endParaRPr>
                    </a:p>
                    <a:p>
                      <a:pPr algn="ctr">
                        <a:spcAft>
                          <a:spcPts val="0"/>
                        </a:spcAft>
                      </a:pPr>
                      <a:r>
                        <a:rPr lang="es-ES" sz="1600" dirty="0" smtClean="0">
                          <a:latin typeface="Arial"/>
                          <a:ea typeface="Times New Roman"/>
                          <a:cs typeface="Times New Roman"/>
                        </a:rPr>
                        <a:t>102</a:t>
                      </a:r>
                      <a:r>
                        <a:rPr lang="es-ES" sz="1600" b="1" dirty="0" smtClean="0">
                          <a:latin typeface="Arial"/>
                          <a:ea typeface="Times New Roman"/>
                          <a:cs typeface="Times New Roman"/>
                        </a:rPr>
                        <a:t> </a:t>
                      </a:r>
                      <a:r>
                        <a:rPr lang="es-ES" sz="1600" b="1" dirty="0">
                          <a:latin typeface="Arial"/>
                          <a:ea typeface="Times New Roman"/>
                          <a:cs typeface="Times New Roman"/>
                        </a:rPr>
                        <a:t>(68%)</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1600" dirty="0" smtClean="0">
                        <a:latin typeface="Arial"/>
                        <a:ea typeface="Times New Roman"/>
                        <a:cs typeface="Times New Roman"/>
                      </a:endParaRPr>
                    </a:p>
                    <a:p>
                      <a:pPr algn="ctr">
                        <a:spcAft>
                          <a:spcPts val="0"/>
                        </a:spcAft>
                      </a:pPr>
                      <a:r>
                        <a:rPr lang="es-ES" sz="1600" dirty="0" smtClean="0">
                          <a:latin typeface="Arial"/>
                          <a:ea typeface="Times New Roman"/>
                          <a:cs typeface="Times New Roman"/>
                        </a:rPr>
                        <a:t>38</a:t>
                      </a:r>
                      <a:r>
                        <a:rPr lang="es-ES" sz="1600" b="1" dirty="0" smtClean="0">
                          <a:latin typeface="Arial"/>
                          <a:ea typeface="Times New Roman"/>
                          <a:cs typeface="Times New Roman"/>
                        </a:rPr>
                        <a:t> </a:t>
                      </a:r>
                      <a:r>
                        <a:rPr lang="es-ES" sz="1600" b="1" dirty="0">
                          <a:latin typeface="Arial"/>
                          <a:ea typeface="Times New Roman"/>
                          <a:cs typeface="Times New Roman"/>
                        </a:rPr>
                        <a:t>(25,3%)</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1600" dirty="0" smtClean="0">
                        <a:latin typeface="Arial"/>
                        <a:ea typeface="Times New Roman"/>
                        <a:cs typeface="Times New Roman"/>
                      </a:endParaRPr>
                    </a:p>
                    <a:p>
                      <a:pPr algn="ctr">
                        <a:spcAft>
                          <a:spcPts val="0"/>
                        </a:spcAft>
                      </a:pPr>
                      <a:r>
                        <a:rPr lang="es-ES" sz="1600" dirty="0" smtClean="0">
                          <a:latin typeface="Arial"/>
                          <a:ea typeface="Times New Roman"/>
                          <a:cs typeface="Times New Roman"/>
                        </a:rPr>
                        <a:t>10 </a:t>
                      </a:r>
                      <a:r>
                        <a:rPr lang="es-ES" sz="1600" dirty="0">
                          <a:latin typeface="Arial"/>
                          <a:ea typeface="Times New Roman"/>
                          <a:cs typeface="Times New Roman"/>
                        </a:rPr>
                        <a:t>(6,7%)</a:t>
                      </a:r>
                      <a:endParaRPr lang="es-AR"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8171"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tabLst>
                <a:tab pos="4689475" algn="l"/>
              </a:tabLst>
            </a:pPr>
            <a:endParaRPr lang="es-ES"/>
          </a:p>
        </p:txBody>
      </p:sp>
      <p:sp>
        <p:nvSpPr>
          <p:cNvPr id="48172" name="3 CuadroTexto"/>
          <p:cNvSpPr txBox="1">
            <a:spLocks noChangeArrowheads="1"/>
          </p:cNvSpPr>
          <p:nvPr/>
        </p:nvSpPr>
        <p:spPr bwMode="auto">
          <a:xfrm>
            <a:off x="428625" y="714375"/>
            <a:ext cx="8697913" cy="461963"/>
          </a:xfrm>
          <a:prstGeom prst="rect">
            <a:avLst/>
          </a:prstGeom>
          <a:noFill/>
          <a:ln w="9525">
            <a:noFill/>
            <a:miter lim="800000"/>
            <a:headEnd/>
            <a:tailEnd/>
          </a:ln>
        </p:spPr>
        <p:txBody>
          <a:bodyPr>
            <a:spAutoFit/>
          </a:bodyPr>
          <a:lstStyle/>
          <a:p>
            <a:r>
              <a:rPr lang="es-AR" sz="2400">
                <a:latin typeface="Calibri" pitchFamily="34" charset="0"/>
              </a:rPr>
              <a:t>Categorías de respuesta para opiniones sobre uso de psicofármacos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571500" y="1220788"/>
            <a:ext cx="8072438" cy="1406525"/>
          </a:xfrm>
          <a:prstGeom prst="rect">
            <a:avLst/>
          </a:prstGeom>
          <a:noFill/>
          <a:ln w="9525">
            <a:noFill/>
            <a:miter lim="800000"/>
            <a:headEnd/>
            <a:tailEnd/>
          </a:ln>
        </p:spPr>
        <p:txBody>
          <a:bodyPr anchor="ctr">
            <a:spAutoFit/>
          </a:bodyPr>
          <a:lstStyle/>
          <a:p>
            <a:pPr indent="449263" algn="just">
              <a:lnSpc>
                <a:spcPct val="150000"/>
              </a:lnSpc>
              <a:buFont typeface="Wingdings" pitchFamily="2" charset="2"/>
              <a:buChar char="q"/>
            </a:pPr>
            <a:r>
              <a:rPr lang="es-ES"/>
              <a:t>26% de la muestra informó haber consumido o consumir actualmente psicofármacos (n=39)</a:t>
            </a:r>
          </a:p>
          <a:p>
            <a:pPr indent="449263" algn="just">
              <a:lnSpc>
                <a:spcPct val="200000"/>
              </a:lnSpc>
            </a:pPr>
            <a:endParaRPr lang="es-ES" sz="1600"/>
          </a:p>
        </p:txBody>
      </p:sp>
      <p:sp>
        <p:nvSpPr>
          <p:cNvPr id="49154" name="3 CuadroTexto"/>
          <p:cNvSpPr txBox="1">
            <a:spLocks noChangeArrowheads="1"/>
          </p:cNvSpPr>
          <p:nvPr/>
        </p:nvSpPr>
        <p:spPr bwMode="auto">
          <a:xfrm>
            <a:off x="285750" y="285750"/>
            <a:ext cx="8837613" cy="1108075"/>
          </a:xfrm>
          <a:prstGeom prst="rect">
            <a:avLst/>
          </a:prstGeom>
          <a:noFill/>
          <a:ln w="9525">
            <a:noFill/>
            <a:miter lim="800000"/>
            <a:headEnd/>
            <a:tailEnd/>
          </a:ln>
        </p:spPr>
        <p:txBody>
          <a:bodyPr>
            <a:spAutoFit/>
          </a:bodyPr>
          <a:lstStyle/>
          <a:p>
            <a:r>
              <a:rPr lang="es-ES_tradnl" sz="2400" b="1"/>
              <a:t>Objetivo 3: </a:t>
            </a:r>
          </a:p>
          <a:p>
            <a:r>
              <a:rPr lang="es-ES_tradnl" sz="2400" b="1"/>
              <a:t>Comportamientos relacionados al uso de psicofármacos </a:t>
            </a:r>
          </a:p>
          <a:p>
            <a:endParaRPr lang="es-AR">
              <a:latin typeface="Lucida Sans Unicode" pitchFamily="34" charset="0"/>
            </a:endParaRPr>
          </a:p>
        </p:txBody>
      </p:sp>
      <p:graphicFrame>
        <p:nvGraphicFramePr>
          <p:cNvPr id="5" name="1 Gráfico"/>
          <p:cNvGraphicFramePr/>
          <p:nvPr/>
        </p:nvGraphicFramePr>
        <p:xfrm>
          <a:off x="1571604" y="2357430"/>
          <a:ext cx="6429420" cy="3500462"/>
        </p:xfrm>
        <a:graphic>
          <a:graphicData uri="http://schemas.openxmlformats.org/drawingml/2006/chart">
            <c:chart xmlns:c="http://schemas.openxmlformats.org/drawingml/2006/chart" xmlns:r="http://schemas.openxmlformats.org/officeDocument/2006/relationships" r:id="rId2"/>
          </a:graphicData>
        </a:graphic>
      </p:graphicFrame>
      <p:sp>
        <p:nvSpPr>
          <p:cNvPr id="49156" name="5 CuadroTexto"/>
          <p:cNvSpPr txBox="1">
            <a:spLocks noChangeArrowheads="1"/>
          </p:cNvSpPr>
          <p:nvPr/>
        </p:nvSpPr>
        <p:spPr bwMode="auto">
          <a:xfrm>
            <a:off x="3667125" y="2643188"/>
            <a:ext cx="5657850" cy="396875"/>
          </a:xfrm>
          <a:prstGeom prst="rect">
            <a:avLst/>
          </a:prstGeom>
          <a:noFill/>
          <a:ln w="9525">
            <a:noFill/>
            <a:miter lim="800000"/>
            <a:headEnd/>
            <a:tailEnd/>
          </a:ln>
        </p:spPr>
        <p:txBody>
          <a:bodyPr>
            <a:spAutoFit/>
          </a:bodyPr>
          <a:lstStyle/>
          <a:p>
            <a:r>
              <a:rPr lang="es-AR" sz="2000" b="1"/>
              <a:t>¿Qué psicofármacos consumió/me?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2 Gráfico"/>
          <p:cNvGraphicFramePr/>
          <p:nvPr/>
        </p:nvGraphicFramePr>
        <p:xfrm>
          <a:off x="477285" y="1276053"/>
          <a:ext cx="8262456" cy="5169495"/>
        </p:xfrm>
        <a:graphic>
          <a:graphicData uri="http://schemas.openxmlformats.org/drawingml/2006/chart">
            <c:chart xmlns:c="http://schemas.openxmlformats.org/drawingml/2006/chart" xmlns:r="http://schemas.openxmlformats.org/officeDocument/2006/relationships" r:id="rId2"/>
          </a:graphicData>
        </a:graphic>
      </p:graphicFrame>
      <p:sp>
        <p:nvSpPr>
          <p:cNvPr id="50178" name="2 CuadroTexto"/>
          <p:cNvSpPr txBox="1">
            <a:spLocks noChangeArrowheads="1"/>
          </p:cNvSpPr>
          <p:nvPr/>
        </p:nvSpPr>
        <p:spPr bwMode="auto">
          <a:xfrm>
            <a:off x="1500188" y="714375"/>
            <a:ext cx="7143750" cy="396875"/>
          </a:xfrm>
          <a:prstGeom prst="rect">
            <a:avLst/>
          </a:prstGeom>
          <a:noFill/>
          <a:ln w="9525">
            <a:noFill/>
            <a:miter lim="800000"/>
            <a:headEnd/>
            <a:tailEnd/>
          </a:ln>
        </p:spPr>
        <p:txBody>
          <a:bodyPr>
            <a:spAutoFit/>
          </a:bodyPr>
          <a:lstStyle/>
          <a:p>
            <a:r>
              <a:rPr lang="es-AR" sz="2000" b="1"/>
              <a:t>¿Por qué motivo consumió/me psicofármacos?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3 Gráfico"/>
          <p:cNvGraphicFramePr/>
          <p:nvPr/>
        </p:nvGraphicFramePr>
        <p:xfrm>
          <a:off x="642910" y="1643050"/>
          <a:ext cx="7786742" cy="3929090"/>
        </p:xfrm>
        <a:graphic>
          <a:graphicData uri="http://schemas.openxmlformats.org/drawingml/2006/chart">
            <c:chart xmlns:c="http://schemas.openxmlformats.org/drawingml/2006/chart" xmlns:r="http://schemas.openxmlformats.org/officeDocument/2006/relationships" r:id="rId2"/>
          </a:graphicData>
        </a:graphic>
      </p:graphicFrame>
      <p:sp>
        <p:nvSpPr>
          <p:cNvPr id="51202" name="2 CuadroTexto"/>
          <p:cNvSpPr txBox="1">
            <a:spLocks noChangeArrowheads="1"/>
          </p:cNvSpPr>
          <p:nvPr/>
        </p:nvSpPr>
        <p:spPr bwMode="auto">
          <a:xfrm>
            <a:off x="0" y="728663"/>
            <a:ext cx="9144000" cy="396875"/>
          </a:xfrm>
          <a:prstGeom prst="rect">
            <a:avLst/>
          </a:prstGeom>
          <a:noFill/>
          <a:ln w="9525">
            <a:noFill/>
            <a:miter lim="800000"/>
            <a:headEnd/>
            <a:tailEnd/>
          </a:ln>
        </p:spPr>
        <p:txBody>
          <a:bodyPr>
            <a:spAutoFit/>
          </a:bodyPr>
          <a:lstStyle/>
          <a:p>
            <a:r>
              <a:rPr lang="es-AR" sz="2000" b="1"/>
              <a:t>¿Por qué motivos los miembros de su familia consumen psicofármacos?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4 Gráfico"/>
          <p:cNvGraphicFramePr/>
          <p:nvPr/>
        </p:nvGraphicFramePr>
        <p:xfrm>
          <a:off x="857224" y="1785926"/>
          <a:ext cx="7500990" cy="3948129"/>
        </p:xfrm>
        <a:graphic>
          <a:graphicData uri="http://schemas.openxmlformats.org/drawingml/2006/chart">
            <c:chart xmlns:c="http://schemas.openxmlformats.org/drawingml/2006/chart" xmlns:r="http://schemas.openxmlformats.org/officeDocument/2006/relationships" r:id="rId2"/>
          </a:graphicData>
        </a:graphic>
      </p:graphicFrame>
      <p:sp>
        <p:nvSpPr>
          <p:cNvPr id="52226" name="2 CuadroTexto"/>
          <p:cNvSpPr txBox="1">
            <a:spLocks noChangeArrowheads="1"/>
          </p:cNvSpPr>
          <p:nvPr/>
        </p:nvSpPr>
        <p:spPr bwMode="auto">
          <a:xfrm>
            <a:off x="392113" y="800100"/>
            <a:ext cx="9364662" cy="396875"/>
          </a:xfrm>
          <a:prstGeom prst="rect">
            <a:avLst/>
          </a:prstGeom>
          <a:noFill/>
          <a:ln w="9525">
            <a:noFill/>
            <a:miter lim="800000"/>
            <a:headEnd/>
            <a:tailEnd/>
          </a:ln>
        </p:spPr>
        <p:txBody>
          <a:bodyPr>
            <a:spAutoFit/>
          </a:bodyPr>
          <a:lstStyle/>
          <a:p>
            <a:r>
              <a:rPr lang="es-AR" sz="2000" b="1"/>
              <a:t>¿Por qué motivos los amigos/conocidos consumen psicofármacos?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1 Rectángulo"/>
          <p:cNvSpPr>
            <a:spLocks noChangeArrowheads="1"/>
          </p:cNvSpPr>
          <p:nvPr/>
        </p:nvSpPr>
        <p:spPr bwMode="auto">
          <a:xfrm>
            <a:off x="500063" y="285750"/>
            <a:ext cx="8143875" cy="830263"/>
          </a:xfrm>
          <a:prstGeom prst="rect">
            <a:avLst/>
          </a:prstGeom>
          <a:noFill/>
          <a:ln w="9525">
            <a:noFill/>
            <a:miter lim="800000"/>
            <a:headEnd/>
            <a:tailEnd/>
          </a:ln>
        </p:spPr>
        <p:txBody>
          <a:bodyPr>
            <a:spAutoFit/>
          </a:bodyPr>
          <a:lstStyle/>
          <a:p>
            <a:r>
              <a:rPr lang="es-ES_tradnl" sz="2400" b="1"/>
              <a:t>Objetivo 4: </a:t>
            </a:r>
          </a:p>
          <a:p>
            <a:r>
              <a:rPr lang="es-ES_tradnl" sz="2400" b="1"/>
              <a:t>Relaciones conocimiento-opiniones-comportamientos </a:t>
            </a:r>
          </a:p>
        </p:txBody>
      </p:sp>
      <p:sp>
        <p:nvSpPr>
          <p:cNvPr id="53250" name="2 CuadroTexto"/>
          <p:cNvSpPr txBox="1">
            <a:spLocks noChangeArrowheads="1"/>
          </p:cNvSpPr>
          <p:nvPr/>
        </p:nvSpPr>
        <p:spPr bwMode="auto">
          <a:xfrm>
            <a:off x="714375" y="2286000"/>
            <a:ext cx="7500938" cy="1938338"/>
          </a:xfrm>
          <a:prstGeom prst="rect">
            <a:avLst/>
          </a:prstGeom>
          <a:noFill/>
          <a:ln w="9525">
            <a:noFill/>
            <a:miter lim="800000"/>
            <a:headEnd/>
            <a:tailEnd/>
          </a:ln>
        </p:spPr>
        <p:txBody>
          <a:bodyPr>
            <a:spAutoFit/>
          </a:bodyPr>
          <a:lstStyle/>
          <a:p>
            <a:pPr>
              <a:buFont typeface="Wingdings" pitchFamily="2" charset="2"/>
              <a:buChar char="q"/>
            </a:pPr>
            <a:r>
              <a:rPr lang="es-AR" sz="2000"/>
              <a:t> No se encontró un patrón definido de relaciones entre las variables analizadas </a:t>
            </a:r>
          </a:p>
          <a:p>
            <a:endParaRPr lang="es-AR" sz="2000"/>
          </a:p>
          <a:p>
            <a:pPr>
              <a:buFont typeface="Wingdings" pitchFamily="2" charset="2"/>
              <a:buChar char="q"/>
            </a:pPr>
            <a:endParaRPr lang="es-AR" sz="2000"/>
          </a:p>
          <a:p>
            <a:pPr>
              <a:buFont typeface="Wingdings" pitchFamily="2" charset="2"/>
              <a:buChar char="q"/>
            </a:pPr>
            <a:r>
              <a:rPr lang="es-AR" sz="2000"/>
              <a:t> La variable consumo no tuvo un efecto modulador sobre dichas relaciones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1 Rectángulo"/>
          <p:cNvSpPr>
            <a:spLocks noChangeArrowheads="1"/>
          </p:cNvSpPr>
          <p:nvPr/>
        </p:nvSpPr>
        <p:spPr bwMode="auto">
          <a:xfrm>
            <a:off x="500063" y="214313"/>
            <a:ext cx="8072437" cy="4995862"/>
          </a:xfrm>
          <a:prstGeom prst="rect">
            <a:avLst/>
          </a:prstGeom>
          <a:noFill/>
          <a:ln w="9525">
            <a:noFill/>
            <a:miter lim="800000"/>
            <a:headEnd/>
            <a:tailEnd/>
          </a:ln>
        </p:spPr>
        <p:txBody>
          <a:bodyPr>
            <a:spAutoFit/>
          </a:bodyPr>
          <a:lstStyle/>
          <a:p>
            <a:r>
              <a:rPr lang="es-ES_tradnl" sz="2400" b="1"/>
              <a:t>Objetivo 5:  </a:t>
            </a:r>
          </a:p>
          <a:p>
            <a:r>
              <a:rPr lang="es-ES_tradnl" sz="2400" b="1"/>
              <a:t>Evaluar el efecto diferencial de los estados emocionales autoinformados sobre las variables analizadas       </a:t>
            </a:r>
          </a:p>
          <a:p>
            <a:endParaRPr lang="es-ES_tradnl" sz="2400" b="1"/>
          </a:p>
          <a:p>
            <a:endParaRPr lang="es-ES_tradnl" sz="2400" b="1"/>
          </a:p>
          <a:p>
            <a:endParaRPr lang="es-ES_tradnl" b="1"/>
          </a:p>
          <a:p>
            <a:pPr algn="just">
              <a:lnSpc>
                <a:spcPct val="150000"/>
              </a:lnSpc>
              <a:buFont typeface="Wingdings" pitchFamily="2" charset="2"/>
              <a:buChar char="q"/>
            </a:pPr>
            <a:r>
              <a:rPr lang="es-ES" sz="2000"/>
              <a:t> Estados emocionales positivos y puntuaciones más elevadas de bienestar psicológico             </a:t>
            </a:r>
            <a:r>
              <a:rPr lang="es-ES" sz="2000" u="sng"/>
              <a:t>menor utilización de psicofármacos</a:t>
            </a:r>
            <a:r>
              <a:rPr lang="es-ES" sz="2000"/>
              <a:t> </a:t>
            </a:r>
          </a:p>
          <a:p>
            <a:pPr algn="just">
              <a:lnSpc>
                <a:spcPct val="200000"/>
              </a:lnSpc>
              <a:buFont typeface="Wingdings" pitchFamily="2" charset="2"/>
              <a:buChar char="q"/>
            </a:pPr>
            <a:endParaRPr lang="es-ES" sz="2000"/>
          </a:p>
          <a:p>
            <a:pPr algn="just">
              <a:lnSpc>
                <a:spcPct val="150000"/>
              </a:lnSpc>
              <a:buFont typeface="Wingdings" pitchFamily="2" charset="2"/>
              <a:buChar char="q"/>
            </a:pPr>
            <a:r>
              <a:rPr lang="es-ES" sz="2000"/>
              <a:t> Mayor afectividad negativa           </a:t>
            </a:r>
            <a:r>
              <a:rPr lang="es-ES" sz="2000" u="sng"/>
              <a:t>mayor consumo de ansiolíticos y antidepresivos</a:t>
            </a:r>
          </a:p>
        </p:txBody>
      </p:sp>
      <p:sp>
        <p:nvSpPr>
          <p:cNvPr id="3" name="2 Flecha derecha"/>
          <p:cNvSpPr/>
          <p:nvPr/>
        </p:nvSpPr>
        <p:spPr>
          <a:xfrm>
            <a:off x="3132138" y="3430588"/>
            <a:ext cx="571500"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 name="4 Flecha derecha"/>
          <p:cNvSpPr/>
          <p:nvPr/>
        </p:nvSpPr>
        <p:spPr>
          <a:xfrm>
            <a:off x="4000500" y="4510088"/>
            <a:ext cx="571500"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1 Rectángulo"/>
          <p:cNvSpPr>
            <a:spLocks noChangeArrowheads="1"/>
          </p:cNvSpPr>
          <p:nvPr/>
        </p:nvSpPr>
        <p:spPr bwMode="auto">
          <a:xfrm>
            <a:off x="142875" y="142875"/>
            <a:ext cx="8786813" cy="822325"/>
          </a:xfrm>
          <a:prstGeom prst="rect">
            <a:avLst/>
          </a:prstGeom>
          <a:noFill/>
          <a:ln w="9525">
            <a:noFill/>
            <a:miter lim="800000"/>
            <a:headEnd/>
            <a:tailEnd/>
          </a:ln>
        </p:spPr>
        <p:txBody>
          <a:bodyPr>
            <a:spAutoFit/>
          </a:bodyPr>
          <a:lstStyle/>
          <a:p>
            <a:r>
              <a:rPr lang="es-ES_tradnl" sz="2400" b="1"/>
              <a:t>Objetivo 6:</a:t>
            </a:r>
          </a:p>
          <a:p>
            <a:r>
              <a:rPr lang="es-ES_tradnl" sz="2400" b="1"/>
              <a:t>Diferencias en función de variables socio-demográficas</a:t>
            </a:r>
          </a:p>
        </p:txBody>
      </p:sp>
      <p:sp>
        <p:nvSpPr>
          <p:cNvPr id="55298" name="2 CuadroTexto"/>
          <p:cNvSpPr txBox="1">
            <a:spLocks noChangeArrowheads="1"/>
          </p:cNvSpPr>
          <p:nvPr/>
        </p:nvSpPr>
        <p:spPr bwMode="auto">
          <a:xfrm>
            <a:off x="785813" y="1071563"/>
            <a:ext cx="4357687" cy="830262"/>
          </a:xfrm>
          <a:prstGeom prst="rect">
            <a:avLst/>
          </a:prstGeom>
          <a:noFill/>
          <a:ln w="9525">
            <a:noFill/>
            <a:miter lim="800000"/>
            <a:headEnd/>
            <a:tailEnd/>
          </a:ln>
        </p:spPr>
        <p:txBody>
          <a:bodyPr>
            <a:spAutoFit/>
          </a:bodyPr>
          <a:lstStyle/>
          <a:p>
            <a:r>
              <a:rPr lang="es-AR" sz="2400"/>
              <a:t>Mujeres:</a:t>
            </a:r>
          </a:p>
          <a:p>
            <a:r>
              <a:rPr lang="es-AR" sz="2400"/>
              <a:t>	</a:t>
            </a:r>
          </a:p>
        </p:txBody>
      </p:sp>
      <p:sp>
        <p:nvSpPr>
          <p:cNvPr id="4" name="3 Más"/>
          <p:cNvSpPr/>
          <p:nvPr/>
        </p:nvSpPr>
        <p:spPr>
          <a:xfrm>
            <a:off x="2357438" y="1500188"/>
            <a:ext cx="500062" cy="42862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5300" name="4 CuadroTexto"/>
          <p:cNvSpPr txBox="1">
            <a:spLocks noChangeArrowheads="1"/>
          </p:cNvSpPr>
          <p:nvPr/>
        </p:nvSpPr>
        <p:spPr bwMode="auto">
          <a:xfrm>
            <a:off x="3071813" y="1500188"/>
            <a:ext cx="3500437" cy="369887"/>
          </a:xfrm>
          <a:prstGeom prst="rect">
            <a:avLst/>
          </a:prstGeom>
          <a:noFill/>
          <a:ln w="9525">
            <a:noFill/>
            <a:miter lim="800000"/>
            <a:headEnd/>
            <a:tailEnd/>
          </a:ln>
        </p:spPr>
        <p:txBody>
          <a:bodyPr>
            <a:spAutoFit/>
          </a:bodyPr>
          <a:lstStyle/>
          <a:p>
            <a:r>
              <a:rPr lang="es-AR"/>
              <a:t>Familiares que consumen</a:t>
            </a:r>
          </a:p>
        </p:txBody>
      </p:sp>
      <p:sp>
        <p:nvSpPr>
          <p:cNvPr id="6" name="5 Más"/>
          <p:cNvSpPr/>
          <p:nvPr/>
        </p:nvSpPr>
        <p:spPr>
          <a:xfrm>
            <a:off x="2357438" y="2071688"/>
            <a:ext cx="500062" cy="42862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5302" name="6 CuadroTexto"/>
          <p:cNvSpPr txBox="1">
            <a:spLocks noChangeArrowheads="1"/>
          </p:cNvSpPr>
          <p:nvPr/>
        </p:nvSpPr>
        <p:spPr bwMode="auto">
          <a:xfrm>
            <a:off x="3062288" y="2071688"/>
            <a:ext cx="5211762" cy="369887"/>
          </a:xfrm>
          <a:prstGeom prst="rect">
            <a:avLst/>
          </a:prstGeom>
          <a:noFill/>
          <a:ln w="9525">
            <a:noFill/>
            <a:miter lim="800000"/>
            <a:headEnd/>
            <a:tailEnd/>
          </a:ln>
        </p:spPr>
        <p:txBody>
          <a:bodyPr wrap="none">
            <a:spAutoFit/>
          </a:bodyPr>
          <a:lstStyle/>
          <a:p>
            <a:r>
              <a:rPr lang="es-AR"/>
              <a:t>Recurren a la familia como fuente de información</a:t>
            </a:r>
          </a:p>
        </p:txBody>
      </p:sp>
      <p:sp>
        <p:nvSpPr>
          <p:cNvPr id="8" name="7 Más"/>
          <p:cNvSpPr/>
          <p:nvPr/>
        </p:nvSpPr>
        <p:spPr>
          <a:xfrm>
            <a:off x="2357438" y="2643188"/>
            <a:ext cx="500062" cy="42862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5304" name="8 CuadroTexto"/>
          <p:cNvSpPr txBox="1">
            <a:spLocks noChangeArrowheads="1"/>
          </p:cNvSpPr>
          <p:nvPr/>
        </p:nvSpPr>
        <p:spPr bwMode="auto">
          <a:xfrm>
            <a:off x="3071813" y="2571750"/>
            <a:ext cx="6072187" cy="646113"/>
          </a:xfrm>
          <a:prstGeom prst="rect">
            <a:avLst/>
          </a:prstGeom>
          <a:noFill/>
          <a:ln w="9525">
            <a:noFill/>
            <a:miter lim="800000"/>
            <a:headEnd/>
            <a:tailEnd/>
          </a:ln>
        </p:spPr>
        <p:txBody>
          <a:bodyPr>
            <a:spAutoFit/>
          </a:bodyPr>
          <a:lstStyle/>
          <a:p>
            <a:r>
              <a:rPr lang="es-AR"/>
              <a:t>Necesidad de consumir psicofármacos por problemas emocionales y bajo prescripción medica</a:t>
            </a:r>
          </a:p>
        </p:txBody>
      </p:sp>
      <p:sp>
        <p:nvSpPr>
          <p:cNvPr id="55305" name="9 CuadroTexto"/>
          <p:cNvSpPr txBox="1">
            <a:spLocks noChangeArrowheads="1"/>
          </p:cNvSpPr>
          <p:nvPr/>
        </p:nvSpPr>
        <p:spPr bwMode="auto">
          <a:xfrm>
            <a:off x="663575" y="3429000"/>
            <a:ext cx="3419475" cy="461963"/>
          </a:xfrm>
          <a:prstGeom prst="rect">
            <a:avLst/>
          </a:prstGeom>
          <a:noFill/>
          <a:ln w="9525">
            <a:noFill/>
            <a:miter lim="800000"/>
            <a:headEnd/>
            <a:tailEnd/>
          </a:ln>
        </p:spPr>
        <p:txBody>
          <a:bodyPr wrap="none">
            <a:spAutoFit/>
          </a:bodyPr>
          <a:lstStyle/>
          <a:p>
            <a:r>
              <a:rPr lang="es-AR" sz="2400"/>
              <a:t>Mayor nivel educativo:  </a:t>
            </a:r>
          </a:p>
        </p:txBody>
      </p:sp>
      <p:sp>
        <p:nvSpPr>
          <p:cNvPr id="11" name="10 Más"/>
          <p:cNvSpPr/>
          <p:nvPr/>
        </p:nvSpPr>
        <p:spPr>
          <a:xfrm>
            <a:off x="2357438" y="4000500"/>
            <a:ext cx="500062" cy="42862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5307" name="11 CuadroTexto"/>
          <p:cNvSpPr txBox="1">
            <a:spLocks noChangeArrowheads="1"/>
          </p:cNvSpPr>
          <p:nvPr/>
        </p:nvSpPr>
        <p:spPr bwMode="auto">
          <a:xfrm>
            <a:off x="3071813" y="4071938"/>
            <a:ext cx="5786437" cy="369887"/>
          </a:xfrm>
          <a:prstGeom prst="rect">
            <a:avLst/>
          </a:prstGeom>
          <a:noFill/>
          <a:ln w="9525">
            <a:noFill/>
            <a:miter lim="800000"/>
            <a:headEnd/>
            <a:tailEnd/>
          </a:ln>
        </p:spPr>
        <p:txBody>
          <a:bodyPr>
            <a:spAutoFit/>
          </a:bodyPr>
          <a:lstStyle/>
          <a:p>
            <a:r>
              <a:rPr lang="es-AR"/>
              <a:t>Utilizan internet como fuente de información  </a:t>
            </a:r>
          </a:p>
        </p:txBody>
      </p:sp>
      <p:sp>
        <p:nvSpPr>
          <p:cNvPr id="13" name="12 Más"/>
          <p:cNvSpPr/>
          <p:nvPr/>
        </p:nvSpPr>
        <p:spPr>
          <a:xfrm>
            <a:off x="2357438" y="4643438"/>
            <a:ext cx="500062" cy="42862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5309" name="13 CuadroTexto"/>
          <p:cNvSpPr txBox="1">
            <a:spLocks noChangeArrowheads="1"/>
          </p:cNvSpPr>
          <p:nvPr/>
        </p:nvSpPr>
        <p:spPr bwMode="auto">
          <a:xfrm>
            <a:off x="3071813" y="4630738"/>
            <a:ext cx="5929312" cy="369887"/>
          </a:xfrm>
          <a:prstGeom prst="rect">
            <a:avLst/>
          </a:prstGeom>
          <a:noFill/>
          <a:ln w="9525">
            <a:noFill/>
            <a:miter lim="800000"/>
            <a:headEnd/>
            <a:tailEnd/>
          </a:ln>
        </p:spPr>
        <p:txBody>
          <a:bodyPr>
            <a:spAutoFit/>
          </a:bodyPr>
          <a:lstStyle/>
          <a:p>
            <a:r>
              <a:rPr lang="es-AR"/>
              <a:t>Ajuste en la información sobre el uso de psicofármacos</a:t>
            </a:r>
          </a:p>
        </p:txBody>
      </p:sp>
      <p:sp>
        <p:nvSpPr>
          <p:cNvPr id="15" name="14 Más"/>
          <p:cNvSpPr/>
          <p:nvPr/>
        </p:nvSpPr>
        <p:spPr>
          <a:xfrm>
            <a:off x="2357438" y="5286375"/>
            <a:ext cx="500062" cy="42862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5311" name="15 CuadroTexto"/>
          <p:cNvSpPr txBox="1">
            <a:spLocks noChangeArrowheads="1"/>
          </p:cNvSpPr>
          <p:nvPr/>
        </p:nvSpPr>
        <p:spPr bwMode="auto">
          <a:xfrm>
            <a:off x="3071813" y="5214938"/>
            <a:ext cx="5857875" cy="641350"/>
          </a:xfrm>
          <a:prstGeom prst="rect">
            <a:avLst/>
          </a:prstGeom>
          <a:noFill/>
          <a:ln w="9525">
            <a:noFill/>
            <a:miter lim="800000"/>
            <a:headEnd/>
            <a:tailEnd/>
          </a:ln>
        </p:spPr>
        <p:txBody>
          <a:bodyPr>
            <a:spAutoFit/>
          </a:bodyPr>
          <a:lstStyle/>
          <a:p>
            <a:r>
              <a:rPr lang="es-AR"/>
              <a:t>Percepción sobre la capacidad de los psicofármacos para mejorar la CV</a:t>
            </a:r>
          </a:p>
        </p:txBody>
      </p:sp>
      <p:sp>
        <p:nvSpPr>
          <p:cNvPr id="17" name="16 Más"/>
          <p:cNvSpPr/>
          <p:nvPr/>
        </p:nvSpPr>
        <p:spPr>
          <a:xfrm>
            <a:off x="2357438" y="5929313"/>
            <a:ext cx="500062" cy="42862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5313" name="17 CuadroTexto"/>
          <p:cNvSpPr txBox="1">
            <a:spLocks noChangeArrowheads="1"/>
          </p:cNvSpPr>
          <p:nvPr/>
        </p:nvSpPr>
        <p:spPr bwMode="auto">
          <a:xfrm>
            <a:off x="3074988" y="5916613"/>
            <a:ext cx="5854700" cy="369887"/>
          </a:xfrm>
          <a:prstGeom prst="rect">
            <a:avLst/>
          </a:prstGeom>
          <a:noFill/>
          <a:ln w="9525">
            <a:noFill/>
            <a:miter lim="800000"/>
            <a:headEnd/>
            <a:tailEnd/>
          </a:ln>
        </p:spPr>
        <p:txBody>
          <a:bodyPr>
            <a:spAutoFit/>
          </a:bodyPr>
          <a:lstStyle/>
          <a:p>
            <a:r>
              <a:rPr lang="es-AR"/>
              <a:t>Incremento significativo de consumo de psicofármacos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1 Rectángulo"/>
          <p:cNvSpPr>
            <a:spLocks noChangeArrowheads="1"/>
          </p:cNvSpPr>
          <p:nvPr/>
        </p:nvSpPr>
        <p:spPr bwMode="auto">
          <a:xfrm>
            <a:off x="357188" y="714375"/>
            <a:ext cx="8501062" cy="6713538"/>
          </a:xfrm>
          <a:prstGeom prst="rect">
            <a:avLst/>
          </a:prstGeom>
          <a:noFill/>
          <a:ln w="9525">
            <a:noFill/>
            <a:miter lim="800000"/>
            <a:headEnd/>
            <a:tailEnd/>
          </a:ln>
        </p:spPr>
        <p:txBody>
          <a:bodyPr>
            <a:spAutoFit/>
          </a:bodyPr>
          <a:lstStyle/>
          <a:p>
            <a:r>
              <a:rPr lang="es-AR" sz="2000"/>
              <a:t>Los jóvenes (21-24 años)</a:t>
            </a:r>
          </a:p>
          <a:p>
            <a:endParaRPr lang="es-AR"/>
          </a:p>
          <a:p>
            <a:endParaRPr lang="es-AR"/>
          </a:p>
          <a:p>
            <a:r>
              <a:rPr lang="es-AR"/>
              <a:t>            Necesidad significativamente mayor de consumir psicofármacos, recurren a la experiencia personal, a los medios de comunicación, a la familia y a los amigos como fuente de conocimiento</a:t>
            </a:r>
          </a:p>
          <a:p>
            <a:endParaRPr lang="es-AR"/>
          </a:p>
          <a:p>
            <a:endParaRPr lang="es-AR"/>
          </a:p>
          <a:p>
            <a:endParaRPr lang="es-A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r>
              <a:rPr lang="es-AR">
                <a:latin typeface="Lucida Sans Unicode" pitchFamily="34" charset="0"/>
              </a:rPr>
              <a:t>	</a:t>
            </a:r>
          </a:p>
        </p:txBody>
      </p:sp>
      <p:sp>
        <p:nvSpPr>
          <p:cNvPr id="3" name="2 Flecha derecha"/>
          <p:cNvSpPr/>
          <p:nvPr/>
        </p:nvSpPr>
        <p:spPr>
          <a:xfrm>
            <a:off x="539750" y="1701800"/>
            <a:ext cx="571500"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4" name="3 Flecha derecha"/>
          <p:cNvSpPr/>
          <p:nvPr/>
        </p:nvSpPr>
        <p:spPr>
          <a:xfrm>
            <a:off x="544513" y="2781300"/>
            <a:ext cx="571500"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6324" name="4 CuadroTexto"/>
          <p:cNvSpPr txBox="1">
            <a:spLocks noChangeArrowheads="1"/>
          </p:cNvSpPr>
          <p:nvPr/>
        </p:nvSpPr>
        <p:spPr bwMode="auto">
          <a:xfrm>
            <a:off x="1143000" y="2701925"/>
            <a:ext cx="4184650" cy="366713"/>
          </a:xfrm>
          <a:prstGeom prst="rect">
            <a:avLst/>
          </a:prstGeom>
          <a:noFill/>
          <a:ln w="9525">
            <a:noFill/>
            <a:miter lim="800000"/>
            <a:headEnd/>
            <a:tailEnd/>
          </a:ln>
        </p:spPr>
        <p:txBody>
          <a:bodyPr wrap="none">
            <a:spAutoFit/>
          </a:bodyPr>
          <a:lstStyle/>
          <a:p>
            <a:r>
              <a:rPr lang="es-AR"/>
              <a:t>Consumo de psicofármacos </a:t>
            </a:r>
            <a:r>
              <a:rPr lang="es-AR" b="1" i="1"/>
              <a:t>por moda</a:t>
            </a:r>
            <a:r>
              <a:rPr lang="es-AR"/>
              <a:t> </a:t>
            </a:r>
          </a:p>
        </p:txBody>
      </p:sp>
      <p:sp>
        <p:nvSpPr>
          <p:cNvPr id="6" name="5 Flecha derecha"/>
          <p:cNvSpPr/>
          <p:nvPr/>
        </p:nvSpPr>
        <p:spPr>
          <a:xfrm>
            <a:off x="544513" y="3573463"/>
            <a:ext cx="571500"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6326" name="6 CuadroTexto"/>
          <p:cNvSpPr txBox="1">
            <a:spLocks noChangeArrowheads="1"/>
          </p:cNvSpPr>
          <p:nvPr/>
        </p:nvSpPr>
        <p:spPr bwMode="auto">
          <a:xfrm>
            <a:off x="1143000" y="3429000"/>
            <a:ext cx="6007100" cy="369888"/>
          </a:xfrm>
          <a:prstGeom prst="rect">
            <a:avLst/>
          </a:prstGeom>
          <a:noFill/>
          <a:ln w="9525">
            <a:noFill/>
            <a:miter lim="800000"/>
            <a:headEnd/>
            <a:tailEnd/>
          </a:ln>
        </p:spPr>
        <p:txBody>
          <a:bodyPr wrap="none">
            <a:spAutoFit/>
          </a:bodyPr>
          <a:lstStyle/>
          <a:p>
            <a:r>
              <a:rPr lang="es-AR"/>
              <a:t>Pueden afectar negativamente las actividades cotidianas</a:t>
            </a:r>
          </a:p>
        </p:txBody>
      </p:sp>
      <p:sp>
        <p:nvSpPr>
          <p:cNvPr id="56327" name="7 CuadroTexto"/>
          <p:cNvSpPr txBox="1">
            <a:spLocks noChangeArrowheads="1"/>
          </p:cNvSpPr>
          <p:nvPr/>
        </p:nvSpPr>
        <p:spPr bwMode="auto">
          <a:xfrm>
            <a:off x="357188" y="4572000"/>
            <a:ext cx="8358187" cy="646113"/>
          </a:xfrm>
          <a:prstGeom prst="rect">
            <a:avLst/>
          </a:prstGeom>
          <a:noFill/>
          <a:ln w="9525">
            <a:noFill/>
            <a:miter lim="800000"/>
            <a:headEnd/>
            <a:tailEnd/>
          </a:ln>
        </p:spPr>
        <p:txBody>
          <a:bodyPr>
            <a:spAutoFit/>
          </a:bodyPr>
          <a:lstStyle/>
          <a:p>
            <a:r>
              <a:rPr lang="es-AR"/>
              <a:t>A </a:t>
            </a:r>
            <a:r>
              <a:rPr lang="es-AR" b="1"/>
              <a:t>mayor edad</a:t>
            </a:r>
            <a:r>
              <a:rPr lang="es-AR"/>
              <a:t>, mayor consumo efectivo, particularmente </a:t>
            </a:r>
            <a:r>
              <a:rPr lang="es-AR" b="1"/>
              <a:t>antidepresivos</a:t>
            </a:r>
            <a:r>
              <a:rPr lang="es-AR"/>
              <a:t> y por indicación profesional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xi\Desktop\Material de tesis\El dedo en la llaga_files\prozac.jpg"/>
          <p:cNvPicPr>
            <a:picLocks noChangeAspect="1" noChangeArrowheads="1"/>
          </p:cNvPicPr>
          <p:nvPr/>
        </p:nvPicPr>
        <p:blipFill>
          <a:blip r:embed="rId2"/>
          <a:srcRect/>
          <a:stretch>
            <a:fillRect/>
          </a:stretch>
        </p:blipFill>
        <p:spPr bwMode="auto">
          <a:xfrm>
            <a:off x="1547813" y="188913"/>
            <a:ext cx="1143000" cy="1928812"/>
          </a:xfrm>
          <a:prstGeom prst="rect">
            <a:avLst/>
          </a:prstGeom>
          <a:noFill/>
          <a:ln w="9525">
            <a:noFill/>
            <a:miter lim="800000"/>
            <a:headEnd/>
            <a:tailEnd/>
          </a:ln>
        </p:spPr>
      </p:pic>
      <p:pic>
        <p:nvPicPr>
          <p:cNvPr id="27650" name="Picture 2" descr="C:\Users\maxi\Desktop\Material de tesis\El dedo en la llaga_files\ADVERTENCIA.jpg"/>
          <p:cNvPicPr>
            <a:picLocks noChangeAspect="1" noChangeArrowheads="1"/>
          </p:cNvPicPr>
          <p:nvPr/>
        </p:nvPicPr>
        <p:blipFill>
          <a:blip r:embed="rId3"/>
          <a:srcRect/>
          <a:stretch>
            <a:fillRect/>
          </a:stretch>
        </p:blipFill>
        <p:spPr bwMode="auto">
          <a:xfrm rot="1447011">
            <a:off x="4427538" y="2133600"/>
            <a:ext cx="1579562" cy="1050925"/>
          </a:xfrm>
          <a:prstGeom prst="rect">
            <a:avLst/>
          </a:prstGeom>
          <a:noFill/>
          <a:ln w="9525">
            <a:noFill/>
            <a:miter lim="800000"/>
            <a:headEnd/>
            <a:tailEnd/>
          </a:ln>
        </p:spPr>
      </p:pic>
      <p:pic>
        <p:nvPicPr>
          <p:cNvPr id="27651" name="Picture 3" descr="C:\Users\maxi\Desktop\Material de tesis\El dedo en la llaga_files\birth-death.jpg"/>
          <p:cNvPicPr>
            <a:picLocks noChangeAspect="1" noChangeArrowheads="1"/>
          </p:cNvPicPr>
          <p:nvPr/>
        </p:nvPicPr>
        <p:blipFill>
          <a:blip r:embed="rId4"/>
          <a:srcRect/>
          <a:stretch>
            <a:fillRect/>
          </a:stretch>
        </p:blipFill>
        <p:spPr bwMode="auto">
          <a:xfrm rot="-2233380">
            <a:off x="5940425" y="1412875"/>
            <a:ext cx="1071563" cy="1071563"/>
          </a:xfrm>
          <a:prstGeom prst="rect">
            <a:avLst/>
          </a:prstGeom>
          <a:noFill/>
          <a:ln w="9525">
            <a:noFill/>
            <a:miter lim="800000"/>
            <a:headEnd/>
            <a:tailEnd/>
          </a:ln>
        </p:spPr>
      </p:pic>
      <p:pic>
        <p:nvPicPr>
          <p:cNvPr id="27652" name="Picture 4" descr="C:\Users\maxi\Desktop\Material de tesis\El dedo en la llaga_files\BOMBA.jpg"/>
          <p:cNvPicPr>
            <a:picLocks noChangeAspect="1" noChangeArrowheads="1"/>
          </p:cNvPicPr>
          <p:nvPr/>
        </p:nvPicPr>
        <p:blipFill>
          <a:blip r:embed="rId5"/>
          <a:srcRect/>
          <a:stretch>
            <a:fillRect/>
          </a:stretch>
        </p:blipFill>
        <p:spPr bwMode="auto">
          <a:xfrm rot="-670733">
            <a:off x="6156325" y="2565400"/>
            <a:ext cx="1722438" cy="1144588"/>
          </a:xfrm>
          <a:prstGeom prst="rect">
            <a:avLst/>
          </a:prstGeom>
          <a:noFill/>
          <a:ln w="9525">
            <a:noFill/>
            <a:miter lim="800000"/>
            <a:headEnd/>
            <a:tailEnd/>
          </a:ln>
        </p:spPr>
      </p:pic>
      <p:pic>
        <p:nvPicPr>
          <p:cNvPr id="27653" name="Picture 5" descr="C:\Users\maxi\Desktop\Material de tesis\El dedo en la llaga_files\dinero3.jpg"/>
          <p:cNvPicPr>
            <a:picLocks noChangeAspect="1" noChangeArrowheads="1"/>
          </p:cNvPicPr>
          <p:nvPr/>
        </p:nvPicPr>
        <p:blipFill>
          <a:blip r:embed="rId6"/>
          <a:srcRect/>
          <a:stretch>
            <a:fillRect/>
          </a:stretch>
        </p:blipFill>
        <p:spPr bwMode="auto">
          <a:xfrm rot="1297819">
            <a:off x="1403350" y="2852738"/>
            <a:ext cx="1066800" cy="1428750"/>
          </a:xfrm>
          <a:prstGeom prst="rect">
            <a:avLst/>
          </a:prstGeom>
          <a:noFill/>
          <a:ln w="9525">
            <a:noFill/>
            <a:miter lim="800000"/>
            <a:headEnd/>
            <a:tailEnd/>
          </a:ln>
        </p:spPr>
      </p:pic>
      <p:pic>
        <p:nvPicPr>
          <p:cNvPr id="27654" name="Picture 6" descr="C:\Users\maxi\Desktop\Material de tesis\El dedo en la llaga_files\conspiraciones%20toxicas.jpg"/>
          <p:cNvPicPr>
            <a:picLocks noChangeAspect="1" noChangeArrowheads="1"/>
          </p:cNvPicPr>
          <p:nvPr/>
        </p:nvPicPr>
        <p:blipFill>
          <a:blip r:embed="rId7"/>
          <a:srcRect/>
          <a:stretch>
            <a:fillRect/>
          </a:stretch>
        </p:blipFill>
        <p:spPr bwMode="auto">
          <a:xfrm rot="2395242">
            <a:off x="3419475" y="620713"/>
            <a:ext cx="933450" cy="1400175"/>
          </a:xfrm>
          <a:prstGeom prst="rect">
            <a:avLst/>
          </a:prstGeom>
          <a:noFill/>
          <a:ln w="9525">
            <a:noFill/>
            <a:miter lim="800000"/>
            <a:headEnd/>
            <a:tailEnd/>
          </a:ln>
        </p:spPr>
      </p:pic>
      <p:pic>
        <p:nvPicPr>
          <p:cNvPr id="27655" name="Picture 8" descr="C:\Users\maxi\Desktop\Material de tesis\El dedo en la llaga_files\el%20nio%20hiperactivo.gif"/>
          <p:cNvPicPr>
            <a:picLocks noChangeAspect="1" noChangeArrowheads="1"/>
          </p:cNvPicPr>
          <p:nvPr/>
        </p:nvPicPr>
        <p:blipFill>
          <a:blip r:embed="rId8"/>
          <a:srcRect/>
          <a:stretch>
            <a:fillRect/>
          </a:stretch>
        </p:blipFill>
        <p:spPr bwMode="auto">
          <a:xfrm>
            <a:off x="7956550" y="2492375"/>
            <a:ext cx="1001713" cy="1471613"/>
          </a:xfrm>
          <a:prstGeom prst="rect">
            <a:avLst/>
          </a:prstGeom>
          <a:noFill/>
          <a:ln w="9525">
            <a:noFill/>
            <a:miter lim="800000"/>
            <a:headEnd/>
            <a:tailEnd/>
          </a:ln>
        </p:spPr>
      </p:pic>
      <p:pic>
        <p:nvPicPr>
          <p:cNvPr id="27656" name="Picture 9" descr="C:\Users\maxi\Desktop\Material de tesis\El dedo en la llaga_files\mafia%20mdica.jpg"/>
          <p:cNvPicPr>
            <a:picLocks noChangeAspect="1" noChangeArrowheads="1"/>
          </p:cNvPicPr>
          <p:nvPr/>
        </p:nvPicPr>
        <p:blipFill>
          <a:blip r:embed="rId9"/>
          <a:srcRect/>
          <a:stretch>
            <a:fillRect/>
          </a:stretch>
        </p:blipFill>
        <p:spPr bwMode="auto">
          <a:xfrm>
            <a:off x="6443663" y="3860800"/>
            <a:ext cx="1216025" cy="1666875"/>
          </a:xfrm>
          <a:prstGeom prst="rect">
            <a:avLst/>
          </a:prstGeom>
          <a:noFill/>
          <a:ln w="9525">
            <a:noFill/>
            <a:miter lim="800000"/>
            <a:headEnd/>
            <a:tailEnd/>
          </a:ln>
        </p:spPr>
      </p:pic>
      <p:pic>
        <p:nvPicPr>
          <p:cNvPr id="27657" name="Picture 10" descr="C:\Users\maxi\Desktop\Material de tesis\El dedo en la llaga_files\talking%20back%20to%20ritaline.jpg"/>
          <p:cNvPicPr>
            <a:picLocks noChangeAspect="1" noChangeArrowheads="1"/>
          </p:cNvPicPr>
          <p:nvPr/>
        </p:nvPicPr>
        <p:blipFill>
          <a:blip r:embed="rId10"/>
          <a:srcRect/>
          <a:stretch>
            <a:fillRect/>
          </a:stretch>
        </p:blipFill>
        <p:spPr bwMode="auto">
          <a:xfrm rot="1175042">
            <a:off x="3995738" y="4437063"/>
            <a:ext cx="935037" cy="1411287"/>
          </a:xfrm>
          <a:prstGeom prst="rect">
            <a:avLst/>
          </a:prstGeom>
          <a:noFill/>
          <a:ln w="9525">
            <a:noFill/>
            <a:miter lim="800000"/>
            <a:headEnd/>
            <a:tailEnd/>
          </a:ln>
        </p:spPr>
      </p:pic>
      <p:pic>
        <p:nvPicPr>
          <p:cNvPr id="27658" name="Picture 11" descr="C:\Users\maxi\Desktop\Material de tesis\El dedo en la llaga_files\ratones.jpg"/>
          <p:cNvPicPr>
            <a:picLocks noChangeAspect="1" noChangeArrowheads="1"/>
          </p:cNvPicPr>
          <p:nvPr/>
        </p:nvPicPr>
        <p:blipFill>
          <a:blip r:embed="rId11"/>
          <a:srcRect/>
          <a:stretch>
            <a:fillRect/>
          </a:stretch>
        </p:blipFill>
        <p:spPr bwMode="auto">
          <a:xfrm>
            <a:off x="5076825" y="4365625"/>
            <a:ext cx="1335088" cy="1436688"/>
          </a:xfrm>
          <a:prstGeom prst="rect">
            <a:avLst/>
          </a:prstGeom>
          <a:noFill/>
          <a:ln w="9525">
            <a:noFill/>
            <a:miter lim="800000"/>
            <a:headEnd/>
            <a:tailEnd/>
          </a:ln>
        </p:spPr>
      </p:pic>
      <p:pic>
        <p:nvPicPr>
          <p:cNvPr id="27659" name="Picture 13" descr="C:\Users\maxi\Desktop\Material de tesis\El dedo en la llaga_files\viagra.jpg"/>
          <p:cNvPicPr>
            <a:picLocks noChangeAspect="1" noChangeArrowheads="1"/>
          </p:cNvPicPr>
          <p:nvPr/>
        </p:nvPicPr>
        <p:blipFill>
          <a:blip r:embed="rId12"/>
          <a:srcRect/>
          <a:stretch>
            <a:fillRect/>
          </a:stretch>
        </p:blipFill>
        <p:spPr bwMode="auto">
          <a:xfrm>
            <a:off x="2357438" y="3929063"/>
            <a:ext cx="1555750" cy="1158875"/>
          </a:xfrm>
          <a:prstGeom prst="rect">
            <a:avLst/>
          </a:prstGeom>
          <a:noFill/>
          <a:ln w="9525">
            <a:noFill/>
            <a:miter lim="800000"/>
            <a:headEnd/>
            <a:tailEnd/>
          </a:ln>
        </p:spPr>
      </p:pic>
      <p:pic>
        <p:nvPicPr>
          <p:cNvPr id="27660" name="Picture 14" descr="C:\Users\maxi\Desktop\Material de tesis\El dedo en la llaga_files\marte.jpg"/>
          <p:cNvPicPr>
            <a:picLocks noChangeAspect="1" noChangeArrowheads="1"/>
          </p:cNvPicPr>
          <p:nvPr/>
        </p:nvPicPr>
        <p:blipFill>
          <a:blip r:embed="rId13"/>
          <a:srcRect/>
          <a:stretch>
            <a:fillRect/>
          </a:stretch>
        </p:blipFill>
        <p:spPr bwMode="auto">
          <a:xfrm>
            <a:off x="5508625" y="3573463"/>
            <a:ext cx="725488" cy="831850"/>
          </a:xfrm>
          <a:prstGeom prst="rect">
            <a:avLst/>
          </a:prstGeom>
          <a:noFill/>
          <a:ln w="9525">
            <a:noFill/>
            <a:miter lim="800000"/>
            <a:headEnd/>
            <a:tailEnd/>
          </a:ln>
        </p:spPr>
      </p:pic>
      <p:pic>
        <p:nvPicPr>
          <p:cNvPr id="27661" name="Picture 15" descr="C:\Users\maxi\Desktop\Material de tesis\El dedo en la llaga_files\venus.jpg"/>
          <p:cNvPicPr>
            <a:picLocks noChangeAspect="1" noChangeArrowheads="1"/>
          </p:cNvPicPr>
          <p:nvPr/>
        </p:nvPicPr>
        <p:blipFill>
          <a:blip r:embed="rId14"/>
          <a:srcRect/>
          <a:stretch>
            <a:fillRect/>
          </a:stretch>
        </p:blipFill>
        <p:spPr bwMode="auto">
          <a:xfrm>
            <a:off x="2771775" y="1700213"/>
            <a:ext cx="704850" cy="561975"/>
          </a:xfrm>
          <a:prstGeom prst="rect">
            <a:avLst/>
          </a:prstGeom>
          <a:noFill/>
          <a:ln w="9525">
            <a:noFill/>
            <a:miter lim="800000"/>
            <a:headEnd/>
            <a:tailEnd/>
          </a:ln>
        </p:spPr>
      </p:pic>
      <p:pic>
        <p:nvPicPr>
          <p:cNvPr id="27662" name="Picture 16" descr="C:\Users\maxi\Desktop\Material de tesis\El dedo en la llaga_files\admiracion.jpg"/>
          <p:cNvPicPr>
            <a:picLocks noChangeAspect="1" noChangeArrowheads="1"/>
          </p:cNvPicPr>
          <p:nvPr/>
        </p:nvPicPr>
        <p:blipFill>
          <a:blip r:embed="rId15"/>
          <a:srcRect/>
          <a:stretch>
            <a:fillRect/>
          </a:stretch>
        </p:blipFill>
        <p:spPr bwMode="auto">
          <a:xfrm>
            <a:off x="2916238" y="2924175"/>
            <a:ext cx="876300" cy="876300"/>
          </a:xfrm>
          <a:prstGeom prst="rect">
            <a:avLst/>
          </a:prstGeom>
          <a:noFill/>
          <a:ln w="9525">
            <a:noFill/>
            <a:miter lim="800000"/>
            <a:headEnd/>
            <a:tailEnd/>
          </a:ln>
        </p:spPr>
      </p:pic>
      <p:pic>
        <p:nvPicPr>
          <p:cNvPr id="27663" name="Picture 17" descr="C:\Users\maxi\Desktop\Material de tesis\El dedo en la llaga_files\antidepresivos.JPG"/>
          <p:cNvPicPr>
            <a:picLocks noChangeAspect="1" noChangeArrowheads="1"/>
          </p:cNvPicPr>
          <p:nvPr/>
        </p:nvPicPr>
        <p:blipFill>
          <a:blip r:embed="rId16" cstate="print"/>
          <a:srcRect/>
          <a:stretch>
            <a:fillRect/>
          </a:stretch>
        </p:blipFill>
        <p:spPr bwMode="auto">
          <a:xfrm rot="-1633184">
            <a:off x="684213" y="4437063"/>
            <a:ext cx="1308100" cy="1038225"/>
          </a:xfrm>
          <a:prstGeom prst="rect">
            <a:avLst/>
          </a:prstGeom>
          <a:noFill/>
          <a:ln w="9525">
            <a:noFill/>
            <a:miter lim="800000"/>
            <a:headEnd/>
            <a:tailEnd/>
          </a:ln>
        </p:spPr>
      </p:pic>
      <p:pic>
        <p:nvPicPr>
          <p:cNvPr id="27664" name="Picture 18" descr="C:\Users\maxi\Desktop\Material de tesis\El dedo en la llaga_files\informacin.jpg"/>
          <p:cNvPicPr>
            <a:picLocks noChangeAspect="1" noChangeArrowheads="1"/>
          </p:cNvPicPr>
          <p:nvPr/>
        </p:nvPicPr>
        <p:blipFill>
          <a:blip r:embed="rId17"/>
          <a:srcRect/>
          <a:stretch>
            <a:fillRect/>
          </a:stretch>
        </p:blipFill>
        <p:spPr bwMode="auto">
          <a:xfrm>
            <a:off x="8172450" y="4149725"/>
            <a:ext cx="785813" cy="785813"/>
          </a:xfrm>
          <a:prstGeom prst="rect">
            <a:avLst/>
          </a:prstGeom>
          <a:noFill/>
          <a:ln w="9525">
            <a:noFill/>
            <a:miter lim="800000"/>
            <a:headEnd/>
            <a:tailEnd/>
          </a:ln>
        </p:spPr>
      </p:pic>
      <p:pic>
        <p:nvPicPr>
          <p:cNvPr id="27665" name="19 Imagen"/>
          <p:cNvPicPr>
            <a:picLocks noChangeAspect="1" noChangeArrowheads="1"/>
          </p:cNvPicPr>
          <p:nvPr/>
        </p:nvPicPr>
        <p:blipFill>
          <a:blip r:embed="rId18"/>
          <a:srcRect/>
          <a:stretch>
            <a:fillRect/>
          </a:stretch>
        </p:blipFill>
        <p:spPr bwMode="auto">
          <a:xfrm rot="-2467004">
            <a:off x="5219700" y="765175"/>
            <a:ext cx="1547813" cy="720725"/>
          </a:xfrm>
          <a:prstGeom prst="rect">
            <a:avLst/>
          </a:prstGeom>
          <a:noFill/>
          <a:ln w="9525">
            <a:noFill/>
            <a:miter lim="800000"/>
            <a:headEnd/>
            <a:tailEnd/>
          </a:ln>
        </p:spPr>
      </p:pic>
      <p:pic>
        <p:nvPicPr>
          <p:cNvPr id="27666" name="20 Imagen"/>
          <p:cNvPicPr>
            <a:picLocks noChangeAspect="1" noChangeArrowheads="1"/>
          </p:cNvPicPr>
          <p:nvPr/>
        </p:nvPicPr>
        <p:blipFill>
          <a:blip r:embed="rId19"/>
          <a:srcRect/>
          <a:stretch>
            <a:fillRect/>
          </a:stretch>
        </p:blipFill>
        <p:spPr bwMode="auto">
          <a:xfrm>
            <a:off x="8027988" y="4941888"/>
            <a:ext cx="976312" cy="857250"/>
          </a:xfrm>
          <a:prstGeom prst="rect">
            <a:avLst/>
          </a:prstGeom>
          <a:noFill/>
          <a:ln w="9525">
            <a:noFill/>
            <a:miter lim="800000"/>
            <a:headEnd/>
            <a:tailEnd/>
          </a:ln>
        </p:spPr>
      </p:pic>
      <p:pic>
        <p:nvPicPr>
          <p:cNvPr id="27667" name="21 Imagen"/>
          <p:cNvPicPr>
            <a:picLocks noChangeAspect="1" noChangeArrowheads="1"/>
          </p:cNvPicPr>
          <p:nvPr/>
        </p:nvPicPr>
        <p:blipFill>
          <a:blip r:embed="rId20"/>
          <a:srcRect/>
          <a:stretch>
            <a:fillRect/>
          </a:stretch>
        </p:blipFill>
        <p:spPr bwMode="auto">
          <a:xfrm>
            <a:off x="250825" y="333375"/>
            <a:ext cx="1138238" cy="1006475"/>
          </a:xfrm>
          <a:prstGeom prst="rect">
            <a:avLst/>
          </a:prstGeom>
          <a:noFill/>
          <a:ln w="9525">
            <a:noFill/>
            <a:miter lim="800000"/>
            <a:headEnd/>
            <a:tailEnd/>
          </a:ln>
        </p:spPr>
      </p:pic>
      <p:pic>
        <p:nvPicPr>
          <p:cNvPr id="27668" name="Picture 19"/>
          <p:cNvPicPr>
            <a:picLocks noChangeAspect="1" noChangeArrowheads="1"/>
          </p:cNvPicPr>
          <p:nvPr/>
        </p:nvPicPr>
        <p:blipFill>
          <a:blip r:embed="rId21"/>
          <a:srcRect/>
          <a:stretch>
            <a:fillRect/>
          </a:stretch>
        </p:blipFill>
        <p:spPr bwMode="auto">
          <a:xfrm>
            <a:off x="6804025" y="5661025"/>
            <a:ext cx="928688" cy="928688"/>
          </a:xfrm>
          <a:prstGeom prst="rect">
            <a:avLst/>
          </a:prstGeom>
          <a:noFill/>
          <a:ln w="9525">
            <a:noFill/>
            <a:miter lim="800000"/>
            <a:headEnd/>
            <a:tailEnd/>
          </a:ln>
        </p:spPr>
      </p:pic>
      <p:pic>
        <p:nvPicPr>
          <p:cNvPr id="27669" name="Picture 20"/>
          <p:cNvPicPr>
            <a:picLocks noChangeAspect="1" noChangeArrowheads="1"/>
          </p:cNvPicPr>
          <p:nvPr/>
        </p:nvPicPr>
        <p:blipFill>
          <a:blip r:embed="rId22"/>
          <a:srcRect/>
          <a:stretch>
            <a:fillRect/>
          </a:stretch>
        </p:blipFill>
        <p:spPr bwMode="auto">
          <a:xfrm>
            <a:off x="250825" y="1557338"/>
            <a:ext cx="1152525" cy="1271587"/>
          </a:xfrm>
          <a:prstGeom prst="rect">
            <a:avLst/>
          </a:prstGeom>
          <a:noFill/>
          <a:ln w="9525">
            <a:noFill/>
            <a:miter lim="800000"/>
            <a:headEnd/>
            <a:tailEnd/>
          </a:ln>
        </p:spPr>
      </p:pic>
      <p:pic>
        <p:nvPicPr>
          <p:cNvPr id="27670" name="Picture 21"/>
          <p:cNvPicPr>
            <a:picLocks noChangeAspect="1" noChangeArrowheads="1"/>
          </p:cNvPicPr>
          <p:nvPr/>
        </p:nvPicPr>
        <p:blipFill>
          <a:blip r:embed="rId23"/>
          <a:srcRect/>
          <a:stretch>
            <a:fillRect/>
          </a:stretch>
        </p:blipFill>
        <p:spPr bwMode="auto">
          <a:xfrm rot="-1227558">
            <a:off x="2339975" y="5229225"/>
            <a:ext cx="1143000" cy="1143000"/>
          </a:xfrm>
          <a:prstGeom prst="rect">
            <a:avLst/>
          </a:prstGeom>
          <a:noFill/>
          <a:ln w="9525">
            <a:noFill/>
            <a:miter lim="800000"/>
            <a:headEnd/>
            <a:tailEnd/>
          </a:ln>
        </p:spPr>
      </p:pic>
      <p:pic>
        <p:nvPicPr>
          <p:cNvPr id="27671" name="Picture 22"/>
          <p:cNvPicPr>
            <a:picLocks noChangeAspect="1" noChangeArrowheads="1"/>
          </p:cNvPicPr>
          <p:nvPr/>
        </p:nvPicPr>
        <p:blipFill>
          <a:blip r:embed="rId24"/>
          <a:srcRect/>
          <a:stretch>
            <a:fillRect/>
          </a:stretch>
        </p:blipFill>
        <p:spPr bwMode="auto">
          <a:xfrm>
            <a:off x="5651500" y="5772150"/>
            <a:ext cx="1052513" cy="1085850"/>
          </a:xfrm>
          <a:prstGeom prst="rect">
            <a:avLst/>
          </a:prstGeom>
          <a:noFill/>
          <a:ln w="9525">
            <a:noFill/>
            <a:miter lim="800000"/>
            <a:headEnd/>
            <a:tailEnd/>
          </a:ln>
        </p:spPr>
      </p:pic>
      <p:pic>
        <p:nvPicPr>
          <p:cNvPr id="27672" name="Picture 23"/>
          <p:cNvPicPr>
            <a:picLocks noChangeAspect="1" noChangeArrowheads="1"/>
          </p:cNvPicPr>
          <p:nvPr/>
        </p:nvPicPr>
        <p:blipFill>
          <a:blip r:embed="rId25"/>
          <a:srcRect/>
          <a:stretch>
            <a:fillRect/>
          </a:stretch>
        </p:blipFill>
        <p:spPr bwMode="auto">
          <a:xfrm rot="1429537">
            <a:off x="323850" y="2997200"/>
            <a:ext cx="920750" cy="830263"/>
          </a:xfrm>
          <a:prstGeom prst="rect">
            <a:avLst/>
          </a:prstGeom>
          <a:noFill/>
          <a:ln w="9525">
            <a:noFill/>
            <a:miter lim="800000"/>
            <a:headEnd/>
            <a:tailEnd/>
          </a:ln>
        </p:spPr>
      </p:pic>
      <p:pic>
        <p:nvPicPr>
          <p:cNvPr id="27673" name="Picture 24"/>
          <p:cNvPicPr>
            <a:picLocks noChangeAspect="1" noChangeArrowheads="1"/>
          </p:cNvPicPr>
          <p:nvPr/>
        </p:nvPicPr>
        <p:blipFill>
          <a:blip r:embed="rId26"/>
          <a:srcRect/>
          <a:stretch>
            <a:fillRect/>
          </a:stretch>
        </p:blipFill>
        <p:spPr bwMode="auto">
          <a:xfrm>
            <a:off x="250825" y="4005263"/>
            <a:ext cx="595313" cy="595312"/>
          </a:xfrm>
          <a:prstGeom prst="rect">
            <a:avLst/>
          </a:prstGeom>
          <a:noFill/>
          <a:ln w="9525">
            <a:noFill/>
            <a:miter lim="800000"/>
            <a:headEnd/>
            <a:tailEnd/>
          </a:ln>
        </p:spPr>
      </p:pic>
      <p:pic>
        <p:nvPicPr>
          <p:cNvPr id="27674" name="Picture 25"/>
          <p:cNvPicPr>
            <a:picLocks noChangeAspect="1" noChangeArrowheads="1"/>
          </p:cNvPicPr>
          <p:nvPr/>
        </p:nvPicPr>
        <p:blipFill>
          <a:blip r:embed="rId27"/>
          <a:srcRect/>
          <a:stretch>
            <a:fillRect/>
          </a:stretch>
        </p:blipFill>
        <p:spPr bwMode="auto">
          <a:xfrm>
            <a:off x="4572000" y="6057900"/>
            <a:ext cx="1027113" cy="800100"/>
          </a:xfrm>
          <a:prstGeom prst="rect">
            <a:avLst/>
          </a:prstGeom>
          <a:noFill/>
          <a:ln w="9525">
            <a:noFill/>
            <a:miter lim="800000"/>
            <a:headEnd/>
            <a:tailEnd/>
          </a:ln>
        </p:spPr>
      </p:pic>
      <p:pic>
        <p:nvPicPr>
          <p:cNvPr id="27675" name="Picture 26"/>
          <p:cNvPicPr>
            <a:picLocks noChangeAspect="1" noChangeArrowheads="1"/>
          </p:cNvPicPr>
          <p:nvPr/>
        </p:nvPicPr>
        <p:blipFill>
          <a:blip r:embed="rId28"/>
          <a:srcRect/>
          <a:stretch>
            <a:fillRect/>
          </a:stretch>
        </p:blipFill>
        <p:spPr bwMode="auto">
          <a:xfrm>
            <a:off x="2771775" y="188913"/>
            <a:ext cx="855663" cy="881062"/>
          </a:xfrm>
          <a:prstGeom prst="rect">
            <a:avLst/>
          </a:prstGeom>
          <a:noFill/>
          <a:ln w="9525">
            <a:noFill/>
            <a:miter lim="800000"/>
            <a:headEnd/>
            <a:tailEnd/>
          </a:ln>
        </p:spPr>
      </p:pic>
      <p:pic>
        <p:nvPicPr>
          <p:cNvPr id="27676" name="Picture 27"/>
          <p:cNvPicPr>
            <a:picLocks noChangeAspect="1" noChangeArrowheads="1"/>
          </p:cNvPicPr>
          <p:nvPr/>
        </p:nvPicPr>
        <p:blipFill>
          <a:blip r:embed="rId29"/>
          <a:srcRect/>
          <a:stretch>
            <a:fillRect/>
          </a:stretch>
        </p:blipFill>
        <p:spPr bwMode="auto">
          <a:xfrm>
            <a:off x="1979613" y="2276475"/>
            <a:ext cx="2219325" cy="542925"/>
          </a:xfrm>
          <a:prstGeom prst="rect">
            <a:avLst/>
          </a:prstGeom>
          <a:noFill/>
          <a:ln w="9525">
            <a:noFill/>
            <a:miter lim="800000"/>
            <a:headEnd/>
            <a:tailEnd/>
          </a:ln>
        </p:spPr>
      </p:pic>
      <p:pic>
        <p:nvPicPr>
          <p:cNvPr id="27677" name="Picture 28"/>
          <p:cNvPicPr>
            <a:picLocks noChangeAspect="1" noChangeArrowheads="1"/>
          </p:cNvPicPr>
          <p:nvPr/>
        </p:nvPicPr>
        <p:blipFill>
          <a:blip r:embed="rId30"/>
          <a:srcRect/>
          <a:stretch>
            <a:fillRect/>
          </a:stretch>
        </p:blipFill>
        <p:spPr bwMode="auto">
          <a:xfrm>
            <a:off x="8027988" y="5734050"/>
            <a:ext cx="865187" cy="1123950"/>
          </a:xfrm>
          <a:prstGeom prst="rect">
            <a:avLst/>
          </a:prstGeom>
          <a:noFill/>
          <a:ln w="9525">
            <a:noFill/>
            <a:miter lim="800000"/>
            <a:headEnd/>
            <a:tailEnd/>
          </a:ln>
        </p:spPr>
      </p:pic>
      <p:pic>
        <p:nvPicPr>
          <p:cNvPr id="27678" name="Picture 29"/>
          <p:cNvPicPr>
            <a:picLocks noChangeAspect="1" noChangeArrowheads="1"/>
          </p:cNvPicPr>
          <p:nvPr/>
        </p:nvPicPr>
        <p:blipFill>
          <a:blip r:embed="rId31"/>
          <a:srcRect/>
          <a:stretch>
            <a:fillRect/>
          </a:stretch>
        </p:blipFill>
        <p:spPr bwMode="auto">
          <a:xfrm>
            <a:off x="4572000" y="71438"/>
            <a:ext cx="1276350" cy="803275"/>
          </a:xfrm>
          <a:prstGeom prst="rect">
            <a:avLst/>
          </a:prstGeom>
          <a:noFill/>
          <a:ln w="9525">
            <a:noFill/>
            <a:miter lim="800000"/>
            <a:headEnd/>
            <a:tailEnd/>
          </a:ln>
        </p:spPr>
      </p:pic>
      <p:pic>
        <p:nvPicPr>
          <p:cNvPr id="27679" name="Picture 30"/>
          <p:cNvPicPr>
            <a:picLocks noChangeAspect="1" noChangeArrowheads="1"/>
          </p:cNvPicPr>
          <p:nvPr/>
        </p:nvPicPr>
        <p:blipFill>
          <a:blip r:embed="rId32"/>
          <a:srcRect/>
          <a:stretch>
            <a:fillRect/>
          </a:stretch>
        </p:blipFill>
        <p:spPr bwMode="auto">
          <a:xfrm>
            <a:off x="1331913" y="5589588"/>
            <a:ext cx="1017587" cy="976312"/>
          </a:xfrm>
          <a:prstGeom prst="rect">
            <a:avLst/>
          </a:prstGeom>
          <a:noFill/>
          <a:ln w="9525">
            <a:noFill/>
            <a:miter lim="800000"/>
            <a:headEnd/>
            <a:tailEnd/>
          </a:ln>
        </p:spPr>
      </p:pic>
      <p:pic>
        <p:nvPicPr>
          <p:cNvPr id="27680" name="Picture 31"/>
          <p:cNvPicPr>
            <a:picLocks noChangeAspect="1" noChangeArrowheads="1"/>
          </p:cNvPicPr>
          <p:nvPr/>
        </p:nvPicPr>
        <p:blipFill>
          <a:blip r:embed="rId33"/>
          <a:srcRect/>
          <a:stretch>
            <a:fillRect/>
          </a:stretch>
        </p:blipFill>
        <p:spPr bwMode="auto">
          <a:xfrm>
            <a:off x="6634163" y="71438"/>
            <a:ext cx="2366962" cy="542925"/>
          </a:xfrm>
          <a:prstGeom prst="rect">
            <a:avLst/>
          </a:prstGeom>
          <a:noFill/>
          <a:ln w="9525">
            <a:noFill/>
            <a:miter lim="800000"/>
            <a:headEnd/>
            <a:tailEnd/>
          </a:ln>
        </p:spPr>
      </p:pic>
      <p:pic>
        <p:nvPicPr>
          <p:cNvPr id="27681" name="Picture 32"/>
          <p:cNvPicPr>
            <a:picLocks noChangeAspect="1" noChangeArrowheads="1"/>
          </p:cNvPicPr>
          <p:nvPr/>
        </p:nvPicPr>
        <p:blipFill>
          <a:blip r:embed="rId34"/>
          <a:srcRect/>
          <a:stretch>
            <a:fillRect/>
          </a:stretch>
        </p:blipFill>
        <p:spPr bwMode="auto">
          <a:xfrm>
            <a:off x="6877050" y="620713"/>
            <a:ext cx="1547813" cy="704850"/>
          </a:xfrm>
          <a:prstGeom prst="rect">
            <a:avLst/>
          </a:prstGeom>
          <a:noFill/>
          <a:ln w="9525">
            <a:noFill/>
            <a:miter lim="800000"/>
            <a:headEnd/>
            <a:tailEnd/>
          </a:ln>
        </p:spPr>
      </p:pic>
      <p:pic>
        <p:nvPicPr>
          <p:cNvPr id="27682" name="Picture 33"/>
          <p:cNvPicPr>
            <a:picLocks noChangeAspect="1" noChangeArrowheads="1"/>
          </p:cNvPicPr>
          <p:nvPr/>
        </p:nvPicPr>
        <p:blipFill>
          <a:blip r:embed="rId35"/>
          <a:srcRect/>
          <a:stretch>
            <a:fillRect/>
          </a:stretch>
        </p:blipFill>
        <p:spPr bwMode="auto">
          <a:xfrm rot="3620407">
            <a:off x="-192881" y="5458619"/>
            <a:ext cx="1533525" cy="500063"/>
          </a:xfrm>
          <a:prstGeom prst="rect">
            <a:avLst/>
          </a:prstGeom>
          <a:noFill/>
          <a:ln w="9525">
            <a:noFill/>
            <a:miter lim="800000"/>
            <a:headEnd/>
            <a:tailEnd/>
          </a:ln>
        </p:spPr>
      </p:pic>
      <p:pic>
        <p:nvPicPr>
          <p:cNvPr id="27683" name="Picture 34"/>
          <p:cNvPicPr>
            <a:picLocks noChangeAspect="1" noChangeArrowheads="1"/>
          </p:cNvPicPr>
          <p:nvPr/>
        </p:nvPicPr>
        <p:blipFill>
          <a:blip r:embed="rId36"/>
          <a:srcRect/>
          <a:stretch>
            <a:fillRect/>
          </a:stretch>
        </p:blipFill>
        <p:spPr bwMode="auto">
          <a:xfrm rot="-4661319">
            <a:off x="4497388" y="1127125"/>
            <a:ext cx="858838" cy="566737"/>
          </a:xfrm>
          <a:prstGeom prst="rect">
            <a:avLst/>
          </a:prstGeom>
          <a:noFill/>
          <a:ln w="9525">
            <a:noFill/>
            <a:miter lim="800000"/>
            <a:headEnd/>
            <a:tailEnd/>
          </a:ln>
        </p:spPr>
      </p:pic>
      <p:pic>
        <p:nvPicPr>
          <p:cNvPr id="27684" name="Picture 35"/>
          <p:cNvPicPr>
            <a:picLocks noChangeAspect="1" noChangeArrowheads="1"/>
          </p:cNvPicPr>
          <p:nvPr/>
        </p:nvPicPr>
        <p:blipFill>
          <a:blip r:embed="rId37"/>
          <a:srcRect/>
          <a:stretch>
            <a:fillRect/>
          </a:stretch>
        </p:blipFill>
        <p:spPr bwMode="auto">
          <a:xfrm>
            <a:off x="3563938" y="6072188"/>
            <a:ext cx="966787" cy="785812"/>
          </a:xfrm>
          <a:prstGeom prst="rect">
            <a:avLst/>
          </a:prstGeom>
          <a:noFill/>
          <a:ln w="9525">
            <a:noFill/>
            <a:miter lim="800000"/>
            <a:headEnd/>
            <a:tailEnd/>
          </a:ln>
        </p:spPr>
      </p:pic>
      <p:pic>
        <p:nvPicPr>
          <p:cNvPr id="27685" name="Picture 36"/>
          <p:cNvPicPr>
            <a:picLocks noChangeAspect="1" noChangeArrowheads="1"/>
          </p:cNvPicPr>
          <p:nvPr/>
        </p:nvPicPr>
        <p:blipFill>
          <a:blip r:embed="rId38"/>
          <a:srcRect/>
          <a:stretch>
            <a:fillRect/>
          </a:stretch>
        </p:blipFill>
        <p:spPr bwMode="auto">
          <a:xfrm>
            <a:off x="7308850" y="1484313"/>
            <a:ext cx="1550988" cy="785812"/>
          </a:xfrm>
          <a:prstGeom prst="rect">
            <a:avLst/>
          </a:prstGeom>
          <a:noFill/>
          <a:ln w="9525">
            <a:noFill/>
            <a:miter lim="800000"/>
            <a:headEnd/>
            <a:tailEnd/>
          </a:ln>
        </p:spPr>
      </p:pic>
      <p:pic>
        <p:nvPicPr>
          <p:cNvPr id="27686" name="Picture 37"/>
          <p:cNvPicPr>
            <a:picLocks noChangeAspect="1" noChangeArrowheads="1"/>
          </p:cNvPicPr>
          <p:nvPr/>
        </p:nvPicPr>
        <p:blipFill>
          <a:blip r:embed="rId39"/>
          <a:srcRect/>
          <a:stretch>
            <a:fillRect/>
          </a:stretch>
        </p:blipFill>
        <p:spPr bwMode="auto">
          <a:xfrm rot="-4041091">
            <a:off x="4280694" y="3071019"/>
            <a:ext cx="1117600" cy="1544638"/>
          </a:xfrm>
          <a:prstGeom prst="rect">
            <a:avLst/>
          </a:prstGeom>
          <a:noFill/>
          <a:ln w="9525">
            <a:noFill/>
            <a:miter lim="800000"/>
            <a:headEnd/>
            <a:tailEnd/>
          </a:ln>
        </p:spPr>
      </p:pic>
      <p:pic>
        <p:nvPicPr>
          <p:cNvPr id="27687" name="Picture 38"/>
          <p:cNvPicPr>
            <a:picLocks noChangeAspect="1" noChangeArrowheads="1"/>
          </p:cNvPicPr>
          <p:nvPr/>
        </p:nvPicPr>
        <p:blipFill>
          <a:blip r:embed="rId40"/>
          <a:srcRect/>
          <a:stretch>
            <a:fillRect/>
          </a:stretch>
        </p:blipFill>
        <p:spPr bwMode="auto">
          <a:xfrm>
            <a:off x="7740650" y="4076700"/>
            <a:ext cx="414338" cy="7858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7667"/>
                                        </p:tgtEl>
                                        <p:attrNameLst>
                                          <p:attrName>style.visibility</p:attrName>
                                        </p:attrNameLst>
                                      </p:cBhvr>
                                      <p:to>
                                        <p:strVal val="visible"/>
                                      </p:to>
                                    </p:set>
                                    <p:animEffect transition="in" filter="box(in)">
                                      <p:cBhvr>
                                        <p:cTn id="12" dur="500"/>
                                        <p:tgtEl>
                                          <p:spTgt spid="2766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7669"/>
                                        </p:tgtEl>
                                        <p:attrNameLst>
                                          <p:attrName>style.visibility</p:attrName>
                                        </p:attrNameLst>
                                      </p:cBhvr>
                                      <p:to>
                                        <p:strVal val="visible"/>
                                      </p:to>
                                    </p:set>
                                    <p:animEffect transition="in" filter="box(in)">
                                      <p:cBhvr>
                                        <p:cTn id="17" dur="500"/>
                                        <p:tgtEl>
                                          <p:spTgt spid="2766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7675"/>
                                        </p:tgtEl>
                                        <p:attrNameLst>
                                          <p:attrName>style.visibility</p:attrName>
                                        </p:attrNameLst>
                                      </p:cBhvr>
                                      <p:to>
                                        <p:strVal val="visible"/>
                                      </p:to>
                                    </p:set>
                                    <p:animEffect transition="in" filter="box(in)">
                                      <p:cBhvr>
                                        <p:cTn id="22" dur="500"/>
                                        <p:tgtEl>
                                          <p:spTgt spid="2767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7654"/>
                                        </p:tgtEl>
                                        <p:attrNameLst>
                                          <p:attrName>style.visibility</p:attrName>
                                        </p:attrNameLst>
                                      </p:cBhvr>
                                      <p:to>
                                        <p:strVal val="visible"/>
                                      </p:to>
                                    </p:set>
                                    <p:animEffect transition="in" filter="box(in)">
                                      <p:cBhvr>
                                        <p:cTn id="27" dur="500"/>
                                        <p:tgtEl>
                                          <p:spTgt spid="27654"/>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27661"/>
                                        </p:tgtEl>
                                        <p:attrNameLst>
                                          <p:attrName>style.visibility</p:attrName>
                                        </p:attrNameLst>
                                      </p:cBhvr>
                                      <p:to>
                                        <p:strVal val="visible"/>
                                      </p:to>
                                    </p:set>
                                    <p:animEffect transition="in" filter="box(in)">
                                      <p:cBhvr>
                                        <p:cTn id="32" dur="500"/>
                                        <p:tgtEl>
                                          <p:spTgt spid="27661"/>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27676"/>
                                        </p:tgtEl>
                                        <p:attrNameLst>
                                          <p:attrName>style.visibility</p:attrName>
                                        </p:attrNameLst>
                                      </p:cBhvr>
                                      <p:to>
                                        <p:strVal val="visible"/>
                                      </p:to>
                                    </p:set>
                                    <p:animEffect transition="in" filter="box(in)">
                                      <p:cBhvr>
                                        <p:cTn id="37" dur="500"/>
                                        <p:tgtEl>
                                          <p:spTgt spid="27676"/>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27653"/>
                                        </p:tgtEl>
                                        <p:attrNameLst>
                                          <p:attrName>style.visibility</p:attrName>
                                        </p:attrNameLst>
                                      </p:cBhvr>
                                      <p:to>
                                        <p:strVal val="visible"/>
                                      </p:to>
                                    </p:set>
                                    <p:animEffect transition="in" filter="box(in)">
                                      <p:cBhvr>
                                        <p:cTn id="42" dur="500"/>
                                        <p:tgtEl>
                                          <p:spTgt spid="27653"/>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27672"/>
                                        </p:tgtEl>
                                        <p:attrNameLst>
                                          <p:attrName>style.visibility</p:attrName>
                                        </p:attrNameLst>
                                      </p:cBhvr>
                                      <p:to>
                                        <p:strVal val="visible"/>
                                      </p:to>
                                    </p:set>
                                    <p:animEffect transition="in" filter="box(in)">
                                      <p:cBhvr>
                                        <p:cTn id="47" dur="500"/>
                                        <p:tgtEl>
                                          <p:spTgt spid="27672"/>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27673"/>
                                        </p:tgtEl>
                                        <p:attrNameLst>
                                          <p:attrName>style.visibility</p:attrName>
                                        </p:attrNameLst>
                                      </p:cBhvr>
                                      <p:to>
                                        <p:strVal val="visible"/>
                                      </p:to>
                                    </p:set>
                                    <p:animEffect transition="in" filter="box(in)">
                                      <p:cBhvr>
                                        <p:cTn id="52" dur="500"/>
                                        <p:tgtEl>
                                          <p:spTgt spid="27673"/>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27662"/>
                                        </p:tgtEl>
                                        <p:attrNameLst>
                                          <p:attrName>style.visibility</p:attrName>
                                        </p:attrNameLst>
                                      </p:cBhvr>
                                      <p:to>
                                        <p:strVal val="visible"/>
                                      </p:to>
                                    </p:set>
                                    <p:animEffect transition="in" filter="box(in)">
                                      <p:cBhvr>
                                        <p:cTn id="57" dur="500"/>
                                        <p:tgtEl>
                                          <p:spTgt spid="27662"/>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nodeType="clickEffect">
                                  <p:stCondLst>
                                    <p:cond delay="0"/>
                                  </p:stCondLst>
                                  <p:childTnLst>
                                    <p:set>
                                      <p:cBhvr>
                                        <p:cTn id="61" dur="1" fill="hold">
                                          <p:stCondLst>
                                            <p:cond delay="0"/>
                                          </p:stCondLst>
                                        </p:cTn>
                                        <p:tgtEl>
                                          <p:spTgt spid="27659"/>
                                        </p:tgtEl>
                                        <p:attrNameLst>
                                          <p:attrName>style.visibility</p:attrName>
                                        </p:attrNameLst>
                                      </p:cBhvr>
                                      <p:to>
                                        <p:strVal val="visible"/>
                                      </p:to>
                                    </p:set>
                                    <p:animEffect transition="in" filter="box(in)">
                                      <p:cBhvr>
                                        <p:cTn id="62" dur="500"/>
                                        <p:tgtEl>
                                          <p:spTgt spid="27659"/>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nodeType="clickEffect">
                                  <p:stCondLst>
                                    <p:cond delay="0"/>
                                  </p:stCondLst>
                                  <p:childTnLst>
                                    <p:set>
                                      <p:cBhvr>
                                        <p:cTn id="66" dur="1" fill="hold">
                                          <p:stCondLst>
                                            <p:cond delay="0"/>
                                          </p:stCondLst>
                                        </p:cTn>
                                        <p:tgtEl>
                                          <p:spTgt spid="27686"/>
                                        </p:tgtEl>
                                        <p:attrNameLst>
                                          <p:attrName>style.visibility</p:attrName>
                                        </p:attrNameLst>
                                      </p:cBhvr>
                                      <p:to>
                                        <p:strVal val="visible"/>
                                      </p:to>
                                    </p:set>
                                    <p:animEffect transition="in" filter="box(in)">
                                      <p:cBhvr>
                                        <p:cTn id="67" dur="500"/>
                                        <p:tgtEl>
                                          <p:spTgt spid="27686"/>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nodeType="clickEffect">
                                  <p:stCondLst>
                                    <p:cond delay="0"/>
                                  </p:stCondLst>
                                  <p:childTnLst>
                                    <p:set>
                                      <p:cBhvr>
                                        <p:cTn id="71" dur="1" fill="hold">
                                          <p:stCondLst>
                                            <p:cond delay="0"/>
                                          </p:stCondLst>
                                        </p:cTn>
                                        <p:tgtEl>
                                          <p:spTgt spid="27650"/>
                                        </p:tgtEl>
                                        <p:attrNameLst>
                                          <p:attrName>style.visibility</p:attrName>
                                        </p:attrNameLst>
                                      </p:cBhvr>
                                      <p:to>
                                        <p:strVal val="visible"/>
                                      </p:to>
                                    </p:set>
                                    <p:animEffect transition="in" filter="box(in)">
                                      <p:cBhvr>
                                        <p:cTn id="72" dur="500"/>
                                        <p:tgtEl>
                                          <p:spTgt spid="27650"/>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nodeType="clickEffect">
                                  <p:stCondLst>
                                    <p:cond delay="0"/>
                                  </p:stCondLst>
                                  <p:childTnLst>
                                    <p:set>
                                      <p:cBhvr>
                                        <p:cTn id="76" dur="1" fill="hold">
                                          <p:stCondLst>
                                            <p:cond delay="0"/>
                                          </p:stCondLst>
                                        </p:cTn>
                                        <p:tgtEl>
                                          <p:spTgt spid="27683"/>
                                        </p:tgtEl>
                                        <p:attrNameLst>
                                          <p:attrName>style.visibility</p:attrName>
                                        </p:attrNameLst>
                                      </p:cBhvr>
                                      <p:to>
                                        <p:strVal val="visible"/>
                                      </p:to>
                                    </p:set>
                                    <p:animEffect transition="in" filter="box(in)">
                                      <p:cBhvr>
                                        <p:cTn id="77" dur="500"/>
                                        <p:tgtEl>
                                          <p:spTgt spid="27683"/>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nodeType="clickEffect">
                                  <p:stCondLst>
                                    <p:cond delay="0"/>
                                  </p:stCondLst>
                                  <p:childTnLst>
                                    <p:set>
                                      <p:cBhvr>
                                        <p:cTn id="81" dur="1" fill="hold">
                                          <p:stCondLst>
                                            <p:cond delay="0"/>
                                          </p:stCondLst>
                                        </p:cTn>
                                        <p:tgtEl>
                                          <p:spTgt spid="27678"/>
                                        </p:tgtEl>
                                        <p:attrNameLst>
                                          <p:attrName>style.visibility</p:attrName>
                                        </p:attrNameLst>
                                      </p:cBhvr>
                                      <p:to>
                                        <p:strVal val="visible"/>
                                      </p:to>
                                    </p:set>
                                    <p:animEffect transition="in" filter="box(in)">
                                      <p:cBhvr>
                                        <p:cTn id="82" dur="500"/>
                                        <p:tgtEl>
                                          <p:spTgt spid="27678"/>
                                        </p:tgtEl>
                                      </p:cBhvr>
                                    </p:animEffect>
                                  </p:childTnLst>
                                </p:cTn>
                              </p:par>
                            </p:childTnLst>
                          </p:cTn>
                        </p:par>
                      </p:childTnLst>
                    </p:cTn>
                  </p:par>
                  <p:par>
                    <p:cTn id="83" fill="hold">
                      <p:stCondLst>
                        <p:cond delay="indefinite"/>
                      </p:stCondLst>
                      <p:childTnLst>
                        <p:par>
                          <p:cTn id="84" fill="hold">
                            <p:stCondLst>
                              <p:cond delay="0"/>
                            </p:stCondLst>
                            <p:childTnLst>
                              <p:par>
                                <p:cTn id="85" presetID="4" presetClass="entr" presetSubtype="16" fill="hold" nodeType="clickEffect">
                                  <p:stCondLst>
                                    <p:cond delay="0"/>
                                  </p:stCondLst>
                                  <p:childTnLst>
                                    <p:set>
                                      <p:cBhvr>
                                        <p:cTn id="86" dur="1" fill="hold">
                                          <p:stCondLst>
                                            <p:cond delay="0"/>
                                          </p:stCondLst>
                                        </p:cTn>
                                        <p:tgtEl>
                                          <p:spTgt spid="27663"/>
                                        </p:tgtEl>
                                        <p:attrNameLst>
                                          <p:attrName>style.visibility</p:attrName>
                                        </p:attrNameLst>
                                      </p:cBhvr>
                                      <p:to>
                                        <p:strVal val="visible"/>
                                      </p:to>
                                    </p:set>
                                    <p:animEffect transition="in" filter="box(in)">
                                      <p:cBhvr>
                                        <p:cTn id="87" dur="500"/>
                                        <p:tgtEl>
                                          <p:spTgt spid="27663"/>
                                        </p:tgtEl>
                                      </p:cBhvr>
                                    </p:animEffect>
                                  </p:childTnLst>
                                </p:cTn>
                              </p:par>
                            </p:childTnLst>
                          </p:cTn>
                        </p:par>
                      </p:childTnLst>
                    </p:cTn>
                  </p:par>
                  <p:par>
                    <p:cTn id="88" fill="hold">
                      <p:stCondLst>
                        <p:cond delay="indefinite"/>
                      </p:stCondLst>
                      <p:childTnLst>
                        <p:par>
                          <p:cTn id="89" fill="hold">
                            <p:stCondLst>
                              <p:cond delay="0"/>
                            </p:stCondLst>
                            <p:childTnLst>
                              <p:par>
                                <p:cTn id="90" presetID="4" presetClass="entr" presetSubtype="16" fill="hold" nodeType="clickEffect">
                                  <p:stCondLst>
                                    <p:cond delay="0"/>
                                  </p:stCondLst>
                                  <p:childTnLst>
                                    <p:set>
                                      <p:cBhvr>
                                        <p:cTn id="91" dur="1" fill="hold">
                                          <p:stCondLst>
                                            <p:cond delay="0"/>
                                          </p:stCondLst>
                                        </p:cTn>
                                        <p:tgtEl>
                                          <p:spTgt spid="27682"/>
                                        </p:tgtEl>
                                        <p:attrNameLst>
                                          <p:attrName>style.visibility</p:attrName>
                                        </p:attrNameLst>
                                      </p:cBhvr>
                                      <p:to>
                                        <p:strVal val="visible"/>
                                      </p:to>
                                    </p:set>
                                    <p:animEffect transition="in" filter="box(in)">
                                      <p:cBhvr>
                                        <p:cTn id="92" dur="500"/>
                                        <p:tgtEl>
                                          <p:spTgt spid="27682"/>
                                        </p:tgtEl>
                                      </p:cBhvr>
                                    </p:animEffect>
                                  </p:childTnLst>
                                </p:cTn>
                              </p:par>
                            </p:childTnLst>
                          </p:cTn>
                        </p:par>
                      </p:childTnLst>
                    </p:cTn>
                  </p:par>
                  <p:par>
                    <p:cTn id="93" fill="hold">
                      <p:stCondLst>
                        <p:cond delay="indefinite"/>
                      </p:stCondLst>
                      <p:childTnLst>
                        <p:par>
                          <p:cTn id="94" fill="hold">
                            <p:stCondLst>
                              <p:cond delay="0"/>
                            </p:stCondLst>
                            <p:childTnLst>
                              <p:par>
                                <p:cTn id="95" presetID="4" presetClass="entr" presetSubtype="16" fill="hold" nodeType="clickEffect">
                                  <p:stCondLst>
                                    <p:cond delay="0"/>
                                  </p:stCondLst>
                                  <p:childTnLst>
                                    <p:set>
                                      <p:cBhvr>
                                        <p:cTn id="96" dur="1" fill="hold">
                                          <p:stCondLst>
                                            <p:cond delay="0"/>
                                          </p:stCondLst>
                                        </p:cTn>
                                        <p:tgtEl>
                                          <p:spTgt spid="27679"/>
                                        </p:tgtEl>
                                        <p:attrNameLst>
                                          <p:attrName>style.visibility</p:attrName>
                                        </p:attrNameLst>
                                      </p:cBhvr>
                                      <p:to>
                                        <p:strVal val="visible"/>
                                      </p:to>
                                    </p:set>
                                    <p:animEffect transition="in" filter="box(in)">
                                      <p:cBhvr>
                                        <p:cTn id="97" dur="500"/>
                                        <p:tgtEl>
                                          <p:spTgt spid="27679"/>
                                        </p:tgtEl>
                                      </p:cBhvr>
                                    </p:animEffect>
                                  </p:childTnLst>
                                </p:cTn>
                              </p:par>
                            </p:childTnLst>
                          </p:cTn>
                        </p:par>
                      </p:childTnLst>
                    </p:cTn>
                  </p:par>
                  <p:par>
                    <p:cTn id="98" fill="hold">
                      <p:stCondLst>
                        <p:cond delay="indefinite"/>
                      </p:stCondLst>
                      <p:childTnLst>
                        <p:par>
                          <p:cTn id="99" fill="hold">
                            <p:stCondLst>
                              <p:cond delay="0"/>
                            </p:stCondLst>
                            <p:childTnLst>
                              <p:par>
                                <p:cTn id="100" presetID="4" presetClass="entr" presetSubtype="16" fill="hold" nodeType="clickEffect">
                                  <p:stCondLst>
                                    <p:cond delay="0"/>
                                  </p:stCondLst>
                                  <p:childTnLst>
                                    <p:set>
                                      <p:cBhvr>
                                        <p:cTn id="101" dur="1" fill="hold">
                                          <p:stCondLst>
                                            <p:cond delay="0"/>
                                          </p:stCondLst>
                                        </p:cTn>
                                        <p:tgtEl>
                                          <p:spTgt spid="27670"/>
                                        </p:tgtEl>
                                        <p:attrNameLst>
                                          <p:attrName>style.visibility</p:attrName>
                                        </p:attrNameLst>
                                      </p:cBhvr>
                                      <p:to>
                                        <p:strVal val="visible"/>
                                      </p:to>
                                    </p:set>
                                    <p:animEffect transition="in" filter="box(in)">
                                      <p:cBhvr>
                                        <p:cTn id="102" dur="500"/>
                                        <p:tgtEl>
                                          <p:spTgt spid="27670"/>
                                        </p:tgtEl>
                                      </p:cBhvr>
                                    </p:animEffect>
                                  </p:childTnLst>
                                </p:cTn>
                              </p:par>
                            </p:childTnLst>
                          </p:cTn>
                        </p:par>
                      </p:childTnLst>
                    </p:cTn>
                  </p:par>
                  <p:par>
                    <p:cTn id="103" fill="hold">
                      <p:stCondLst>
                        <p:cond delay="indefinite"/>
                      </p:stCondLst>
                      <p:childTnLst>
                        <p:par>
                          <p:cTn id="104" fill="hold">
                            <p:stCondLst>
                              <p:cond delay="0"/>
                            </p:stCondLst>
                            <p:childTnLst>
                              <p:par>
                                <p:cTn id="105" presetID="4" presetClass="entr" presetSubtype="16" fill="hold" nodeType="clickEffect">
                                  <p:stCondLst>
                                    <p:cond delay="0"/>
                                  </p:stCondLst>
                                  <p:childTnLst>
                                    <p:set>
                                      <p:cBhvr>
                                        <p:cTn id="106" dur="1" fill="hold">
                                          <p:stCondLst>
                                            <p:cond delay="0"/>
                                          </p:stCondLst>
                                        </p:cTn>
                                        <p:tgtEl>
                                          <p:spTgt spid="27657"/>
                                        </p:tgtEl>
                                        <p:attrNameLst>
                                          <p:attrName>style.visibility</p:attrName>
                                        </p:attrNameLst>
                                      </p:cBhvr>
                                      <p:to>
                                        <p:strVal val="visible"/>
                                      </p:to>
                                    </p:set>
                                    <p:animEffect transition="in" filter="box(in)">
                                      <p:cBhvr>
                                        <p:cTn id="107" dur="500"/>
                                        <p:tgtEl>
                                          <p:spTgt spid="27657"/>
                                        </p:tgtEl>
                                      </p:cBhvr>
                                    </p:animEffect>
                                  </p:childTnLst>
                                </p:cTn>
                              </p:par>
                            </p:childTnLst>
                          </p:cTn>
                        </p:par>
                      </p:childTnLst>
                    </p:cTn>
                  </p:par>
                  <p:par>
                    <p:cTn id="108" fill="hold">
                      <p:stCondLst>
                        <p:cond delay="indefinite"/>
                      </p:stCondLst>
                      <p:childTnLst>
                        <p:par>
                          <p:cTn id="109" fill="hold">
                            <p:stCondLst>
                              <p:cond delay="0"/>
                            </p:stCondLst>
                            <p:childTnLst>
                              <p:par>
                                <p:cTn id="110" presetID="4" presetClass="entr" presetSubtype="16" fill="hold" nodeType="clickEffect">
                                  <p:stCondLst>
                                    <p:cond delay="0"/>
                                  </p:stCondLst>
                                  <p:childTnLst>
                                    <p:set>
                                      <p:cBhvr>
                                        <p:cTn id="111" dur="1" fill="hold">
                                          <p:stCondLst>
                                            <p:cond delay="0"/>
                                          </p:stCondLst>
                                        </p:cTn>
                                        <p:tgtEl>
                                          <p:spTgt spid="27684"/>
                                        </p:tgtEl>
                                        <p:attrNameLst>
                                          <p:attrName>style.visibility</p:attrName>
                                        </p:attrNameLst>
                                      </p:cBhvr>
                                      <p:to>
                                        <p:strVal val="visible"/>
                                      </p:to>
                                    </p:set>
                                    <p:animEffect transition="in" filter="box(in)">
                                      <p:cBhvr>
                                        <p:cTn id="112" dur="500"/>
                                        <p:tgtEl>
                                          <p:spTgt spid="27684"/>
                                        </p:tgtEl>
                                      </p:cBhvr>
                                    </p:animEffect>
                                  </p:childTnLst>
                                </p:cTn>
                              </p:par>
                            </p:childTnLst>
                          </p:cTn>
                        </p:par>
                      </p:childTnLst>
                    </p:cTn>
                  </p:par>
                  <p:par>
                    <p:cTn id="113" fill="hold">
                      <p:stCondLst>
                        <p:cond delay="indefinite"/>
                      </p:stCondLst>
                      <p:childTnLst>
                        <p:par>
                          <p:cTn id="114" fill="hold">
                            <p:stCondLst>
                              <p:cond delay="0"/>
                            </p:stCondLst>
                            <p:childTnLst>
                              <p:par>
                                <p:cTn id="115" presetID="4" presetClass="entr" presetSubtype="16" fill="hold" nodeType="clickEffect">
                                  <p:stCondLst>
                                    <p:cond delay="0"/>
                                  </p:stCondLst>
                                  <p:childTnLst>
                                    <p:set>
                                      <p:cBhvr>
                                        <p:cTn id="116" dur="1" fill="hold">
                                          <p:stCondLst>
                                            <p:cond delay="0"/>
                                          </p:stCondLst>
                                        </p:cTn>
                                        <p:tgtEl>
                                          <p:spTgt spid="27658"/>
                                        </p:tgtEl>
                                        <p:attrNameLst>
                                          <p:attrName>style.visibility</p:attrName>
                                        </p:attrNameLst>
                                      </p:cBhvr>
                                      <p:to>
                                        <p:strVal val="visible"/>
                                      </p:to>
                                    </p:set>
                                    <p:animEffect transition="in" filter="box(in)">
                                      <p:cBhvr>
                                        <p:cTn id="117" dur="500"/>
                                        <p:tgtEl>
                                          <p:spTgt spid="27658"/>
                                        </p:tgtEl>
                                      </p:cBhvr>
                                    </p:animEffect>
                                  </p:childTnLst>
                                </p:cTn>
                              </p:par>
                            </p:childTnLst>
                          </p:cTn>
                        </p:par>
                      </p:childTnLst>
                    </p:cTn>
                  </p:par>
                  <p:par>
                    <p:cTn id="118" fill="hold">
                      <p:stCondLst>
                        <p:cond delay="indefinite"/>
                      </p:stCondLst>
                      <p:childTnLst>
                        <p:par>
                          <p:cTn id="119" fill="hold">
                            <p:stCondLst>
                              <p:cond delay="0"/>
                            </p:stCondLst>
                            <p:childTnLst>
                              <p:par>
                                <p:cTn id="120" presetID="4" presetClass="entr" presetSubtype="16" fill="hold" nodeType="clickEffect">
                                  <p:stCondLst>
                                    <p:cond delay="0"/>
                                  </p:stCondLst>
                                  <p:childTnLst>
                                    <p:set>
                                      <p:cBhvr>
                                        <p:cTn id="121" dur="1" fill="hold">
                                          <p:stCondLst>
                                            <p:cond delay="0"/>
                                          </p:stCondLst>
                                        </p:cTn>
                                        <p:tgtEl>
                                          <p:spTgt spid="27674"/>
                                        </p:tgtEl>
                                        <p:attrNameLst>
                                          <p:attrName>style.visibility</p:attrName>
                                        </p:attrNameLst>
                                      </p:cBhvr>
                                      <p:to>
                                        <p:strVal val="visible"/>
                                      </p:to>
                                    </p:set>
                                    <p:animEffect transition="in" filter="box(in)">
                                      <p:cBhvr>
                                        <p:cTn id="122" dur="500"/>
                                        <p:tgtEl>
                                          <p:spTgt spid="27674"/>
                                        </p:tgtEl>
                                      </p:cBhvr>
                                    </p:animEffect>
                                  </p:childTnLst>
                                </p:cTn>
                              </p:par>
                            </p:childTnLst>
                          </p:cTn>
                        </p:par>
                      </p:childTnLst>
                    </p:cTn>
                  </p:par>
                  <p:par>
                    <p:cTn id="123" fill="hold">
                      <p:stCondLst>
                        <p:cond delay="indefinite"/>
                      </p:stCondLst>
                      <p:childTnLst>
                        <p:par>
                          <p:cTn id="124" fill="hold">
                            <p:stCondLst>
                              <p:cond delay="0"/>
                            </p:stCondLst>
                            <p:childTnLst>
                              <p:par>
                                <p:cTn id="125" presetID="4" presetClass="entr" presetSubtype="16" fill="hold" nodeType="clickEffect">
                                  <p:stCondLst>
                                    <p:cond delay="0"/>
                                  </p:stCondLst>
                                  <p:childTnLst>
                                    <p:set>
                                      <p:cBhvr>
                                        <p:cTn id="126" dur="1" fill="hold">
                                          <p:stCondLst>
                                            <p:cond delay="0"/>
                                          </p:stCondLst>
                                        </p:cTn>
                                        <p:tgtEl>
                                          <p:spTgt spid="27660"/>
                                        </p:tgtEl>
                                        <p:attrNameLst>
                                          <p:attrName>style.visibility</p:attrName>
                                        </p:attrNameLst>
                                      </p:cBhvr>
                                      <p:to>
                                        <p:strVal val="visible"/>
                                      </p:to>
                                    </p:set>
                                    <p:animEffect transition="in" filter="box(in)">
                                      <p:cBhvr>
                                        <p:cTn id="127" dur="500"/>
                                        <p:tgtEl>
                                          <p:spTgt spid="27660"/>
                                        </p:tgtEl>
                                      </p:cBhvr>
                                    </p:animEffect>
                                  </p:childTnLst>
                                </p:cTn>
                              </p:par>
                            </p:childTnLst>
                          </p:cTn>
                        </p:par>
                      </p:childTnLst>
                    </p:cTn>
                  </p:par>
                  <p:par>
                    <p:cTn id="128" fill="hold">
                      <p:stCondLst>
                        <p:cond delay="indefinite"/>
                      </p:stCondLst>
                      <p:childTnLst>
                        <p:par>
                          <p:cTn id="129" fill="hold">
                            <p:stCondLst>
                              <p:cond delay="0"/>
                            </p:stCondLst>
                            <p:childTnLst>
                              <p:par>
                                <p:cTn id="130" presetID="4" presetClass="entr" presetSubtype="16" fill="hold" nodeType="clickEffect">
                                  <p:stCondLst>
                                    <p:cond delay="0"/>
                                  </p:stCondLst>
                                  <p:childTnLst>
                                    <p:set>
                                      <p:cBhvr>
                                        <p:cTn id="131" dur="1" fill="hold">
                                          <p:stCondLst>
                                            <p:cond delay="0"/>
                                          </p:stCondLst>
                                        </p:cTn>
                                        <p:tgtEl>
                                          <p:spTgt spid="27665"/>
                                        </p:tgtEl>
                                        <p:attrNameLst>
                                          <p:attrName>style.visibility</p:attrName>
                                        </p:attrNameLst>
                                      </p:cBhvr>
                                      <p:to>
                                        <p:strVal val="visible"/>
                                      </p:to>
                                    </p:set>
                                    <p:animEffect transition="in" filter="box(in)">
                                      <p:cBhvr>
                                        <p:cTn id="132" dur="500"/>
                                        <p:tgtEl>
                                          <p:spTgt spid="27665"/>
                                        </p:tgtEl>
                                      </p:cBhvr>
                                    </p:animEffect>
                                  </p:childTnLst>
                                </p:cTn>
                              </p:par>
                            </p:childTnLst>
                          </p:cTn>
                        </p:par>
                      </p:childTnLst>
                    </p:cTn>
                  </p:par>
                  <p:par>
                    <p:cTn id="133" fill="hold">
                      <p:stCondLst>
                        <p:cond delay="indefinite"/>
                      </p:stCondLst>
                      <p:childTnLst>
                        <p:par>
                          <p:cTn id="134" fill="hold">
                            <p:stCondLst>
                              <p:cond delay="0"/>
                            </p:stCondLst>
                            <p:childTnLst>
                              <p:par>
                                <p:cTn id="135" presetID="4" presetClass="entr" presetSubtype="16" fill="hold" nodeType="clickEffect">
                                  <p:stCondLst>
                                    <p:cond delay="0"/>
                                  </p:stCondLst>
                                  <p:childTnLst>
                                    <p:set>
                                      <p:cBhvr>
                                        <p:cTn id="136" dur="1" fill="hold">
                                          <p:stCondLst>
                                            <p:cond delay="0"/>
                                          </p:stCondLst>
                                        </p:cTn>
                                        <p:tgtEl>
                                          <p:spTgt spid="27651"/>
                                        </p:tgtEl>
                                        <p:attrNameLst>
                                          <p:attrName>style.visibility</p:attrName>
                                        </p:attrNameLst>
                                      </p:cBhvr>
                                      <p:to>
                                        <p:strVal val="visible"/>
                                      </p:to>
                                    </p:set>
                                    <p:animEffect transition="in" filter="box(in)">
                                      <p:cBhvr>
                                        <p:cTn id="137" dur="500"/>
                                        <p:tgtEl>
                                          <p:spTgt spid="27651"/>
                                        </p:tgtEl>
                                      </p:cBhvr>
                                    </p:animEffect>
                                  </p:childTnLst>
                                </p:cTn>
                              </p:par>
                            </p:childTnLst>
                          </p:cTn>
                        </p:par>
                      </p:childTnLst>
                    </p:cTn>
                  </p:par>
                  <p:par>
                    <p:cTn id="138" fill="hold">
                      <p:stCondLst>
                        <p:cond delay="indefinite"/>
                      </p:stCondLst>
                      <p:childTnLst>
                        <p:par>
                          <p:cTn id="139" fill="hold">
                            <p:stCondLst>
                              <p:cond delay="0"/>
                            </p:stCondLst>
                            <p:childTnLst>
                              <p:par>
                                <p:cTn id="140" presetID="4" presetClass="entr" presetSubtype="16" fill="hold" nodeType="clickEffect">
                                  <p:stCondLst>
                                    <p:cond delay="0"/>
                                  </p:stCondLst>
                                  <p:childTnLst>
                                    <p:set>
                                      <p:cBhvr>
                                        <p:cTn id="141" dur="1" fill="hold">
                                          <p:stCondLst>
                                            <p:cond delay="0"/>
                                          </p:stCondLst>
                                        </p:cTn>
                                        <p:tgtEl>
                                          <p:spTgt spid="27652"/>
                                        </p:tgtEl>
                                        <p:attrNameLst>
                                          <p:attrName>style.visibility</p:attrName>
                                        </p:attrNameLst>
                                      </p:cBhvr>
                                      <p:to>
                                        <p:strVal val="visible"/>
                                      </p:to>
                                    </p:set>
                                    <p:animEffect transition="in" filter="box(in)">
                                      <p:cBhvr>
                                        <p:cTn id="142" dur="500"/>
                                        <p:tgtEl>
                                          <p:spTgt spid="27652"/>
                                        </p:tgtEl>
                                      </p:cBhvr>
                                    </p:animEffect>
                                  </p:childTnLst>
                                </p:cTn>
                              </p:par>
                            </p:childTnLst>
                          </p:cTn>
                        </p:par>
                      </p:childTnLst>
                    </p:cTn>
                  </p:par>
                  <p:par>
                    <p:cTn id="143" fill="hold">
                      <p:stCondLst>
                        <p:cond delay="indefinite"/>
                      </p:stCondLst>
                      <p:childTnLst>
                        <p:par>
                          <p:cTn id="144" fill="hold">
                            <p:stCondLst>
                              <p:cond delay="0"/>
                            </p:stCondLst>
                            <p:childTnLst>
                              <p:par>
                                <p:cTn id="145" presetID="4" presetClass="entr" presetSubtype="16" fill="hold" nodeType="clickEffect">
                                  <p:stCondLst>
                                    <p:cond delay="0"/>
                                  </p:stCondLst>
                                  <p:childTnLst>
                                    <p:set>
                                      <p:cBhvr>
                                        <p:cTn id="146" dur="1" fill="hold">
                                          <p:stCondLst>
                                            <p:cond delay="0"/>
                                          </p:stCondLst>
                                        </p:cTn>
                                        <p:tgtEl>
                                          <p:spTgt spid="27680"/>
                                        </p:tgtEl>
                                        <p:attrNameLst>
                                          <p:attrName>style.visibility</p:attrName>
                                        </p:attrNameLst>
                                      </p:cBhvr>
                                      <p:to>
                                        <p:strVal val="visible"/>
                                      </p:to>
                                    </p:set>
                                    <p:animEffect transition="in" filter="box(in)">
                                      <p:cBhvr>
                                        <p:cTn id="147" dur="500"/>
                                        <p:tgtEl>
                                          <p:spTgt spid="27680"/>
                                        </p:tgtEl>
                                      </p:cBhvr>
                                    </p:animEffect>
                                  </p:childTnLst>
                                </p:cTn>
                              </p:par>
                            </p:childTnLst>
                          </p:cTn>
                        </p:par>
                      </p:childTnLst>
                    </p:cTn>
                  </p:par>
                  <p:par>
                    <p:cTn id="148" fill="hold">
                      <p:stCondLst>
                        <p:cond delay="indefinite"/>
                      </p:stCondLst>
                      <p:childTnLst>
                        <p:par>
                          <p:cTn id="149" fill="hold">
                            <p:stCondLst>
                              <p:cond delay="0"/>
                            </p:stCondLst>
                            <p:childTnLst>
                              <p:par>
                                <p:cTn id="150" presetID="4" presetClass="entr" presetSubtype="16" fill="hold" nodeType="clickEffect">
                                  <p:stCondLst>
                                    <p:cond delay="0"/>
                                  </p:stCondLst>
                                  <p:childTnLst>
                                    <p:set>
                                      <p:cBhvr>
                                        <p:cTn id="151" dur="1" fill="hold">
                                          <p:stCondLst>
                                            <p:cond delay="0"/>
                                          </p:stCondLst>
                                        </p:cTn>
                                        <p:tgtEl>
                                          <p:spTgt spid="27681"/>
                                        </p:tgtEl>
                                        <p:attrNameLst>
                                          <p:attrName>style.visibility</p:attrName>
                                        </p:attrNameLst>
                                      </p:cBhvr>
                                      <p:to>
                                        <p:strVal val="visible"/>
                                      </p:to>
                                    </p:set>
                                    <p:animEffect transition="in" filter="box(in)">
                                      <p:cBhvr>
                                        <p:cTn id="152" dur="500"/>
                                        <p:tgtEl>
                                          <p:spTgt spid="27681"/>
                                        </p:tgtEl>
                                      </p:cBhvr>
                                    </p:animEffect>
                                  </p:childTnLst>
                                </p:cTn>
                              </p:par>
                            </p:childTnLst>
                          </p:cTn>
                        </p:par>
                      </p:childTnLst>
                    </p:cTn>
                  </p:par>
                  <p:par>
                    <p:cTn id="153" fill="hold">
                      <p:stCondLst>
                        <p:cond delay="indefinite"/>
                      </p:stCondLst>
                      <p:childTnLst>
                        <p:par>
                          <p:cTn id="154" fill="hold">
                            <p:stCondLst>
                              <p:cond delay="0"/>
                            </p:stCondLst>
                            <p:childTnLst>
                              <p:par>
                                <p:cTn id="155" presetID="4" presetClass="entr" presetSubtype="16" fill="hold" nodeType="clickEffect">
                                  <p:stCondLst>
                                    <p:cond delay="0"/>
                                  </p:stCondLst>
                                  <p:childTnLst>
                                    <p:set>
                                      <p:cBhvr>
                                        <p:cTn id="156" dur="1" fill="hold">
                                          <p:stCondLst>
                                            <p:cond delay="0"/>
                                          </p:stCondLst>
                                        </p:cTn>
                                        <p:tgtEl>
                                          <p:spTgt spid="27685"/>
                                        </p:tgtEl>
                                        <p:attrNameLst>
                                          <p:attrName>style.visibility</p:attrName>
                                        </p:attrNameLst>
                                      </p:cBhvr>
                                      <p:to>
                                        <p:strVal val="visible"/>
                                      </p:to>
                                    </p:set>
                                    <p:animEffect transition="in" filter="box(in)">
                                      <p:cBhvr>
                                        <p:cTn id="157" dur="500"/>
                                        <p:tgtEl>
                                          <p:spTgt spid="27685"/>
                                        </p:tgtEl>
                                      </p:cBhvr>
                                    </p:animEffect>
                                  </p:childTnLst>
                                </p:cTn>
                              </p:par>
                            </p:childTnLst>
                          </p:cTn>
                        </p:par>
                      </p:childTnLst>
                    </p:cTn>
                  </p:par>
                  <p:par>
                    <p:cTn id="158" fill="hold">
                      <p:stCondLst>
                        <p:cond delay="indefinite"/>
                      </p:stCondLst>
                      <p:childTnLst>
                        <p:par>
                          <p:cTn id="159" fill="hold">
                            <p:stCondLst>
                              <p:cond delay="0"/>
                            </p:stCondLst>
                            <p:childTnLst>
                              <p:par>
                                <p:cTn id="160" presetID="4" presetClass="entr" presetSubtype="16" fill="hold" nodeType="clickEffect">
                                  <p:stCondLst>
                                    <p:cond delay="0"/>
                                  </p:stCondLst>
                                  <p:childTnLst>
                                    <p:set>
                                      <p:cBhvr>
                                        <p:cTn id="161" dur="1" fill="hold">
                                          <p:stCondLst>
                                            <p:cond delay="0"/>
                                          </p:stCondLst>
                                        </p:cTn>
                                        <p:tgtEl>
                                          <p:spTgt spid="27668"/>
                                        </p:tgtEl>
                                        <p:attrNameLst>
                                          <p:attrName>style.visibility</p:attrName>
                                        </p:attrNameLst>
                                      </p:cBhvr>
                                      <p:to>
                                        <p:strVal val="visible"/>
                                      </p:to>
                                    </p:set>
                                    <p:animEffect transition="in" filter="box(in)">
                                      <p:cBhvr>
                                        <p:cTn id="162" dur="500"/>
                                        <p:tgtEl>
                                          <p:spTgt spid="27668"/>
                                        </p:tgtEl>
                                      </p:cBhvr>
                                    </p:animEffect>
                                  </p:childTnLst>
                                </p:cTn>
                              </p:par>
                            </p:childTnLst>
                          </p:cTn>
                        </p:par>
                      </p:childTnLst>
                    </p:cTn>
                  </p:par>
                  <p:par>
                    <p:cTn id="163" fill="hold">
                      <p:stCondLst>
                        <p:cond delay="indefinite"/>
                      </p:stCondLst>
                      <p:childTnLst>
                        <p:par>
                          <p:cTn id="164" fill="hold">
                            <p:stCondLst>
                              <p:cond delay="0"/>
                            </p:stCondLst>
                            <p:childTnLst>
                              <p:par>
                                <p:cTn id="165" presetID="4" presetClass="entr" presetSubtype="16" fill="hold" nodeType="clickEffect">
                                  <p:stCondLst>
                                    <p:cond delay="0"/>
                                  </p:stCondLst>
                                  <p:childTnLst>
                                    <p:set>
                                      <p:cBhvr>
                                        <p:cTn id="166" dur="1" fill="hold">
                                          <p:stCondLst>
                                            <p:cond delay="0"/>
                                          </p:stCondLst>
                                        </p:cTn>
                                        <p:tgtEl>
                                          <p:spTgt spid="27677"/>
                                        </p:tgtEl>
                                        <p:attrNameLst>
                                          <p:attrName>style.visibility</p:attrName>
                                        </p:attrNameLst>
                                      </p:cBhvr>
                                      <p:to>
                                        <p:strVal val="visible"/>
                                      </p:to>
                                    </p:set>
                                    <p:animEffect transition="in" filter="box(in)">
                                      <p:cBhvr>
                                        <p:cTn id="167" dur="500"/>
                                        <p:tgtEl>
                                          <p:spTgt spid="27677"/>
                                        </p:tgtEl>
                                      </p:cBhvr>
                                    </p:animEffect>
                                  </p:childTnLst>
                                </p:cTn>
                              </p:par>
                            </p:childTnLst>
                          </p:cTn>
                        </p:par>
                      </p:childTnLst>
                    </p:cTn>
                  </p:par>
                  <p:par>
                    <p:cTn id="168" fill="hold">
                      <p:stCondLst>
                        <p:cond delay="indefinite"/>
                      </p:stCondLst>
                      <p:childTnLst>
                        <p:par>
                          <p:cTn id="169" fill="hold">
                            <p:stCondLst>
                              <p:cond delay="0"/>
                            </p:stCondLst>
                            <p:childTnLst>
                              <p:par>
                                <p:cTn id="170" presetID="4" presetClass="entr" presetSubtype="16" fill="hold" nodeType="clickEffect">
                                  <p:stCondLst>
                                    <p:cond delay="0"/>
                                  </p:stCondLst>
                                  <p:childTnLst>
                                    <p:set>
                                      <p:cBhvr>
                                        <p:cTn id="171" dur="1" fill="hold">
                                          <p:stCondLst>
                                            <p:cond delay="0"/>
                                          </p:stCondLst>
                                        </p:cTn>
                                        <p:tgtEl>
                                          <p:spTgt spid="27666"/>
                                        </p:tgtEl>
                                        <p:attrNameLst>
                                          <p:attrName>style.visibility</p:attrName>
                                        </p:attrNameLst>
                                      </p:cBhvr>
                                      <p:to>
                                        <p:strVal val="visible"/>
                                      </p:to>
                                    </p:set>
                                    <p:animEffect transition="in" filter="box(in)">
                                      <p:cBhvr>
                                        <p:cTn id="172" dur="500"/>
                                        <p:tgtEl>
                                          <p:spTgt spid="27666"/>
                                        </p:tgtEl>
                                      </p:cBhvr>
                                    </p:animEffect>
                                  </p:childTnLst>
                                </p:cTn>
                              </p:par>
                            </p:childTnLst>
                          </p:cTn>
                        </p:par>
                      </p:childTnLst>
                    </p:cTn>
                  </p:par>
                  <p:par>
                    <p:cTn id="173" fill="hold">
                      <p:stCondLst>
                        <p:cond delay="indefinite"/>
                      </p:stCondLst>
                      <p:childTnLst>
                        <p:par>
                          <p:cTn id="174" fill="hold">
                            <p:stCondLst>
                              <p:cond delay="0"/>
                            </p:stCondLst>
                            <p:childTnLst>
                              <p:par>
                                <p:cTn id="175" presetID="4" presetClass="entr" presetSubtype="16" fill="hold" nodeType="clickEffect">
                                  <p:stCondLst>
                                    <p:cond delay="0"/>
                                  </p:stCondLst>
                                  <p:childTnLst>
                                    <p:set>
                                      <p:cBhvr>
                                        <p:cTn id="176" dur="1" fill="hold">
                                          <p:stCondLst>
                                            <p:cond delay="0"/>
                                          </p:stCondLst>
                                        </p:cTn>
                                        <p:tgtEl>
                                          <p:spTgt spid="27664"/>
                                        </p:tgtEl>
                                        <p:attrNameLst>
                                          <p:attrName>style.visibility</p:attrName>
                                        </p:attrNameLst>
                                      </p:cBhvr>
                                      <p:to>
                                        <p:strVal val="visible"/>
                                      </p:to>
                                    </p:set>
                                    <p:animEffect transition="in" filter="box(in)">
                                      <p:cBhvr>
                                        <p:cTn id="177" dur="500"/>
                                        <p:tgtEl>
                                          <p:spTgt spid="27664"/>
                                        </p:tgtEl>
                                      </p:cBhvr>
                                    </p:animEffect>
                                  </p:childTnLst>
                                </p:cTn>
                              </p:par>
                            </p:childTnLst>
                          </p:cTn>
                        </p:par>
                      </p:childTnLst>
                    </p:cTn>
                  </p:par>
                  <p:par>
                    <p:cTn id="178" fill="hold">
                      <p:stCondLst>
                        <p:cond delay="indefinite"/>
                      </p:stCondLst>
                      <p:childTnLst>
                        <p:par>
                          <p:cTn id="179" fill="hold">
                            <p:stCondLst>
                              <p:cond delay="0"/>
                            </p:stCondLst>
                            <p:childTnLst>
                              <p:par>
                                <p:cTn id="180" presetID="4" presetClass="entr" presetSubtype="16" fill="hold" nodeType="clickEffect">
                                  <p:stCondLst>
                                    <p:cond delay="0"/>
                                  </p:stCondLst>
                                  <p:childTnLst>
                                    <p:set>
                                      <p:cBhvr>
                                        <p:cTn id="181" dur="1" fill="hold">
                                          <p:stCondLst>
                                            <p:cond delay="0"/>
                                          </p:stCondLst>
                                        </p:cTn>
                                        <p:tgtEl>
                                          <p:spTgt spid="27687"/>
                                        </p:tgtEl>
                                        <p:attrNameLst>
                                          <p:attrName>style.visibility</p:attrName>
                                        </p:attrNameLst>
                                      </p:cBhvr>
                                      <p:to>
                                        <p:strVal val="visible"/>
                                      </p:to>
                                    </p:set>
                                    <p:animEffect transition="in" filter="box(in)">
                                      <p:cBhvr>
                                        <p:cTn id="182" dur="500"/>
                                        <p:tgtEl>
                                          <p:spTgt spid="27687"/>
                                        </p:tgtEl>
                                      </p:cBhvr>
                                    </p:animEffect>
                                  </p:childTnLst>
                                </p:cTn>
                              </p:par>
                            </p:childTnLst>
                          </p:cTn>
                        </p:par>
                      </p:childTnLst>
                    </p:cTn>
                  </p:par>
                  <p:par>
                    <p:cTn id="183" fill="hold">
                      <p:stCondLst>
                        <p:cond delay="indefinite"/>
                      </p:stCondLst>
                      <p:childTnLst>
                        <p:par>
                          <p:cTn id="184" fill="hold">
                            <p:stCondLst>
                              <p:cond delay="0"/>
                            </p:stCondLst>
                            <p:childTnLst>
                              <p:par>
                                <p:cTn id="185" presetID="4" presetClass="entr" presetSubtype="16" fill="hold" nodeType="clickEffect">
                                  <p:stCondLst>
                                    <p:cond delay="0"/>
                                  </p:stCondLst>
                                  <p:childTnLst>
                                    <p:set>
                                      <p:cBhvr>
                                        <p:cTn id="186" dur="1" fill="hold">
                                          <p:stCondLst>
                                            <p:cond delay="0"/>
                                          </p:stCondLst>
                                        </p:cTn>
                                        <p:tgtEl>
                                          <p:spTgt spid="27656"/>
                                        </p:tgtEl>
                                        <p:attrNameLst>
                                          <p:attrName>style.visibility</p:attrName>
                                        </p:attrNameLst>
                                      </p:cBhvr>
                                      <p:to>
                                        <p:strVal val="visible"/>
                                      </p:to>
                                    </p:set>
                                    <p:animEffect transition="in" filter="box(in)">
                                      <p:cBhvr>
                                        <p:cTn id="187" dur="500"/>
                                        <p:tgtEl>
                                          <p:spTgt spid="27656"/>
                                        </p:tgtEl>
                                      </p:cBhvr>
                                    </p:animEffect>
                                  </p:childTnLst>
                                </p:cTn>
                              </p:par>
                            </p:childTnLst>
                          </p:cTn>
                        </p:par>
                      </p:childTnLst>
                    </p:cTn>
                  </p:par>
                  <p:par>
                    <p:cTn id="188" fill="hold">
                      <p:stCondLst>
                        <p:cond delay="indefinite"/>
                      </p:stCondLst>
                      <p:childTnLst>
                        <p:par>
                          <p:cTn id="189" fill="hold">
                            <p:stCondLst>
                              <p:cond delay="0"/>
                            </p:stCondLst>
                            <p:childTnLst>
                              <p:par>
                                <p:cTn id="190" presetID="4" presetClass="entr" presetSubtype="16" fill="hold" nodeType="clickEffect">
                                  <p:stCondLst>
                                    <p:cond delay="0"/>
                                  </p:stCondLst>
                                  <p:childTnLst>
                                    <p:set>
                                      <p:cBhvr>
                                        <p:cTn id="191" dur="1" fill="hold">
                                          <p:stCondLst>
                                            <p:cond delay="0"/>
                                          </p:stCondLst>
                                        </p:cTn>
                                        <p:tgtEl>
                                          <p:spTgt spid="27655"/>
                                        </p:tgtEl>
                                        <p:attrNameLst>
                                          <p:attrName>style.visibility</p:attrName>
                                        </p:attrNameLst>
                                      </p:cBhvr>
                                      <p:to>
                                        <p:strVal val="visible"/>
                                      </p:to>
                                    </p:set>
                                    <p:animEffect transition="in" filter="box(in)">
                                      <p:cBhvr>
                                        <p:cTn id="192" dur="500"/>
                                        <p:tgtEl>
                                          <p:spTgt spid="27655"/>
                                        </p:tgtEl>
                                      </p:cBhvr>
                                    </p:animEffect>
                                  </p:childTnLst>
                                </p:cTn>
                              </p:par>
                            </p:childTnLst>
                          </p:cTn>
                        </p:par>
                      </p:childTnLst>
                    </p:cTn>
                  </p:par>
                  <p:par>
                    <p:cTn id="193" fill="hold">
                      <p:stCondLst>
                        <p:cond delay="indefinite"/>
                      </p:stCondLst>
                      <p:childTnLst>
                        <p:par>
                          <p:cTn id="194" fill="hold">
                            <p:stCondLst>
                              <p:cond delay="0"/>
                            </p:stCondLst>
                            <p:childTnLst>
                              <p:par>
                                <p:cTn id="195" presetID="4" presetClass="entr" presetSubtype="16" fill="hold" nodeType="clickEffect">
                                  <p:stCondLst>
                                    <p:cond delay="0"/>
                                  </p:stCondLst>
                                  <p:childTnLst>
                                    <p:set>
                                      <p:cBhvr>
                                        <p:cTn id="196" dur="1" fill="hold">
                                          <p:stCondLst>
                                            <p:cond delay="0"/>
                                          </p:stCondLst>
                                        </p:cTn>
                                        <p:tgtEl>
                                          <p:spTgt spid="27671"/>
                                        </p:tgtEl>
                                        <p:attrNameLst>
                                          <p:attrName>style.visibility</p:attrName>
                                        </p:attrNameLst>
                                      </p:cBhvr>
                                      <p:to>
                                        <p:strVal val="visible"/>
                                      </p:to>
                                    </p:set>
                                    <p:animEffect transition="in" filter="box(in)">
                                      <p:cBhvr>
                                        <p:cTn id="197" dur="500"/>
                                        <p:tgtEl>
                                          <p:spTgt spid="276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1 Rectángulo"/>
          <p:cNvSpPr>
            <a:spLocks noChangeArrowheads="1"/>
          </p:cNvSpPr>
          <p:nvPr/>
        </p:nvSpPr>
        <p:spPr bwMode="auto">
          <a:xfrm>
            <a:off x="285750" y="285750"/>
            <a:ext cx="8643938" cy="1187450"/>
          </a:xfrm>
          <a:prstGeom prst="rect">
            <a:avLst/>
          </a:prstGeom>
          <a:noFill/>
          <a:ln w="9525">
            <a:noFill/>
            <a:miter lim="800000"/>
            <a:headEnd/>
            <a:tailEnd/>
          </a:ln>
        </p:spPr>
        <p:txBody>
          <a:bodyPr>
            <a:spAutoFit/>
          </a:bodyPr>
          <a:lstStyle/>
          <a:p>
            <a:r>
              <a:rPr lang="es-ES_tradnl" sz="2400" b="1"/>
              <a:t>Objetivo 7:</a:t>
            </a:r>
          </a:p>
          <a:p>
            <a:r>
              <a:rPr lang="es-ES_tradnl" sz="2400" b="1"/>
              <a:t>Guía informativa sobre contenidos básicos necesarios para el uso racional de psicofármacos</a:t>
            </a:r>
          </a:p>
        </p:txBody>
      </p:sp>
      <p:sp>
        <p:nvSpPr>
          <p:cNvPr id="58370" name="Rectangle 2"/>
          <p:cNvSpPr>
            <a:spLocks noChangeArrowheads="1"/>
          </p:cNvSpPr>
          <p:nvPr/>
        </p:nvSpPr>
        <p:spPr bwMode="auto">
          <a:xfrm>
            <a:off x="357188" y="2024063"/>
            <a:ext cx="5445125" cy="396875"/>
          </a:xfrm>
          <a:prstGeom prst="rect">
            <a:avLst/>
          </a:prstGeom>
          <a:noFill/>
          <a:ln w="9525">
            <a:noFill/>
            <a:miter lim="800000"/>
            <a:headEnd/>
            <a:tailEnd/>
          </a:ln>
        </p:spPr>
        <p:txBody>
          <a:bodyPr wrap="none" anchor="ctr">
            <a:spAutoFit/>
          </a:bodyPr>
          <a:lstStyle/>
          <a:p>
            <a:r>
              <a:rPr lang="es-AR" sz="2000" b="1">
                <a:ea typeface="Calibri" pitchFamily="34" charset="0"/>
                <a:cs typeface="Times New Roman" pitchFamily="18" charset="0"/>
              </a:rPr>
              <a:t>¿Qué es un psicofármaco y para qué sirve?</a:t>
            </a:r>
            <a:endParaRPr lang="es-AR" sz="2000">
              <a:ea typeface="Calibri" pitchFamily="34" charset="0"/>
              <a:cs typeface="Times New Roman" pitchFamily="18" charset="0"/>
            </a:endParaRPr>
          </a:p>
        </p:txBody>
      </p:sp>
      <p:sp>
        <p:nvSpPr>
          <p:cNvPr id="58371" name="Rectangle 3"/>
          <p:cNvSpPr>
            <a:spLocks noChangeArrowheads="1"/>
          </p:cNvSpPr>
          <p:nvPr/>
        </p:nvSpPr>
        <p:spPr bwMode="auto">
          <a:xfrm>
            <a:off x="357188" y="2665413"/>
            <a:ext cx="7643812" cy="2500312"/>
          </a:xfrm>
          <a:prstGeom prst="rect">
            <a:avLst/>
          </a:prstGeom>
          <a:noFill/>
          <a:ln w="9525">
            <a:noFill/>
            <a:miter lim="800000"/>
            <a:headEnd/>
            <a:tailEnd/>
          </a:ln>
        </p:spPr>
        <p:txBody>
          <a:bodyPr anchor="ctr">
            <a:spAutoFit/>
          </a:bodyPr>
          <a:lstStyle/>
          <a:p>
            <a:r>
              <a:rPr lang="es-AR" sz="2000" b="1">
                <a:ea typeface="Calibri" pitchFamily="34" charset="0"/>
                <a:cs typeface="Times New Roman" pitchFamily="18" charset="0"/>
              </a:rPr>
              <a:t>¿Quién debe indicar o prescribir psicofármacos?</a:t>
            </a:r>
            <a:r>
              <a:rPr lang="es-AR" sz="2000" b="1">
                <a:latin typeface="Lucida Sans Unicode" pitchFamily="34" charset="0"/>
                <a:ea typeface="Calibri" pitchFamily="34" charset="0"/>
                <a:cs typeface="Times New Roman" pitchFamily="18" charset="0"/>
              </a:rPr>
              <a:t> </a:t>
            </a:r>
          </a:p>
          <a:p>
            <a:endParaRPr lang="es-AR" sz="2000" b="1">
              <a:latin typeface="Lucida Sans Unicode" pitchFamily="34" charset="0"/>
              <a:ea typeface="Calibri" pitchFamily="34" charset="0"/>
              <a:cs typeface="Times New Roman" pitchFamily="18" charset="0"/>
            </a:endParaRPr>
          </a:p>
          <a:p>
            <a:r>
              <a:rPr lang="es-AR" sz="2000" b="1">
                <a:ea typeface="Calibri" pitchFamily="34" charset="0"/>
                <a:cs typeface="Times New Roman" pitchFamily="18" charset="0"/>
              </a:rPr>
              <a:t>¿Qué hay que tener en cuenta al realizar un tratamiento con psicofármacos?</a:t>
            </a:r>
          </a:p>
          <a:p>
            <a:endParaRPr lang="es-AR" sz="2000" b="1">
              <a:ea typeface="Calibri" pitchFamily="34" charset="0"/>
              <a:cs typeface="Times New Roman" pitchFamily="18" charset="0"/>
            </a:endParaRPr>
          </a:p>
          <a:p>
            <a:endParaRPr lang="es-AR" sz="2000" b="1">
              <a:ea typeface="Calibri" pitchFamily="34" charset="0"/>
              <a:cs typeface="Times New Roman" pitchFamily="18" charset="0"/>
            </a:endParaRPr>
          </a:p>
          <a:p>
            <a:r>
              <a:rPr lang="es-AR" sz="2000" b="1">
                <a:ea typeface="Calibri" pitchFamily="34" charset="0"/>
                <a:cs typeface="Times New Roman" pitchFamily="18" charset="0"/>
              </a:rPr>
              <a:t>¿Qué corresponde hacer para adquirir un psicofármaco?</a:t>
            </a:r>
            <a:endParaRPr lang="es-AR" sz="2000">
              <a:ea typeface="Calibri" pitchFamily="34" charset="0"/>
              <a:cs typeface="Times New Roman" pitchFamily="18" charset="0"/>
            </a:endParaRPr>
          </a:p>
          <a:p>
            <a:pPr>
              <a:buFontTx/>
              <a:buChar char="•"/>
            </a:pPr>
            <a:endParaRPr lang="es-AR">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1 CuadroTexto"/>
          <p:cNvSpPr txBox="1">
            <a:spLocks noChangeArrowheads="1"/>
          </p:cNvSpPr>
          <p:nvPr/>
        </p:nvSpPr>
        <p:spPr bwMode="auto">
          <a:xfrm>
            <a:off x="2857500" y="285750"/>
            <a:ext cx="3000375" cy="461963"/>
          </a:xfrm>
          <a:prstGeom prst="rect">
            <a:avLst/>
          </a:prstGeom>
          <a:noFill/>
          <a:ln w="9525">
            <a:noFill/>
            <a:miter lim="800000"/>
            <a:headEnd/>
            <a:tailEnd/>
          </a:ln>
        </p:spPr>
        <p:txBody>
          <a:bodyPr>
            <a:spAutoFit/>
          </a:bodyPr>
          <a:lstStyle/>
          <a:p>
            <a:pPr algn="ctr"/>
            <a:r>
              <a:rPr lang="es-AR" sz="2400" b="1"/>
              <a:t>CONCLUSIONES</a:t>
            </a:r>
          </a:p>
        </p:txBody>
      </p:sp>
      <p:sp>
        <p:nvSpPr>
          <p:cNvPr id="59394" name="2 CuadroTexto"/>
          <p:cNvSpPr txBox="1">
            <a:spLocks noChangeArrowheads="1"/>
          </p:cNvSpPr>
          <p:nvPr/>
        </p:nvSpPr>
        <p:spPr bwMode="auto">
          <a:xfrm>
            <a:off x="250825" y="1000125"/>
            <a:ext cx="8893175" cy="7793038"/>
          </a:xfrm>
          <a:prstGeom prst="rect">
            <a:avLst/>
          </a:prstGeom>
          <a:noFill/>
          <a:ln w="9525">
            <a:noFill/>
            <a:miter lim="800000"/>
            <a:headEnd/>
            <a:tailEnd/>
          </a:ln>
        </p:spPr>
        <p:txBody>
          <a:bodyPr>
            <a:spAutoFit/>
          </a:bodyPr>
          <a:lstStyle/>
          <a:p>
            <a:pPr>
              <a:lnSpc>
                <a:spcPct val="150000"/>
              </a:lnSpc>
              <a:buFont typeface="Wingdings" pitchFamily="2" charset="2"/>
              <a:buChar char="q"/>
            </a:pPr>
            <a:r>
              <a:rPr lang="es-AR"/>
              <a:t> Hallazgos de este estudio empírico </a:t>
            </a:r>
            <a:r>
              <a:rPr lang="es-AR" b="1"/>
              <a:t>compatibles con los aportes de otras investigaciones</a:t>
            </a:r>
          </a:p>
          <a:p>
            <a:pPr>
              <a:lnSpc>
                <a:spcPct val="150000"/>
              </a:lnSpc>
              <a:buFont typeface="Wingdings" pitchFamily="2" charset="2"/>
              <a:buChar char="q"/>
            </a:pPr>
            <a:endParaRPr lang="es-AR"/>
          </a:p>
          <a:p>
            <a:pPr>
              <a:lnSpc>
                <a:spcPct val="150000"/>
              </a:lnSpc>
              <a:buFont typeface="Wingdings" pitchFamily="2" charset="2"/>
              <a:buChar char="q"/>
            </a:pPr>
            <a:r>
              <a:rPr lang="es-AR"/>
              <a:t> Convergencia de distintas fuentes que indica </a:t>
            </a:r>
            <a:r>
              <a:rPr lang="es-AR" b="1"/>
              <a:t>aumento significativo en el consumo de psicofármacos </a:t>
            </a:r>
            <a:r>
              <a:rPr lang="es-AR"/>
              <a:t>en los últimos años</a:t>
            </a:r>
          </a:p>
          <a:p>
            <a:pPr>
              <a:lnSpc>
                <a:spcPct val="150000"/>
              </a:lnSpc>
              <a:buFont typeface="Wingdings" pitchFamily="2" charset="2"/>
              <a:buChar char="q"/>
            </a:pPr>
            <a:endParaRPr lang="es-AR"/>
          </a:p>
          <a:p>
            <a:pPr>
              <a:lnSpc>
                <a:spcPct val="150000"/>
              </a:lnSpc>
              <a:buFont typeface="Wingdings" pitchFamily="2" charset="2"/>
              <a:buChar char="q"/>
            </a:pPr>
            <a:r>
              <a:rPr lang="es-AR"/>
              <a:t> La </a:t>
            </a:r>
            <a:r>
              <a:rPr lang="es-AR" b="1"/>
              <a:t>experiencia </a:t>
            </a:r>
            <a:r>
              <a:rPr lang="es-AR"/>
              <a:t>con psicofármacos se asocia con una </a:t>
            </a:r>
            <a:r>
              <a:rPr lang="es-AR" b="1"/>
              <a:t>información disponible más adecuada </a:t>
            </a:r>
            <a:r>
              <a:rPr lang="es-AR"/>
              <a:t>pero </a:t>
            </a:r>
            <a:r>
              <a:rPr lang="es-AR" b="1"/>
              <a:t>no necesariamente con comportamientos mas ajustados</a:t>
            </a:r>
            <a:r>
              <a:rPr lang="es-AR"/>
              <a:t> en relación al consumo</a:t>
            </a:r>
          </a:p>
          <a:p>
            <a:pPr>
              <a:lnSpc>
                <a:spcPct val="150000"/>
              </a:lnSpc>
              <a:buFont typeface="Wingdings" pitchFamily="2" charset="2"/>
              <a:buChar char="q"/>
            </a:pPr>
            <a:endParaRPr lang="es-AR" b="1"/>
          </a:p>
          <a:p>
            <a:pPr>
              <a:lnSpc>
                <a:spcPct val="150000"/>
              </a:lnSpc>
              <a:buFont typeface="Wingdings" pitchFamily="2" charset="2"/>
              <a:buChar char="q"/>
            </a:pPr>
            <a:r>
              <a:rPr lang="es-AR" b="1"/>
              <a:t> Ansiedad, Depresión y Estrés </a:t>
            </a:r>
            <a:r>
              <a:rPr lang="es-AR"/>
              <a:t>como los estados de malestar emocional  asociados a un </a:t>
            </a:r>
            <a:r>
              <a:rPr lang="es-AR" b="1"/>
              <a:t>mayor consumo de psicofármacos</a:t>
            </a:r>
          </a:p>
          <a:p>
            <a:pPr>
              <a:lnSpc>
                <a:spcPct val="150000"/>
              </a:lnSpc>
              <a:buFont typeface="Wingdings" pitchFamily="2" charset="2"/>
              <a:buChar char="q"/>
            </a:pPr>
            <a:r>
              <a:rPr lang="es-AR" b="1"/>
              <a:t> </a:t>
            </a:r>
            <a:endParaRPr lang="es-AR" b="1">
              <a:latin typeface="Lucida Sans Unicode" pitchFamily="34" charset="0"/>
            </a:endParaRPr>
          </a:p>
          <a:p>
            <a:pPr>
              <a:lnSpc>
                <a:spcPct val="150000"/>
              </a:lnSpc>
            </a:pPr>
            <a:endParaRPr lang="es-AR" b="1">
              <a:latin typeface="Lucida Sans Unicode" pitchFamily="34" charset="0"/>
            </a:endParaRPr>
          </a:p>
          <a:p>
            <a:endParaRPr lang="es-AR" b="1">
              <a:latin typeface="Lucida Sans Unicode" pitchFamily="34" charset="0"/>
            </a:endParaRPr>
          </a:p>
          <a:p>
            <a:endParaRPr lang="es-AR">
              <a:latin typeface="Lucida Sans Unicode" pitchFamily="34" charset="0"/>
            </a:endParaRPr>
          </a:p>
          <a:p>
            <a:endParaRPr lang="es-AR">
              <a:latin typeface="Lucida Sans Unicode" pitchFamily="34" charset="0"/>
            </a:endParaRPr>
          </a:p>
          <a:p>
            <a:endParaRPr lang="es-AR" b="1">
              <a:latin typeface="Lucida Sans Unicode" pitchFamily="34" charset="0"/>
            </a:endParaRPr>
          </a:p>
          <a:p>
            <a:endParaRPr lang="es-AR" b="1">
              <a:latin typeface="Lucida Sans Unicode" pitchFamily="34" charset="0"/>
            </a:endParaRPr>
          </a:p>
          <a:p>
            <a:endParaRPr lang="es-AR">
              <a:latin typeface="Lucida Sans Unicode" pitchFamily="34" charset="0"/>
            </a:endParaRPr>
          </a:p>
          <a:p>
            <a:endParaRPr lang="es-AR">
              <a:latin typeface="Lucida Sans Unicode"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1 CuadroTexto"/>
          <p:cNvSpPr txBox="1">
            <a:spLocks noChangeArrowheads="1"/>
          </p:cNvSpPr>
          <p:nvPr/>
        </p:nvSpPr>
        <p:spPr bwMode="auto">
          <a:xfrm>
            <a:off x="285750" y="115888"/>
            <a:ext cx="8858250" cy="8337550"/>
          </a:xfrm>
          <a:prstGeom prst="rect">
            <a:avLst/>
          </a:prstGeom>
          <a:noFill/>
          <a:ln w="9525">
            <a:noFill/>
            <a:miter lim="800000"/>
            <a:headEnd/>
            <a:tailEnd/>
          </a:ln>
        </p:spPr>
        <p:txBody>
          <a:bodyPr>
            <a:spAutoFit/>
          </a:bodyPr>
          <a:lstStyle/>
          <a:p>
            <a:pPr algn="ctr"/>
            <a:endParaRPr lang="es-AR" sz="2400" b="1"/>
          </a:p>
          <a:p>
            <a:pPr algn="ctr"/>
            <a:r>
              <a:rPr lang="es-AR" sz="2400" b="1"/>
              <a:t>CONCLUSIONES</a:t>
            </a:r>
          </a:p>
          <a:p>
            <a:endParaRPr lang="es-AR" sz="2400" b="1">
              <a:latin typeface="Lucida Sans Unicode" pitchFamily="34" charset="0"/>
            </a:endParaRPr>
          </a:p>
          <a:p>
            <a:pPr>
              <a:lnSpc>
                <a:spcPct val="150000"/>
              </a:lnSpc>
              <a:buFont typeface="Wingdings" pitchFamily="2" charset="2"/>
              <a:buChar char="q"/>
            </a:pPr>
            <a:r>
              <a:rPr lang="es-AR"/>
              <a:t> </a:t>
            </a:r>
            <a:r>
              <a:rPr lang="es-AR" b="1"/>
              <a:t>Relativa independencia </a:t>
            </a:r>
            <a:r>
              <a:rPr lang="es-AR"/>
              <a:t>entre los </a:t>
            </a:r>
            <a:r>
              <a:rPr lang="es-AR" b="1"/>
              <a:t>conocimientos, las opiniones y los comportamientos</a:t>
            </a:r>
            <a:r>
              <a:rPr lang="es-AR"/>
              <a:t> referidos al </a:t>
            </a:r>
            <a:r>
              <a:rPr lang="es-AR" b="1"/>
              <a:t>uso racional de psicofármacos</a:t>
            </a:r>
          </a:p>
          <a:p>
            <a:pPr>
              <a:lnSpc>
                <a:spcPct val="150000"/>
              </a:lnSpc>
              <a:buFont typeface="Wingdings" pitchFamily="2" charset="2"/>
              <a:buChar char="q"/>
            </a:pPr>
            <a:endParaRPr lang="es-AR" b="1"/>
          </a:p>
          <a:p>
            <a:pPr>
              <a:lnSpc>
                <a:spcPct val="150000"/>
              </a:lnSpc>
              <a:buFont typeface="Wingdings" pitchFamily="2" charset="2"/>
              <a:buChar char="q"/>
            </a:pPr>
            <a:r>
              <a:rPr lang="es-AR" b="1"/>
              <a:t> Efecto modulador </a:t>
            </a:r>
            <a:r>
              <a:rPr lang="es-AR"/>
              <a:t>de los </a:t>
            </a:r>
            <a:r>
              <a:rPr lang="es-AR" b="1"/>
              <a:t>estados emocionales </a:t>
            </a:r>
            <a:r>
              <a:rPr lang="es-AR"/>
              <a:t>sobre el </a:t>
            </a:r>
            <a:r>
              <a:rPr lang="es-AR" b="1"/>
              <a:t>nivel de consumo de psicofármacos</a:t>
            </a:r>
          </a:p>
          <a:p>
            <a:pPr>
              <a:buFont typeface="Wingdings" pitchFamily="2" charset="2"/>
              <a:buChar char="q"/>
            </a:pPr>
            <a:endParaRPr lang="es-AR" b="1"/>
          </a:p>
          <a:p>
            <a:pPr>
              <a:lnSpc>
                <a:spcPct val="150000"/>
              </a:lnSpc>
              <a:buFont typeface="Wingdings" pitchFamily="2" charset="2"/>
              <a:buChar char="q"/>
            </a:pPr>
            <a:r>
              <a:rPr lang="es-AR" b="1"/>
              <a:t> Información insuficiente en la población </a:t>
            </a:r>
            <a:r>
              <a:rPr lang="es-AR"/>
              <a:t>y </a:t>
            </a:r>
            <a:r>
              <a:rPr lang="es-AR" b="1"/>
              <a:t>necesidad de proporcionar elementos que faciliten el acceso al conocimiento y promuevan el consumo racional de este tipo de medicamentos</a:t>
            </a:r>
          </a:p>
          <a:p>
            <a:pPr>
              <a:lnSpc>
                <a:spcPct val="150000"/>
              </a:lnSpc>
              <a:buFont typeface="Wingdings" pitchFamily="2" charset="2"/>
              <a:buChar char="q"/>
            </a:pPr>
            <a:endParaRPr lang="es-AR" b="1"/>
          </a:p>
          <a:p>
            <a:pPr>
              <a:lnSpc>
                <a:spcPct val="150000"/>
              </a:lnSpc>
              <a:buFont typeface="Wingdings" pitchFamily="2" charset="2"/>
              <a:buChar char="q"/>
            </a:pPr>
            <a:r>
              <a:rPr lang="es-AR"/>
              <a:t> Los resultados parecen avalar la hipótesis acerca del </a:t>
            </a:r>
            <a:r>
              <a:rPr lang="es-AR" b="1"/>
              <a:t>fenómeno de la medicalización de los estados emocionales</a:t>
            </a:r>
          </a:p>
          <a:p>
            <a:pPr>
              <a:lnSpc>
                <a:spcPct val="150000"/>
              </a:lnSpc>
            </a:pPr>
            <a:endParaRPr lang="es-AR" b="1">
              <a:latin typeface="Lucida Sans Unicode" pitchFamily="34" charset="0"/>
            </a:endParaRPr>
          </a:p>
          <a:p>
            <a:endParaRPr lang="es-AR" b="1">
              <a:latin typeface="Lucida Sans Unicode" pitchFamily="34" charset="0"/>
            </a:endParaRPr>
          </a:p>
          <a:p>
            <a:endParaRPr lang="es-AR" b="1">
              <a:latin typeface="Lucida Sans Unicode" pitchFamily="34" charset="0"/>
            </a:endParaRPr>
          </a:p>
          <a:p>
            <a:endParaRPr lang="es-AR" b="1">
              <a:latin typeface="Lucida Sans Unicode" pitchFamily="34" charset="0"/>
            </a:endParaRPr>
          </a:p>
          <a:p>
            <a:endParaRPr lang="es-AR" b="1">
              <a:latin typeface="Lucida Sans Unicode" pitchFamily="34" charset="0"/>
            </a:endParaRPr>
          </a:p>
          <a:p>
            <a:endParaRPr lang="es-AR" b="1">
              <a:latin typeface="Lucida Sans Unicode" pitchFamily="34" charset="0"/>
            </a:endParaRPr>
          </a:p>
          <a:p>
            <a:endParaRPr lang="es-AR" b="1">
              <a:latin typeface="Lucida Sans Unicode" pitchFamily="34" charset="0"/>
            </a:endParaRPr>
          </a:p>
          <a:p>
            <a:r>
              <a:rPr lang="es-AR" b="1">
                <a:latin typeface="Lucida Sans Unicode" pitchFamily="34" charset="0"/>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857250" y="214313"/>
            <a:ext cx="7786688" cy="1692275"/>
          </a:xfrm>
          <a:prstGeom prst="rect">
            <a:avLst/>
          </a:prstGeom>
          <a:noFill/>
          <a:ln w="9525">
            <a:noFill/>
            <a:miter lim="800000"/>
            <a:headEnd/>
            <a:tailEnd/>
          </a:ln>
        </p:spPr>
        <p:txBody>
          <a:bodyPr anchor="ctr">
            <a:spAutoFit/>
          </a:bodyPr>
          <a:lstStyle/>
          <a:p>
            <a:pPr algn="just">
              <a:lnSpc>
                <a:spcPct val="200000"/>
              </a:lnSpc>
              <a:tabLst>
                <a:tab pos="4689475" algn="l"/>
              </a:tabLst>
            </a:pPr>
            <a:r>
              <a:rPr lang="es-ES_tradnl" sz="1600" b="1"/>
              <a:t>                                         </a:t>
            </a:r>
            <a:endParaRPr lang="es-ES_tradnl" b="1"/>
          </a:p>
          <a:p>
            <a:pPr algn="just">
              <a:lnSpc>
                <a:spcPct val="150000"/>
              </a:lnSpc>
              <a:tabLst>
                <a:tab pos="4689475" algn="l"/>
              </a:tabLst>
            </a:pPr>
            <a:endParaRPr lang="es-ES_tradnl" sz="1600"/>
          </a:p>
          <a:p>
            <a:pPr>
              <a:buFont typeface="Wingdings" pitchFamily="2" charset="2"/>
              <a:buChar char="ü"/>
              <a:tabLst>
                <a:tab pos="4689475" algn="l"/>
              </a:tabLst>
            </a:pPr>
            <a:endParaRPr lang="es-AR" sz="1600">
              <a:latin typeface="Lucida Sans Unicode" pitchFamily="34" charset="0"/>
            </a:endParaRPr>
          </a:p>
          <a:p>
            <a:pPr algn="just">
              <a:lnSpc>
                <a:spcPct val="200000"/>
              </a:lnSpc>
              <a:tabLst>
                <a:tab pos="4689475" algn="l"/>
              </a:tabLst>
            </a:pPr>
            <a:endParaRPr lang="es-ES_tradnl" sz="1600"/>
          </a:p>
        </p:txBody>
      </p:sp>
      <p:sp>
        <p:nvSpPr>
          <p:cNvPr id="61442" name="2 Rectángulo"/>
          <p:cNvSpPr>
            <a:spLocks noChangeArrowheads="1"/>
          </p:cNvSpPr>
          <p:nvPr/>
        </p:nvSpPr>
        <p:spPr bwMode="auto">
          <a:xfrm>
            <a:off x="500063" y="1714500"/>
            <a:ext cx="8286750" cy="2981325"/>
          </a:xfrm>
          <a:prstGeom prst="rect">
            <a:avLst/>
          </a:prstGeom>
          <a:noFill/>
          <a:ln w="9525">
            <a:noFill/>
            <a:miter lim="800000"/>
            <a:headEnd/>
            <a:tailEnd/>
          </a:ln>
        </p:spPr>
        <p:txBody>
          <a:bodyPr>
            <a:spAutoFit/>
          </a:bodyPr>
          <a:lstStyle/>
          <a:p>
            <a:pPr algn="just">
              <a:lnSpc>
                <a:spcPct val="150000"/>
              </a:lnSpc>
              <a:tabLst>
                <a:tab pos="4689475" algn="l"/>
              </a:tabLst>
            </a:pPr>
            <a:r>
              <a:rPr lang="es-ES_tradnl"/>
              <a:t>C</a:t>
            </a:r>
            <a:r>
              <a:rPr lang="es-AR"/>
              <a:t>onsideramos que si bien este trabajo presentó limitaciones, ciertamente habilita la necesidad de un debate profundo que haga visible la problemática de la medicalización en los distintos sectores de la sociedad involucrados y promueva futuras investigaciones, para lograr una mayor comprensión y alcance de este fenómeno que sin duda ya se ha instalado en la sociedad actual con intención de quedarse</a:t>
            </a:r>
          </a:p>
          <a:p>
            <a:pPr algn="just">
              <a:lnSpc>
                <a:spcPct val="150000"/>
              </a:lnSpc>
              <a:tabLst>
                <a:tab pos="4689475" algn="l"/>
              </a:tabLst>
            </a:pPr>
            <a:r>
              <a:rPr lang="es-AR"/>
              <a:t> </a:t>
            </a:r>
          </a:p>
        </p:txBody>
      </p:sp>
      <p:sp>
        <p:nvSpPr>
          <p:cNvPr id="61443" name="3 CuadroTexto"/>
          <p:cNvSpPr txBox="1">
            <a:spLocks noChangeArrowheads="1"/>
          </p:cNvSpPr>
          <p:nvPr/>
        </p:nvSpPr>
        <p:spPr bwMode="auto">
          <a:xfrm>
            <a:off x="2786063" y="642938"/>
            <a:ext cx="3857625" cy="461962"/>
          </a:xfrm>
          <a:prstGeom prst="rect">
            <a:avLst/>
          </a:prstGeom>
          <a:noFill/>
          <a:ln w="9525">
            <a:noFill/>
            <a:miter lim="800000"/>
            <a:headEnd/>
            <a:tailEnd/>
          </a:ln>
        </p:spPr>
        <p:txBody>
          <a:bodyPr>
            <a:spAutoFit/>
          </a:bodyPr>
          <a:lstStyle/>
          <a:p>
            <a:pPr algn="ctr"/>
            <a:r>
              <a:rPr lang="es-AR" sz="2400" b="1"/>
              <a:t>Reflexiones finales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1 Rectángulo"/>
          <p:cNvSpPr>
            <a:spLocks noChangeArrowheads="1"/>
          </p:cNvSpPr>
          <p:nvPr/>
        </p:nvSpPr>
        <p:spPr bwMode="auto">
          <a:xfrm>
            <a:off x="142875" y="0"/>
            <a:ext cx="9001125" cy="6359525"/>
          </a:xfrm>
          <a:prstGeom prst="rect">
            <a:avLst/>
          </a:prstGeom>
          <a:noFill/>
          <a:ln w="9525">
            <a:noFill/>
            <a:miter lim="800000"/>
            <a:headEnd/>
            <a:tailEnd/>
          </a:ln>
        </p:spPr>
        <p:txBody>
          <a:bodyPr>
            <a:spAutoFit/>
          </a:bodyPr>
          <a:lstStyle/>
          <a:p>
            <a:pPr algn="ctr">
              <a:lnSpc>
                <a:spcPct val="200000"/>
              </a:lnSpc>
            </a:pPr>
            <a:r>
              <a:rPr lang="es-AR" sz="2400" b="1"/>
              <a:t>Creemos que…</a:t>
            </a:r>
          </a:p>
          <a:p>
            <a:pPr algn="ctr">
              <a:lnSpc>
                <a:spcPct val="200000"/>
              </a:lnSpc>
            </a:pPr>
            <a:r>
              <a:rPr lang="es-AR" sz="2400" b="1"/>
              <a:t>desde la Psicología hay mucho por hacer en esta área </a:t>
            </a:r>
          </a:p>
          <a:p>
            <a:pPr>
              <a:lnSpc>
                <a:spcPct val="200000"/>
              </a:lnSpc>
              <a:buFont typeface="Wingdings" pitchFamily="2" charset="2"/>
              <a:buChar char="q"/>
            </a:pPr>
            <a:r>
              <a:rPr lang="es-AR"/>
              <a:t>    En lo referido a la comprensión de este fenómeno y de las características psicosociales del funcionamiento personal, por su impacto en las conductas de cuidado de la salud que incluyan el uso racional de los recursos psicofarmacológicos y la optimización del funcionamiento de los sistemas de gestión de la salud</a:t>
            </a:r>
          </a:p>
          <a:p>
            <a:pPr>
              <a:lnSpc>
                <a:spcPct val="150000"/>
              </a:lnSpc>
            </a:pPr>
            <a:endParaRPr lang="es-AR"/>
          </a:p>
          <a:p>
            <a:pPr>
              <a:lnSpc>
                <a:spcPct val="200000"/>
              </a:lnSpc>
              <a:buFont typeface="Wingdings" pitchFamily="2" charset="2"/>
              <a:buChar char="q"/>
            </a:pPr>
            <a:r>
              <a:rPr lang="es-AR"/>
              <a:t>    En lo aplicado, elaborando guías de acción e intervención con la intención de ofrecer alternativas que promuevan el acceso al conocimiento y al consumo de un modo que influya favorable y sensiblemente en los distintos segmentos poblacionales en correspondencia con las necesidades evaluadas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1 CuadroTexto"/>
          <p:cNvSpPr txBox="1">
            <a:spLocks noChangeArrowheads="1"/>
          </p:cNvSpPr>
          <p:nvPr/>
        </p:nvSpPr>
        <p:spPr bwMode="auto">
          <a:xfrm>
            <a:off x="214313" y="714375"/>
            <a:ext cx="8572500" cy="5262563"/>
          </a:xfrm>
          <a:prstGeom prst="rect">
            <a:avLst/>
          </a:prstGeom>
          <a:noFill/>
          <a:ln w="9525">
            <a:noFill/>
            <a:miter lim="800000"/>
            <a:headEnd/>
            <a:tailEnd/>
          </a:ln>
        </p:spPr>
        <p:txBody>
          <a:bodyPr>
            <a:spAutoFit/>
          </a:bodyPr>
          <a:lstStyle/>
          <a:p>
            <a:pPr algn="ctr"/>
            <a:r>
              <a:rPr lang="es-AR" sz="2400"/>
              <a:t> A todos aquellos que nos acompañaron durante este proceso…</a:t>
            </a:r>
          </a:p>
          <a:p>
            <a:pPr algn="ctr"/>
            <a:endParaRPr lang="es-AR" sz="2400"/>
          </a:p>
          <a:p>
            <a:pPr algn="ctr"/>
            <a:endParaRPr lang="es-AR" sz="2400"/>
          </a:p>
          <a:p>
            <a:pPr algn="ctr"/>
            <a:r>
              <a:rPr lang="es-AR" sz="2400"/>
              <a:t> A los que nos bancaron en las buenas y en las malas…</a:t>
            </a:r>
          </a:p>
          <a:p>
            <a:pPr algn="ctr"/>
            <a:endParaRPr lang="es-AR" sz="2400"/>
          </a:p>
          <a:p>
            <a:pPr algn="ctr"/>
            <a:endParaRPr lang="es-AR" sz="2400"/>
          </a:p>
          <a:p>
            <a:pPr algn="ctr"/>
            <a:r>
              <a:rPr lang="es-AR" sz="2400"/>
              <a:t> A nuestras familias, amigos, a nuestra supervisora…</a:t>
            </a:r>
          </a:p>
          <a:p>
            <a:pPr algn="ctr"/>
            <a:endParaRPr lang="es-AR" sz="2400"/>
          </a:p>
          <a:p>
            <a:pPr algn="ctr"/>
            <a:endParaRPr lang="es-AR">
              <a:latin typeface="Lucida Sans Unicode" pitchFamily="34" charset="0"/>
            </a:endParaRPr>
          </a:p>
          <a:p>
            <a:pPr algn="ctr"/>
            <a:endParaRPr lang="es-AR">
              <a:latin typeface="Lucida Sans Unicode" pitchFamily="34" charset="0"/>
            </a:endParaRPr>
          </a:p>
          <a:p>
            <a:pPr algn="ctr"/>
            <a:endParaRPr lang="es-AR">
              <a:latin typeface="Lucida Sans Unicode" pitchFamily="34" charset="0"/>
            </a:endParaRPr>
          </a:p>
          <a:p>
            <a:pPr algn="ctr"/>
            <a:r>
              <a:rPr lang="es-AR" sz="2400" b="1">
                <a:solidFill>
                  <a:srgbClr val="FF0000"/>
                </a:solidFill>
              </a:rPr>
              <a:t>A todos ellos…  GRACIAS!!!  GRACIAS POR ESTAR!!!!!</a:t>
            </a:r>
          </a:p>
          <a:p>
            <a:pPr algn="ctr"/>
            <a:endParaRPr lang="es-AR" sz="2400" b="1">
              <a:solidFill>
                <a:srgbClr val="FF0000"/>
              </a:solidFill>
            </a:endParaRPr>
          </a:p>
          <a:p>
            <a:endParaRPr lang="es-AR">
              <a:solidFill>
                <a:srgbClr val="FF0000"/>
              </a:solidFill>
              <a:latin typeface="Lucida Sans Unicod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Rectángulo"/>
          <p:cNvSpPr>
            <a:spLocks noChangeArrowheads="1"/>
          </p:cNvSpPr>
          <p:nvPr/>
        </p:nvSpPr>
        <p:spPr bwMode="auto">
          <a:xfrm>
            <a:off x="395288" y="260350"/>
            <a:ext cx="8497887" cy="7421563"/>
          </a:xfrm>
          <a:prstGeom prst="rect">
            <a:avLst/>
          </a:prstGeom>
          <a:noFill/>
          <a:ln w="9525">
            <a:noFill/>
            <a:miter lim="800000"/>
            <a:headEnd/>
            <a:tailEnd/>
          </a:ln>
        </p:spPr>
        <p:txBody>
          <a:bodyPr>
            <a:spAutoFit/>
          </a:bodyPr>
          <a:lstStyle/>
          <a:p>
            <a:r>
              <a:rPr lang="es-AR" sz="1600">
                <a:solidFill>
                  <a:srgbClr val="FF0000"/>
                </a:solidFill>
              </a:rPr>
              <a:t>                            </a:t>
            </a:r>
            <a:r>
              <a:rPr lang="es-AR" sz="2400" b="1"/>
              <a:t> ¿Por qué elegimos este tema?</a:t>
            </a:r>
          </a:p>
          <a:p>
            <a:endParaRPr lang="es-AR">
              <a:solidFill>
                <a:schemeClr val="accent2"/>
              </a:solidFill>
            </a:endParaRPr>
          </a:p>
          <a:p>
            <a:endParaRPr lang="es-AR">
              <a:solidFill>
                <a:schemeClr val="accent2"/>
              </a:solidFill>
            </a:endParaRPr>
          </a:p>
          <a:p>
            <a:pPr>
              <a:lnSpc>
                <a:spcPct val="200000"/>
              </a:lnSpc>
              <a:buFont typeface="Wingdings" pitchFamily="2" charset="2"/>
              <a:buChar char="q"/>
            </a:pPr>
            <a:r>
              <a:rPr lang="es-AR"/>
              <a:t> Por experiencias de personas cercanas</a:t>
            </a:r>
          </a:p>
          <a:p>
            <a:pPr>
              <a:lnSpc>
                <a:spcPct val="200000"/>
              </a:lnSpc>
              <a:buFont typeface="Wingdings" pitchFamily="2" charset="2"/>
              <a:buChar char="q"/>
            </a:pPr>
            <a:r>
              <a:rPr lang="es-AR"/>
              <a:t> Por relación con el trabajo de los integrantes</a:t>
            </a:r>
          </a:p>
          <a:p>
            <a:pPr>
              <a:lnSpc>
                <a:spcPct val="200000"/>
              </a:lnSpc>
              <a:buFont typeface="Wingdings" pitchFamily="2" charset="2"/>
              <a:buChar char="q"/>
            </a:pPr>
            <a:r>
              <a:rPr lang="es-AR"/>
              <a:t> Por la percepción de aumento del consumo de psicofármacos en la población</a:t>
            </a:r>
          </a:p>
          <a:p>
            <a:pPr>
              <a:lnSpc>
                <a:spcPct val="200000"/>
              </a:lnSpc>
              <a:buFont typeface="Wingdings" pitchFamily="2" charset="2"/>
              <a:buNone/>
            </a:pPr>
            <a:endParaRPr lang="es-AR"/>
          </a:p>
          <a:p>
            <a:pPr>
              <a:lnSpc>
                <a:spcPct val="150000"/>
              </a:lnSpc>
              <a:buFont typeface="Wingdings" pitchFamily="2" charset="2"/>
              <a:buChar char="q"/>
            </a:pPr>
            <a:r>
              <a:rPr lang="es-AR"/>
              <a:t> Por la tendencia de la medicina a utilizar la psicofarmacología como recurso de elección</a:t>
            </a:r>
          </a:p>
          <a:p>
            <a:pPr>
              <a:lnSpc>
                <a:spcPct val="150000"/>
              </a:lnSpc>
              <a:buFont typeface="Wingdings" pitchFamily="2" charset="2"/>
              <a:buNone/>
            </a:pPr>
            <a:endParaRPr lang="es-AR"/>
          </a:p>
          <a:p>
            <a:pPr>
              <a:lnSpc>
                <a:spcPct val="150000"/>
              </a:lnSpc>
              <a:buFont typeface="Wingdings" pitchFamily="2" charset="2"/>
              <a:buChar char="q"/>
            </a:pPr>
            <a:r>
              <a:rPr lang="es-AR"/>
              <a:t> Por el interés de introducir el debate sobre el tema en la instancia formativa de los psicólogos, teniendo el impacto que este fenómeno supone para nuestra disciplina y para el ejercicio competente de la profesión </a:t>
            </a:r>
          </a:p>
          <a:p>
            <a:pPr>
              <a:lnSpc>
                <a:spcPct val="200000"/>
              </a:lnSpc>
            </a:pPr>
            <a:endParaRPr lang="es-AR" sz="1600"/>
          </a:p>
          <a:p>
            <a:pPr>
              <a:lnSpc>
                <a:spcPct val="200000"/>
              </a:lnSpc>
            </a:pPr>
            <a:endParaRPr lang="es-AR" sz="1600"/>
          </a:p>
          <a:p>
            <a:endParaRPr lang="es-AR" sz="1600"/>
          </a:p>
          <a:p>
            <a:endParaRPr lang="es-AR"/>
          </a:p>
          <a:p>
            <a:endParaRPr lang="es-AR" sz="16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Rectángulo"/>
          <p:cNvSpPr>
            <a:spLocks noChangeArrowheads="1"/>
          </p:cNvSpPr>
          <p:nvPr/>
        </p:nvSpPr>
        <p:spPr bwMode="auto">
          <a:xfrm>
            <a:off x="500063" y="500063"/>
            <a:ext cx="249237" cy="369887"/>
          </a:xfrm>
          <a:prstGeom prst="rect">
            <a:avLst/>
          </a:prstGeom>
          <a:noFill/>
          <a:ln w="9525">
            <a:noFill/>
            <a:miter lim="800000"/>
            <a:headEnd/>
            <a:tailEnd/>
          </a:ln>
        </p:spPr>
        <p:txBody>
          <a:bodyPr wrap="none">
            <a:spAutoFit/>
          </a:bodyPr>
          <a:lstStyle/>
          <a:p>
            <a:r>
              <a:rPr lang="es-AR"/>
              <a:t> </a:t>
            </a:r>
            <a:endParaRPr lang="es-AR">
              <a:latin typeface="Lucida Sans Unicode" pitchFamily="34" charset="0"/>
            </a:endParaRPr>
          </a:p>
        </p:txBody>
      </p:sp>
      <p:sp>
        <p:nvSpPr>
          <p:cNvPr id="30722" name="2 Rectángulo"/>
          <p:cNvSpPr>
            <a:spLocks noChangeArrowheads="1"/>
          </p:cNvSpPr>
          <p:nvPr/>
        </p:nvSpPr>
        <p:spPr bwMode="auto">
          <a:xfrm>
            <a:off x="0" y="285750"/>
            <a:ext cx="8929688" cy="1016000"/>
          </a:xfrm>
          <a:prstGeom prst="rect">
            <a:avLst/>
          </a:prstGeom>
          <a:noFill/>
          <a:ln w="9525">
            <a:noFill/>
            <a:miter lim="800000"/>
            <a:headEnd/>
            <a:tailEnd/>
          </a:ln>
        </p:spPr>
        <p:txBody>
          <a:bodyPr>
            <a:spAutoFit/>
          </a:bodyPr>
          <a:lstStyle/>
          <a:p>
            <a:pPr algn="ctr"/>
            <a:r>
              <a:rPr lang="es-AR" sz="2400" b="1"/>
              <a:t> Algunas consideraciones teóricas para situar el tema</a:t>
            </a:r>
          </a:p>
          <a:p>
            <a:endParaRPr lang="es-AR"/>
          </a:p>
          <a:p>
            <a:endParaRPr lang="es-AR">
              <a:latin typeface="Lucida Sans Unicode" pitchFamily="34" charset="0"/>
            </a:endParaRPr>
          </a:p>
        </p:txBody>
      </p:sp>
      <p:sp>
        <p:nvSpPr>
          <p:cNvPr id="30723" name="3 Rectángulo"/>
          <p:cNvSpPr>
            <a:spLocks noChangeArrowheads="1"/>
          </p:cNvSpPr>
          <p:nvPr/>
        </p:nvSpPr>
        <p:spPr bwMode="auto">
          <a:xfrm>
            <a:off x="571500" y="1071563"/>
            <a:ext cx="7929563" cy="6161087"/>
          </a:xfrm>
          <a:prstGeom prst="rect">
            <a:avLst/>
          </a:prstGeom>
          <a:noFill/>
          <a:ln w="9525">
            <a:noFill/>
            <a:miter lim="800000"/>
            <a:headEnd/>
            <a:tailEnd/>
          </a:ln>
        </p:spPr>
        <p:txBody>
          <a:bodyPr>
            <a:spAutoFit/>
          </a:bodyPr>
          <a:lstStyle/>
          <a:p>
            <a:pPr>
              <a:buFont typeface="Wingdings" pitchFamily="2" charset="2"/>
              <a:buChar char="q"/>
            </a:pPr>
            <a:r>
              <a:rPr lang="es-AR"/>
              <a:t> Impacto negativo de las condiciones de vida contemporáneas sobre estados progresivos de fragilización de la vida psíquica </a:t>
            </a:r>
            <a:r>
              <a:rPr lang="es-AR" sz="1400"/>
              <a:t>(Galende, 2002)</a:t>
            </a:r>
          </a:p>
          <a:p>
            <a:pPr>
              <a:buFont typeface="Wingdings" pitchFamily="2" charset="2"/>
              <a:buChar char="q"/>
            </a:pPr>
            <a:endParaRPr lang="es-AR"/>
          </a:p>
          <a:p>
            <a:pPr>
              <a:buFont typeface="Wingdings" pitchFamily="2" charset="2"/>
              <a:buChar char="q"/>
            </a:pPr>
            <a:r>
              <a:rPr lang="es-AR"/>
              <a:t> Oferta diversificada de sustancias reguladoras del estilo de vida (</a:t>
            </a:r>
            <a:r>
              <a:rPr lang="es-AR" i="1"/>
              <a:t>Lifestyle Medicine</a:t>
            </a:r>
            <a:r>
              <a:rPr lang="es-AR"/>
              <a:t>s) </a:t>
            </a:r>
          </a:p>
          <a:p>
            <a:pPr>
              <a:buFont typeface="Wingdings" pitchFamily="2" charset="2"/>
              <a:buChar char="q"/>
            </a:pPr>
            <a:endParaRPr lang="es-AR"/>
          </a:p>
          <a:p>
            <a:pPr>
              <a:buFont typeface="Wingdings" pitchFamily="2" charset="2"/>
              <a:buChar char="q"/>
            </a:pPr>
            <a:r>
              <a:rPr lang="es-AR"/>
              <a:t> Opción de uso cotidiano para espectro amplio como respuesta al padecimiento emocional y como alternativa para lograr estados de bienestar</a:t>
            </a:r>
          </a:p>
          <a:p>
            <a:pPr>
              <a:buFont typeface="Wingdings" pitchFamily="2" charset="2"/>
              <a:buChar char="q"/>
            </a:pPr>
            <a:endParaRPr lang="es-AR"/>
          </a:p>
          <a:p>
            <a:pPr>
              <a:buFont typeface="Wingdings" pitchFamily="2" charset="2"/>
              <a:buChar char="q"/>
            </a:pPr>
            <a:r>
              <a:rPr lang="es-AR"/>
              <a:t> Esto no necesariamente ha mejorado la calidad de vida y salud de la población</a:t>
            </a:r>
          </a:p>
          <a:p>
            <a:endParaRPr lang="es-AR" sz="1500"/>
          </a:p>
          <a:p>
            <a:r>
              <a:rPr lang="es-AR" sz="2800">
                <a:sym typeface="Symbol" pitchFamily="18" charset="2"/>
              </a:rPr>
              <a:t>                                 </a:t>
            </a:r>
          </a:p>
          <a:p>
            <a:endParaRPr lang="es-AR" sz="2800">
              <a:sym typeface="Symbol" pitchFamily="18" charset="2"/>
            </a:endParaRPr>
          </a:p>
          <a:p>
            <a:r>
              <a:rPr lang="es-AR" sz="2400">
                <a:sym typeface="Symbol" pitchFamily="18" charset="2"/>
              </a:rPr>
              <a:t>MEDICALIZACION DE LOS ESTADOS EMOCIONALES</a:t>
            </a:r>
            <a:r>
              <a:rPr lang="es-AR" sz="2400"/>
              <a:t> </a:t>
            </a:r>
          </a:p>
          <a:p>
            <a:endParaRPr lang="es-AR" sz="1500" u="sng"/>
          </a:p>
          <a:p>
            <a:r>
              <a:rPr lang="es-AR" sz="1500" u="sng"/>
              <a:t> </a:t>
            </a:r>
            <a:endParaRPr lang="es-AR" sz="1500">
              <a:latin typeface="Lucida Sans Unicode" pitchFamily="34" charset="0"/>
            </a:endParaRPr>
          </a:p>
          <a:p>
            <a:endParaRPr lang="es-AR" sz="1500" u="sng"/>
          </a:p>
          <a:p>
            <a:endParaRPr lang="es-AR" sz="1500" u="sng"/>
          </a:p>
          <a:p>
            <a:endParaRPr lang="es-AR" sz="1500" u="sng"/>
          </a:p>
          <a:p>
            <a:endParaRPr lang="es-AR" sz="1500" u="sng"/>
          </a:p>
          <a:p>
            <a:r>
              <a:rPr lang="es-AR" sz="1500" u="sng"/>
              <a:t> </a:t>
            </a:r>
            <a:endParaRPr lang="es-AR" sz="1500">
              <a:latin typeface="Lucida Sans Unicode" pitchFamily="34" charset="0"/>
            </a:endParaRPr>
          </a:p>
        </p:txBody>
      </p:sp>
      <p:sp>
        <p:nvSpPr>
          <p:cNvPr id="6" name="5 Flecha abajo"/>
          <p:cNvSpPr/>
          <p:nvPr/>
        </p:nvSpPr>
        <p:spPr>
          <a:xfrm>
            <a:off x="3929063" y="4286250"/>
            <a:ext cx="357187" cy="6429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1 CuadroTexto"/>
          <p:cNvSpPr txBox="1">
            <a:spLocks noChangeArrowheads="1"/>
          </p:cNvSpPr>
          <p:nvPr/>
        </p:nvSpPr>
        <p:spPr bwMode="auto">
          <a:xfrm>
            <a:off x="0" y="428625"/>
            <a:ext cx="8929688" cy="461963"/>
          </a:xfrm>
          <a:prstGeom prst="rect">
            <a:avLst/>
          </a:prstGeom>
          <a:noFill/>
          <a:ln w="9525">
            <a:noFill/>
            <a:miter lim="800000"/>
            <a:headEnd/>
            <a:tailEnd/>
          </a:ln>
        </p:spPr>
        <p:txBody>
          <a:bodyPr>
            <a:spAutoFit/>
          </a:bodyPr>
          <a:lstStyle/>
          <a:p>
            <a:pPr algn="ctr"/>
            <a:r>
              <a:rPr lang="es-AR" sz="2400" b="1"/>
              <a:t>Datos disponibles derivados de la investigación empírica (I) </a:t>
            </a:r>
          </a:p>
        </p:txBody>
      </p:sp>
      <p:sp>
        <p:nvSpPr>
          <p:cNvPr id="32770" name="2 CuadroTexto"/>
          <p:cNvSpPr txBox="1">
            <a:spLocks noChangeArrowheads="1"/>
          </p:cNvSpPr>
          <p:nvPr/>
        </p:nvSpPr>
        <p:spPr bwMode="auto">
          <a:xfrm>
            <a:off x="571500" y="1900238"/>
            <a:ext cx="7858125" cy="4265612"/>
          </a:xfrm>
          <a:prstGeom prst="rect">
            <a:avLst/>
          </a:prstGeom>
          <a:noFill/>
          <a:ln w="9525">
            <a:noFill/>
            <a:miter lim="800000"/>
            <a:headEnd/>
            <a:tailEnd/>
          </a:ln>
        </p:spPr>
        <p:txBody>
          <a:bodyPr>
            <a:spAutoFit/>
          </a:bodyPr>
          <a:lstStyle/>
          <a:p>
            <a:pPr>
              <a:buFont typeface="Wingdings" pitchFamily="2" charset="2"/>
              <a:buChar char="q"/>
            </a:pPr>
            <a:r>
              <a:rPr lang="es-AR"/>
              <a:t> Incremento progresivo durante la ultima década del uso extensivo (no restringido) a sujetos diagnosticados </a:t>
            </a:r>
            <a:r>
              <a:rPr lang="es-AR" sz="1400"/>
              <a:t>(SEDRONAR, 2007)</a:t>
            </a:r>
          </a:p>
          <a:p>
            <a:pPr>
              <a:buFont typeface="Wingdings" pitchFamily="2" charset="2"/>
              <a:buChar char="q"/>
            </a:pPr>
            <a:endParaRPr lang="es-AR" sz="1400"/>
          </a:p>
          <a:p>
            <a:pPr>
              <a:buFont typeface="Wingdings" pitchFamily="2" charset="2"/>
              <a:buNone/>
            </a:pPr>
            <a:endParaRPr lang="es-AR"/>
          </a:p>
          <a:p>
            <a:pPr>
              <a:buFont typeface="Wingdings" pitchFamily="2" charset="2"/>
              <a:buChar char="q"/>
            </a:pPr>
            <a:r>
              <a:rPr lang="es-AR"/>
              <a:t> Los estados de ansiedad, depresión y el estrés como situaciones clínicas significativamente prevalentes en la población mundial, con estimaciones del orden del 12% sobre el total de las enfermedades </a:t>
            </a:r>
            <a:r>
              <a:rPr lang="es-AR" sz="1400"/>
              <a:t>(OMS, 2007)</a:t>
            </a:r>
          </a:p>
          <a:p>
            <a:pPr>
              <a:buFont typeface="Wingdings" pitchFamily="2" charset="2"/>
              <a:buNone/>
            </a:pPr>
            <a:endParaRPr lang="es-AR" sz="1400"/>
          </a:p>
          <a:p>
            <a:pPr>
              <a:buFont typeface="Wingdings" pitchFamily="2" charset="2"/>
              <a:buChar char="q"/>
            </a:pPr>
            <a:endParaRPr lang="es-AR"/>
          </a:p>
          <a:p>
            <a:pPr>
              <a:buFont typeface="Wingdings" pitchFamily="2" charset="2"/>
              <a:buChar char="q"/>
            </a:pPr>
            <a:r>
              <a:rPr lang="es-AR"/>
              <a:t> La depresión ocupara hacia el año 2020 el segundo lugar en morbilidad después de las cardiopatías isquémicas </a:t>
            </a:r>
            <a:r>
              <a:rPr lang="es-AR" sz="1400"/>
              <a:t>(OMS, 2007)</a:t>
            </a:r>
          </a:p>
          <a:p>
            <a:pPr>
              <a:buFont typeface="Wingdings" pitchFamily="2" charset="2"/>
              <a:buChar char="q"/>
            </a:pPr>
            <a:endParaRPr lang="es-AR" sz="1400">
              <a:latin typeface="Lucida Sans Unicode" pitchFamily="34" charset="0"/>
            </a:endParaRPr>
          </a:p>
          <a:p>
            <a:pPr>
              <a:buFont typeface="Wingdings" pitchFamily="2" charset="2"/>
              <a:buChar char="q"/>
            </a:pPr>
            <a:endParaRPr lang="es-AR" sz="1400">
              <a:latin typeface="Lucida Sans Unicode" pitchFamily="34" charset="0"/>
            </a:endParaRPr>
          </a:p>
          <a:p>
            <a:pPr>
              <a:buFont typeface="Wingdings" pitchFamily="2" charset="2"/>
              <a:buChar char="q"/>
            </a:pPr>
            <a:endParaRPr lang="es-AR" sz="1400">
              <a:latin typeface="Lucida Sans Unicode" pitchFamily="34" charset="0"/>
            </a:endParaRPr>
          </a:p>
          <a:p>
            <a:pPr>
              <a:buFont typeface="Wingdings" pitchFamily="2" charset="2"/>
              <a:buChar char="q"/>
            </a:pPr>
            <a:endParaRPr lang="es-AR" sz="1400">
              <a:latin typeface="Lucida Sans Unicode" pitchFamily="34" charset="0"/>
            </a:endParaRPr>
          </a:p>
          <a:p>
            <a:pPr>
              <a:buFont typeface="Wingdings" pitchFamily="2" charset="2"/>
              <a:buChar char="q"/>
            </a:pPr>
            <a:endParaRPr lang="es-AR" sz="1400">
              <a:latin typeface="Lucida Sans Unicode"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Rectángulo"/>
          <p:cNvSpPr>
            <a:spLocks noChangeArrowheads="1"/>
          </p:cNvSpPr>
          <p:nvPr/>
        </p:nvSpPr>
        <p:spPr bwMode="auto">
          <a:xfrm>
            <a:off x="571500" y="642938"/>
            <a:ext cx="8286750" cy="5859462"/>
          </a:xfrm>
          <a:prstGeom prst="rect">
            <a:avLst/>
          </a:prstGeom>
          <a:noFill/>
          <a:ln w="9525">
            <a:noFill/>
            <a:miter lim="800000"/>
            <a:headEnd/>
            <a:tailEnd/>
          </a:ln>
        </p:spPr>
        <p:txBody>
          <a:bodyPr>
            <a:spAutoFit/>
          </a:bodyPr>
          <a:lstStyle/>
          <a:p>
            <a:endParaRPr lang="es-AR">
              <a:latin typeface="Lucida Sans Unicode" pitchFamily="34" charset="0"/>
            </a:endParaRPr>
          </a:p>
          <a:p>
            <a:endParaRPr lang="es-AR">
              <a:latin typeface="Lucida Sans Unicode" pitchFamily="34" charset="0"/>
            </a:endParaRPr>
          </a:p>
          <a:p>
            <a:pPr>
              <a:buFont typeface="Wingdings" pitchFamily="2" charset="2"/>
              <a:buChar char="q"/>
            </a:pPr>
            <a:r>
              <a:rPr lang="es-AR"/>
              <a:t> Los ansiolíticos, antidepresivos, hipnóticos y sedantes fueron durante el 2007 los medicamentos de mayor facturación en nuestro país </a:t>
            </a:r>
            <a:r>
              <a:rPr lang="es-AR" sz="1400"/>
              <a:t>(INDEC, 2008)</a:t>
            </a:r>
          </a:p>
          <a:p>
            <a:pPr>
              <a:buFont typeface="Wingdings" pitchFamily="2" charset="2"/>
              <a:buChar char="q"/>
            </a:pPr>
            <a:endParaRPr lang="es-AR"/>
          </a:p>
          <a:p>
            <a:pPr>
              <a:buFont typeface="Wingdings" pitchFamily="2" charset="2"/>
              <a:buChar char="q"/>
            </a:pPr>
            <a:r>
              <a:rPr lang="es-AR"/>
              <a:t> Argentina como el país de Latinoamérica con mayor utilización </a:t>
            </a:r>
            <a:r>
              <a:rPr lang="es-AR" i="1"/>
              <a:t>per cápita</a:t>
            </a:r>
            <a:r>
              <a:rPr lang="es-AR"/>
              <a:t> de psicofármacos </a:t>
            </a:r>
            <a:r>
              <a:rPr lang="es-AR" sz="1400"/>
              <a:t>(Gerber, 2005)</a:t>
            </a:r>
          </a:p>
          <a:p>
            <a:pPr>
              <a:buFont typeface="Wingdings" pitchFamily="2" charset="2"/>
              <a:buChar char="q"/>
            </a:pPr>
            <a:endParaRPr lang="es-AR"/>
          </a:p>
          <a:p>
            <a:pPr>
              <a:buFont typeface="Wingdings" pitchFamily="2" charset="2"/>
              <a:buChar char="q"/>
            </a:pPr>
            <a:r>
              <a:rPr lang="es-AR"/>
              <a:t> Los trastornos de ansiedad y del estado de ánimo como situaciones clínicas con mayor frecuencia de consulta a los servicios de salud y mayor prescripción de psicofármacos</a:t>
            </a:r>
          </a:p>
          <a:p>
            <a:endParaRPr lang="es-AR">
              <a:latin typeface="Lucida Sans Unicode" pitchFamily="34" charset="0"/>
            </a:endParaRPr>
          </a:p>
          <a:p>
            <a:endParaRPr lang="es-AR">
              <a:latin typeface="Lucida Sans Unicode" pitchFamily="34" charset="0"/>
            </a:endParaRPr>
          </a:p>
          <a:p>
            <a:endParaRPr lang="es-AR">
              <a:latin typeface="Lucida Sans Unicode" pitchFamily="34" charset="0"/>
            </a:endParaRPr>
          </a:p>
          <a:p>
            <a:pPr algn="ctr"/>
            <a:endParaRPr lang="es-AR">
              <a:latin typeface="Lucida Sans Unicode" pitchFamily="34" charset="0"/>
            </a:endParaRPr>
          </a:p>
          <a:p>
            <a:pPr algn="ctr"/>
            <a:endParaRPr lang="es-AR">
              <a:latin typeface="Lucida Sans Unicode" pitchFamily="34" charset="0"/>
            </a:endParaRPr>
          </a:p>
          <a:p>
            <a:pPr algn="ctr"/>
            <a:r>
              <a:rPr lang="es-AR"/>
              <a:t>SE HABILITA LA RENOVACIÓN DEL DEBATE SOBRE LAS CONCEPCIONES SALUD-ENFERMEDAD, SU ATENCIÓN Y EL LUGAR DE LOS SÍNTOMAS EN LA SOCIEDAD CONTEMPORÁNEA</a:t>
            </a:r>
          </a:p>
          <a:p>
            <a:endParaRPr lang="es-AR"/>
          </a:p>
          <a:p>
            <a:endParaRPr lang="es-AR"/>
          </a:p>
        </p:txBody>
      </p:sp>
      <p:sp>
        <p:nvSpPr>
          <p:cNvPr id="33794" name="2 Rectángulo"/>
          <p:cNvSpPr>
            <a:spLocks noChangeArrowheads="1"/>
          </p:cNvSpPr>
          <p:nvPr/>
        </p:nvSpPr>
        <p:spPr bwMode="auto">
          <a:xfrm>
            <a:off x="0" y="285750"/>
            <a:ext cx="9144000" cy="461963"/>
          </a:xfrm>
          <a:prstGeom prst="rect">
            <a:avLst/>
          </a:prstGeom>
          <a:noFill/>
          <a:ln w="9525">
            <a:noFill/>
            <a:miter lim="800000"/>
            <a:headEnd/>
            <a:tailEnd/>
          </a:ln>
        </p:spPr>
        <p:txBody>
          <a:bodyPr>
            <a:spAutoFit/>
          </a:bodyPr>
          <a:lstStyle/>
          <a:p>
            <a:r>
              <a:rPr lang="es-AR" sz="2400" b="1"/>
              <a:t>Datos disponibles derivados de la investigación empírica (II) </a:t>
            </a:r>
          </a:p>
        </p:txBody>
      </p:sp>
      <p:sp>
        <p:nvSpPr>
          <p:cNvPr id="4" name="3 Flecha curvada hacia la derecha"/>
          <p:cNvSpPr/>
          <p:nvPr/>
        </p:nvSpPr>
        <p:spPr>
          <a:xfrm>
            <a:off x="142875" y="3929063"/>
            <a:ext cx="928688" cy="100012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solidFill>
                <a:schemeClr val="tx1"/>
              </a:solidFill>
            </a:endParaRPr>
          </a:p>
        </p:txBody>
      </p:sp>
      <p:sp>
        <p:nvSpPr>
          <p:cNvPr id="5" name="4 Flecha curvada hacia la izquierda"/>
          <p:cNvSpPr/>
          <p:nvPr/>
        </p:nvSpPr>
        <p:spPr>
          <a:xfrm>
            <a:off x="8001000" y="3929063"/>
            <a:ext cx="1000125" cy="107156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214313" y="452438"/>
            <a:ext cx="8715375" cy="5183187"/>
          </a:xfrm>
          <a:prstGeom prst="rect">
            <a:avLst/>
          </a:prstGeom>
          <a:noFill/>
          <a:ln w="9525">
            <a:noFill/>
            <a:miter lim="800000"/>
            <a:headEnd/>
            <a:tailEnd/>
          </a:ln>
        </p:spPr>
        <p:txBody>
          <a:bodyPr anchor="ctr">
            <a:spAutoFit/>
          </a:bodyPr>
          <a:lstStyle/>
          <a:p>
            <a:pPr algn="just">
              <a:tabLst>
                <a:tab pos="2700338" algn="ctr"/>
                <a:tab pos="5400675" algn="r"/>
              </a:tabLst>
            </a:pPr>
            <a:r>
              <a:rPr lang="es-ES_tradnl" b="1">
                <a:solidFill>
                  <a:srgbClr val="953735"/>
                </a:solidFill>
                <a:cs typeface="Times New Roman" pitchFamily="18" charset="0"/>
              </a:rPr>
              <a:t>                                           </a:t>
            </a:r>
          </a:p>
          <a:p>
            <a:pPr algn="ctr">
              <a:tabLst>
                <a:tab pos="2700338" algn="ctr"/>
                <a:tab pos="5400675" algn="r"/>
              </a:tabLst>
            </a:pPr>
            <a:r>
              <a:rPr lang="es-ES_tradnl" sz="2400" b="1">
                <a:cs typeface="Times New Roman" pitchFamily="18" charset="0"/>
              </a:rPr>
              <a:t>ESTUDIO EMPIRICO</a:t>
            </a:r>
          </a:p>
          <a:p>
            <a:pPr algn="ctr">
              <a:tabLst>
                <a:tab pos="2700338" algn="ctr"/>
                <a:tab pos="5400675" algn="r"/>
              </a:tabLst>
            </a:pPr>
            <a:endParaRPr lang="es-ES_tradnl" sz="2400" b="1">
              <a:cs typeface="Times New Roman" pitchFamily="18" charset="0"/>
            </a:endParaRPr>
          </a:p>
          <a:p>
            <a:pPr>
              <a:tabLst>
                <a:tab pos="2700338" algn="ctr"/>
                <a:tab pos="5400675" algn="r"/>
              </a:tabLst>
            </a:pPr>
            <a:r>
              <a:rPr lang="es-ES_tradnl" sz="2000" b="1">
                <a:cs typeface="Times New Roman" pitchFamily="18" charset="0"/>
              </a:rPr>
              <a:t>Psicología de la Salud                    Uso racional de los psicofármacos   </a:t>
            </a:r>
          </a:p>
          <a:p>
            <a:pPr>
              <a:tabLst>
                <a:tab pos="2700338" algn="ctr"/>
                <a:tab pos="5400675" algn="r"/>
              </a:tabLst>
            </a:pPr>
            <a:r>
              <a:rPr lang="es-ES_tradnl" sz="2000" b="1">
                <a:cs typeface="Times New Roman" pitchFamily="18" charset="0"/>
              </a:rPr>
              <a:t>y Psicología Clínica</a:t>
            </a:r>
          </a:p>
          <a:p>
            <a:pPr algn="ctr">
              <a:tabLst>
                <a:tab pos="2700338" algn="ctr"/>
                <a:tab pos="5400675" algn="r"/>
              </a:tabLst>
            </a:pPr>
            <a:endParaRPr lang="es-ES_tradnl" sz="2400" b="1">
              <a:cs typeface="Times New Roman" pitchFamily="18" charset="0"/>
            </a:endParaRPr>
          </a:p>
          <a:p>
            <a:pPr algn="ctr">
              <a:tabLst>
                <a:tab pos="2700338" algn="ctr"/>
                <a:tab pos="5400675" algn="r"/>
              </a:tabLst>
            </a:pPr>
            <a:endParaRPr lang="es-ES_tradnl" sz="2400" b="1">
              <a:cs typeface="Times New Roman" pitchFamily="18" charset="0"/>
            </a:endParaRPr>
          </a:p>
          <a:p>
            <a:pPr algn="ctr">
              <a:tabLst>
                <a:tab pos="2700338" algn="ctr"/>
                <a:tab pos="5400675" algn="r"/>
              </a:tabLst>
            </a:pPr>
            <a:r>
              <a:rPr lang="es-ES_tradnl" sz="2400" b="1">
                <a:cs typeface="Times New Roman" pitchFamily="18" charset="0"/>
              </a:rPr>
              <a:t>Objetivo General </a:t>
            </a:r>
            <a:endParaRPr lang="es-AR" sz="2400"/>
          </a:p>
          <a:p>
            <a:pPr algn="just" eaLnBrk="0" hangingPunct="0">
              <a:tabLst>
                <a:tab pos="2700338" algn="ctr"/>
                <a:tab pos="5400675" algn="r"/>
              </a:tabLst>
            </a:pPr>
            <a:endParaRPr lang="es-ES_tradnl" sz="1600">
              <a:cs typeface="Times New Roman" pitchFamily="18" charset="0"/>
            </a:endParaRPr>
          </a:p>
          <a:p>
            <a:pPr algn="just" eaLnBrk="0" hangingPunct="0">
              <a:tabLst>
                <a:tab pos="2700338" algn="ctr"/>
                <a:tab pos="5400675" algn="r"/>
              </a:tabLst>
            </a:pPr>
            <a:endParaRPr lang="es-ES_tradnl" sz="1600">
              <a:latin typeface="Lucida Sans Unicode" pitchFamily="34" charset="0"/>
            </a:endParaRPr>
          </a:p>
          <a:p>
            <a:pPr algn="just" eaLnBrk="0" hangingPunct="0">
              <a:tabLst>
                <a:tab pos="2700338" algn="ctr"/>
                <a:tab pos="5400675" algn="r"/>
              </a:tabLst>
            </a:pPr>
            <a:endParaRPr lang="es-ES_tradnl" sz="1600">
              <a:latin typeface="Lucida Sans Unicode" pitchFamily="34" charset="0"/>
            </a:endParaRPr>
          </a:p>
          <a:p>
            <a:pPr algn="ctr" eaLnBrk="0" hangingPunct="0">
              <a:lnSpc>
                <a:spcPct val="200000"/>
              </a:lnSpc>
              <a:tabLst>
                <a:tab pos="2700338" algn="ctr"/>
                <a:tab pos="5400675" algn="r"/>
              </a:tabLst>
            </a:pPr>
            <a:r>
              <a:rPr lang="es-ES_tradnl"/>
              <a:t>Conocer la información, opiniones/</a:t>
            </a:r>
            <a:r>
              <a:rPr lang="es-ES"/>
              <a:t>actitudes y comportamientos acerca de la Psicofarmacología y su influencia sobre la frecuencia de uso de psicofármacos en población general</a:t>
            </a:r>
            <a:endParaRPr lang="es-ES_tradnl" sz="1600">
              <a:cs typeface="Times New Roman" pitchFamily="18" charset="0"/>
            </a:endParaRPr>
          </a:p>
        </p:txBody>
      </p:sp>
      <p:sp>
        <p:nvSpPr>
          <p:cNvPr id="3" name="2 Flecha a la derecha con bandas"/>
          <p:cNvSpPr/>
          <p:nvPr/>
        </p:nvSpPr>
        <p:spPr>
          <a:xfrm>
            <a:off x="3143250" y="1516063"/>
            <a:ext cx="1071563" cy="48418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AR" dirty="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539750" y="587375"/>
            <a:ext cx="8353425" cy="5848350"/>
          </a:xfrm>
          <a:prstGeom prst="rect">
            <a:avLst/>
          </a:prstGeom>
          <a:noFill/>
          <a:ln w="9525">
            <a:noFill/>
            <a:miter lim="800000"/>
            <a:headEnd/>
            <a:tailEnd/>
          </a:ln>
        </p:spPr>
        <p:txBody>
          <a:bodyPr anchor="ctr">
            <a:spAutoFit/>
          </a:bodyPr>
          <a:lstStyle/>
          <a:p>
            <a:pPr marL="342900" indent="-342900">
              <a:tabLst>
                <a:tab pos="228600" algn="l"/>
              </a:tabLst>
            </a:pPr>
            <a:r>
              <a:rPr lang="es-ES_tradnl" b="1">
                <a:cs typeface="Times New Roman" pitchFamily="18" charset="0"/>
              </a:rPr>
              <a:t>                                   </a:t>
            </a:r>
            <a:r>
              <a:rPr lang="es-ES_tradnl" sz="2400" b="1">
                <a:cs typeface="Times New Roman" pitchFamily="18" charset="0"/>
              </a:rPr>
              <a:t>Objetivos Específicos</a:t>
            </a:r>
          </a:p>
          <a:p>
            <a:pPr marL="342900" indent="-342900">
              <a:lnSpc>
                <a:spcPct val="200000"/>
              </a:lnSpc>
              <a:tabLst>
                <a:tab pos="228600" algn="l"/>
              </a:tabLst>
            </a:pPr>
            <a:endParaRPr lang="es-ES_tradnl" sz="1400">
              <a:latin typeface="Lucida Sans Unicode" pitchFamily="34" charset="0"/>
            </a:endParaRPr>
          </a:p>
          <a:p>
            <a:pPr marL="342900" indent="-342900">
              <a:lnSpc>
                <a:spcPct val="150000"/>
              </a:lnSpc>
              <a:buFontTx/>
              <a:buAutoNum type="arabicPeriod"/>
              <a:tabLst>
                <a:tab pos="228600" algn="l"/>
              </a:tabLst>
            </a:pPr>
            <a:r>
              <a:rPr lang="es-ES_tradnl"/>
              <a:t>Evaluar el conocimiento disponible sobre psicofarmacología en la muestra      bajo estudio</a:t>
            </a:r>
          </a:p>
          <a:p>
            <a:pPr marL="342900" indent="-342900">
              <a:lnSpc>
                <a:spcPct val="150000"/>
              </a:lnSpc>
              <a:tabLst>
                <a:tab pos="228600" algn="l"/>
              </a:tabLst>
            </a:pPr>
            <a:endParaRPr lang="es-AR"/>
          </a:p>
          <a:p>
            <a:pPr marL="342900" indent="-342900">
              <a:lnSpc>
                <a:spcPct val="150000"/>
              </a:lnSpc>
              <a:tabLst>
                <a:tab pos="228600" algn="l"/>
              </a:tabLst>
            </a:pPr>
            <a:r>
              <a:rPr lang="es-ES_tradnl" b="1"/>
              <a:t>2.</a:t>
            </a:r>
            <a:r>
              <a:rPr lang="es-ES_tradnl"/>
              <a:t>  Analizar las opiniones/actitudes sobre el uso de psicofármacos para los problemas emocionales</a:t>
            </a:r>
          </a:p>
          <a:p>
            <a:pPr marL="342900" indent="-342900">
              <a:lnSpc>
                <a:spcPct val="150000"/>
              </a:lnSpc>
              <a:tabLst>
                <a:tab pos="228600" algn="l"/>
              </a:tabLst>
            </a:pPr>
            <a:endParaRPr lang="es-AR"/>
          </a:p>
          <a:p>
            <a:pPr marL="342900" indent="-342900">
              <a:lnSpc>
                <a:spcPct val="150000"/>
              </a:lnSpc>
              <a:tabLst>
                <a:tab pos="228600" algn="l"/>
              </a:tabLst>
            </a:pPr>
            <a:r>
              <a:rPr lang="es-ES_tradnl" b="1"/>
              <a:t>3.</a:t>
            </a:r>
            <a:r>
              <a:rPr lang="es-ES_tradnl"/>
              <a:t> Describir los comportamientos relacionados con el uso de psicofármacos</a:t>
            </a:r>
          </a:p>
          <a:p>
            <a:pPr marL="342900" indent="-342900">
              <a:lnSpc>
                <a:spcPct val="150000"/>
              </a:lnSpc>
              <a:tabLst>
                <a:tab pos="228600" algn="l"/>
              </a:tabLst>
            </a:pPr>
            <a:endParaRPr lang="es-AR"/>
          </a:p>
          <a:p>
            <a:pPr marL="342900" indent="-342900">
              <a:lnSpc>
                <a:spcPct val="150000"/>
              </a:lnSpc>
              <a:tabLst>
                <a:tab pos="228600" algn="l"/>
              </a:tabLst>
            </a:pPr>
            <a:r>
              <a:rPr lang="es-ES_tradnl" b="1"/>
              <a:t>4.</a:t>
            </a:r>
            <a:r>
              <a:rPr lang="es-ES_tradnl"/>
              <a:t>  Estudiar las relaciones entre el conocimiento disponible, las opiniones/actitudes y los comportamientos referidos a la frecuencia de uso de psicofármacos en población general</a:t>
            </a:r>
            <a:endParaRPr lang="es-AR"/>
          </a:p>
          <a:p>
            <a:pPr marL="342900" indent="-342900" algn="just">
              <a:lnSpc>
                <a:spcPct val="200000"/>
              </a:lnSpc>
              <a:tabLst>
                <a:tab pos="228600" algn="l"/>
              </a:tabLst>
            </a:pPr>
            <a:endParaRPr lang="es-AR" sz="140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989</TotalTime>
  <Words>1908</Words>
  <Application>Microsoft Office PowerPoint</Application>
  <PresentationFormat>Presentación en pantalla (4:3)</PresentationFormat>
  <Paragraphs>351</Paragraphs>
  <Slides>35</Slides>
  <Notes>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35</vt:i4>
      </vt:variant>
    </vt:vector>
  </HeadingPairs>
  <TitlesOfParts>
    <vt:vector size="37" baseType="lpstr">
      <vt:lpstr>Concurrencia</vt:lpstr>
      <vt:lpstr>Imagen de mapa de bits</vt:lpstr>
      <vt:lpstr>               UNIVERSIDAD NACIONAL DE MAR DEL PLATA  Tesina de grado       Conocimientos, opiniones/actitudes y comportamientos acerca de la Psicofarmacología en población general:   El fenómeno de la medicalización de los estados emocionales  12 de diciembre de 2011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maxi</dc:creator>
  <cp:lastModifiedBy>maxi</cp:lastModifiedBy>
  <cp:revision>162</cp:revision>
  <dcterms:created xsi:type="dcterms:W3CDTF">2011-12-08T14:10:37Z</dcterms:created>
  <dcterms:modified xsi:type="dcterms:W3CDTF">2011-12-12T02:57:58Z</dcterms:modified>
</cp:coreProperties>
</file>