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</p:sldMasterIdLst>
  <p:notesMasterIdLst>
    <p:notesMasterId r:id="rId27"/>
  </p:notesMasterIdLst>
  <p:sldIdLst>
    <p:sldId id="256" r:id="rId2"/>
    <p:sldId id="257" r:id="rId3"/>
    <p:sldId id="267" r:id="rId4"/>
    <p:sldId id="258" r:id="rId5"/>
    <p:sldId id="269" r:id="rId6"/>
    <p:sldId id="259" r:id="rId7"/>
    <p:sldId id="270" r:id="rId8"/>
    <p:sldId id="261" r:id="rId9"/>
    <p:sldId id="280" r:id="rId10"/>
    <p:sldId id="262" r:id="rId11"/>
    <p:sldId id="263" r:id="rId12"/>
    <p:sldId id="281" r:id="rId13"/>
    <p:sldId id="264" r:id="rId14"/>
    <p:sldId id="268" r:id="rId15"/>
    <p:sldId id="265" r:id="rId16"/>
    <p:sldId id="266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</p:sldIdLst>
  <p:sldSz cx="9144000" cy="6858000" type="screen4x3"/>
  <p:notesSz cx="6858000" cy="9144000"/>
  <p:defaultTextStyle>
    <a:defPPr>
      <a:defRPr lang="es-A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3" autoAdjust="0"/>
    <p:restoredTop sz="86715" autoAdjust="0"/>
  </p:normalViewPr>
  <p:slideViewPr>
    <p:cSldViewPr>
      <p:cViewPr>
        <p:scale>
          <a:sx n="70" d="100"/>
          <a:sy n="70" d="100"/>
        </p:scale>
        <p:origin x="-1386" y="16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735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s-AR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7DC868B2-8A86-42B4-B47D-62F9E3BB5F4D}" type="datetimeFigureOut">
              <a:rPr lang="es-AR"/>
              <a:pPr>
                <a:defRPr/>
              </a:pPr>
              <a:t>2015-10-28</a:t>
            </a:fld>
            <a:endParaRPr lang="es-AR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s-AR" noProof="0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noProof="0" smtClean="0"/>
              <a:t>Haga clic para modificar el estilo de texto del patrón</a:t>
            </a:r>
          </a:p>
          <a:p>
            <a:pPr lvl="1"/>
            <a:r>
              <a:rPr lang="es-ES" noProof="0" smtClean="0"/>
              <a:t>Segundo nivel</a:t>
            </a:r>
          </a:p>
          <a:p>
            <a:pPr lvl="2"/>
            <a:r>
              <a:rPr lang="es-ES" noProof="0" smtClean="0"/>
              <a:t>Tercer nivel</a:t>
            </a:r>
          </a:p>
          <a:p>
            <a:pPr lvl="3"/>
            <a:r>
              <a:rPr lang="es-ES" noProof="0" smtClean="0"/>
              <a:t>Cuarto nivel</a:t>
            </a:r>
          </a:p>
          <a:p>
            <a:pPr lvl="4"/>
            <a:r>
              <a:rPr lang="es-ES" noProof="0" smtClean="0"/>
              <a:t>Quinto nivel</a:t>
            </a:r>
            <a:endParaRPr lang="es-AR" noProof="0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F074FCD9-D0CE-42DC-8C51-C2184BF26444}" type="slidenum">
              <a:rPr lang="es-AR"/>
              <a:pPr>
                <a:defRPr/>
              </a:pPr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27991064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1 Marcador de imagen de diapositiva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6" name="2 Marcador de notas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s-AR" smtClean="0"/>
              <a:t>gí</a:t>
            </a:r>
          </a:p>
        </p:txBody>
      </p:sp>
      <p:sp>
        <p:nvSpPr>
          <p:cNvPr id="16387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B430E454-4C54-4FFD-8CFC-EAFEC813D353}" type="slidenum">
              <a:rPr lang="es-AR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</a:t>
            </a:fld>
            <a:endParaRPr lang="es-AR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33607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1 Marcador de imagen de diapositiva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70" name="2 Marcador de notas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s-ES" smtClean="0"/>
          </a:p>
        </p:txBody>
      </p:sp>
      <p:sp>
        <p:nvSpPr>
          <p:cNvPr id="32771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CE942F22-290C-4F56-9FA5-657593CA4810}" type="slidenum">
              <a:rPr lang="es-AR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15</a:t>
            </a:fld>
            <a:endParaRPr lang="es-AR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01984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Freeform 7"/>
          <p:cNvSpPr/>
          <p:nvPr/>
        </p:nvSpPr>
        <p:spPr>
          <a:xfrm>
            <a:off x="-1588" y="-1588"/>
            <a:ext cx="9145588" cy="6859588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19140000">
            <a:off x="817114" y="1730403"/>
            <a:ext cx="5648623" cy="1204306"/>
          </a:xfrm>
        </p:spPr>
        <p:txBody>
          <a:bodyPr bIns="9144"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19140000">
            <a:off x="1212277" y="2470925"/>
            <a:ext cx="6511131" cy="329259"/>
          </a:xfrm>
        </p:spPr>
        <p:txBody>
          <a:bodyPr tIns="9144">
            <a:normAutofit/>
          </a:bodyPr>
          <a:lstStyle>
            <a:lvl1pPr marL="0" indent="0" algn="l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5D3E63-A198-4584-8723-6016C5911C85}" type="datetimeFigureOut">
              <a:rPr lang="es-AR"/>
              <a:pPr>
                <a:defRPr/>
              </a:pPr>
              <a:t>2015-10-28</a:t>
            </a:fld>
            <a:endParaRPr lang="es-AR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AR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426C78-0DF7-4050-8AF2-7201FC5D177F}" type="slidenum">
              <a:rPr lang="es-AR"/>
              <a:pPr>
                <a:defRPr/>
              </a:pPr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16B6B7-9B39-4C71-84DD-B668874DB3E6}" type="datetimeFigureOut">
              <a:rPr lang="es-AR"/>
              <a:pPr>
                <a:defRPr/>
              </a:pPr>
              <a:t>2015-10-28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0BBF3A-615E-4204-B00F-B058E4A7F17B}" type="slidenum">
              <a:rPr lang="es-AR"/>
              <a:pPr>
                <a:defRPr/>
              </a:pPr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4678362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4678362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34F21C-E6FD-4B6B-B9DE-0E3C643875CF}" type="datetimeFigureOut">
              <a:rPr lang="es-AR"/>
              <a:pPr>
                <a:defRPr/>
              </a:pPr>
              <a:t>2015-10-28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B29D29-2DA3-4942-8938-EB8916AFEE3A}" type="slidenum">
              <a:rPr lang="es-AR"/>
              <a:pPr>
                <a:defRPr/>
              </a:pPr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B94E55-3ACA-476D-A0AF-5D9CB14F5D14}" type="datetimeFigureOut">
              <a:rPr lang="es-AR"/>
              <a:pPr>
                <a:defRPr/>
              </a:pPr>
              <a:t>2015-10-28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03CA9F-F41C-4229-9F34-BA9EFB8E1016}" type="slidenum">
              <a:rPr lang="es-AR"/>
              <a:pPr>
                <a:defRPr/>
              </a:pPr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7"/>
          <p:cNvSpPr/>
          <p:nvPr/>
        </p:nvSpPr>
        <p:spPr>
          <a:xfrm>
            <a:off x="-1588" y="-1588"/>
            <a:ext cx="9145588" cy="6859588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819399" y="1726738"/>
            <a:ext cx="5650992" cy="1207509"/>
          </a:xfrm>
        </p:spPr>
        <p:txBody>
          <a:bodyPr bIns="9144" anchor="b"/>
          <a:lstStyle>
            <a:lvl1pPr algn="l">
              <a:defRPr kumimoji="0" lang="en-US" sz="32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19140000">
            <a:off x="1216152" y="2468304"/>
            <a:ext cx="6510528" cy="329184"/>
          </a:xfrm>
        </p:spPr>
        <p:txBody>
          <a:bodyPr>
            <a:normAutofit/>
          </a:bodyPr>
          <a:lstStyle>
            <a:lvl1pPr marL="0" indent="0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F73D90-F071-41FE-AE2E-C9B3949B2457}" type="datetimeFigureOut">
              <a:rPr lang="es-AR"/>
              <a:pPr>
                <a:defRPr/>
              </a:pPr>
              <a:t>2015-10-28</a:t>
            </a:fld>
            <a:endParaRPr lang="es-AR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AR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F4EBAE-CD43-46C2-8D14-A61E9098DC38}" type="slidenum">
              <a:rPr lang="es-AR"/>
              <a:pPr>
                <a:defRPr/>
              </a:pPr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016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F991DE-1821-4A31-9DD8-1D5EBF919A60}" type="datetimeFigureOut">
              <a:rPr lang="es-AR"/>
              <a:pPr>
                <a:defRPr/>
              </a:pPr>
              <a:t>2015-10-28</a:t>
            </a:fld>
            <a:endParaRPr lang="es-AR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AR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698E15-23C0-4639-8B1A-16B63346BAD7}" type="slidenum">
              <a:rPr lang="es-AR"/>
              <a:pPr>
                <a:defRPr/>
              </a:pPr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9151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0016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0016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E8E735-DD36-480D-BE2D-F356F1406DE3}" type="datetimeFigureOut">
              <a:rPr lang="es-AR"/>
              <a:pPr>
                <a:defRPr/>
              </a:pPr>
              <a:t>2015-10-28</a:t>
            </a:fld>
            <a:endParaRPr lang="es-AR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AR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E155FE-33DD-4265-AB17-529FE7185391}" type="slidenum">
              <a:rPr lang="es-AR"/>
              <a:pPr>
                <a:defRPr/>
              </a:pPr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FDBECA-4A78-4603-8763-2EAD238F1DF3}" type="datetimeFigureOut">
              <a:rPr lang="es-AR"/>
              <a:pPr>
                <a:defRPr/>
              </a:pPr>
              <a:t>2015-10-28</a:t>
            </a:fld>
            <a:endParaRPr lang="es-A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AR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3140B9-A551-4B88-97F8-308A1DC039B2}" type="slidenum">
              <a:rPr lang="es-AR"/>
              <a:pPr>
                <a:defRPr/>
              </a:pPr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70C063-8995-4DC3-B7B1-620EE1669E80}" type="datetimeFigureOut">
              <a:rPr lang="es-AR"/>
              <a:pPr>
                <a:defRPr/>
              </a:pPr>
              <a:t>2015-10-28</a:t>
            </a:fld>
            <a:endParaRPr lang="es-AR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AR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FBC861-6C00-4ECB-A6CE-294BFBA8AE28}" type="slidenum">
              <a:rPr lang="es-AR"/>
              <a:pPr>
                <a:defRPr/>
              </a:pPr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ight Triangle 1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ight Triangle 17"/>
          <p:cNvSpPr/>
          <p:nvPr/>
        </p:nvSpPr>
        <p:spPr>
          <a:xfrm rot="5400000">
            <a:off x="433388" y="-433388"/>
            <a:ext cx="6858000" cy="7724775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784931" y="1576104"/>
            <a:ext cx="5212080" cy="1089427"/>
          </a:xfrm>
        </p:spPr>
        <p:txBody>
          <a:bodyPr bIns="0" anchor="b"/>
          <a:lstStyle>
            <a:lvl1pPr algn="l">
              <a:defRPr kumimoji="0" lang="en-US" sz="2800" b="0" i="0" u="none" strike="noStrike" kern="1200" cap="all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9553" y="2618912"/>
            <a:ext cx="3807779" cy="33246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297955" y="2253386"/>
            <a:ext cx="5794760" cy="623314"/>
          </a:xfrm>
        </p:spPr>
        <p:txBody>
          <a:bodyPr>
            <a:normAutofit/>
          </a:bodyPr>
          <a:lstStyle>
            <a:lvl1pPr marL="0" indent="0">
              <a:buNone/>
              <a:defRPr lang="en-US" sz="1400" b="1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242BB3-BAFE-42D2-9C23-9188D71EEE42}" type="datetimeFigureOut">
              <a:rPr lang="es-AR"/>
              <a:pPr>
                <a:defRPr/>
              </a:pPr>
              <a:t>2015-10-28</a:t>
            </a:fld>
            <a:endParaRPr lang="es-AR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es-AR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solidFill>
              <a:schemeClr val="tx2"/>
            </a:solidFill>
          </a:ln>
        </p:spPr>
        <p:txBody>
          <a:bodyPr/>
          <a:lstStyle>
            <a:lvl1pPr>
              <a:defRPr smtClean="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9C6900D5-24CD-4D01-A96C-DCB350566196}" type="slidenum">
              <a:rPr lang="es-AR"/>
              <a:pPr>
                <a:defRPr/>
              </a:pPr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ight Triangle 8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Freeform 9"/>
          <p:cNvSpPr/>
          <p:nvPr/>
        </p:nvSpPr>
        <p:spPr>
          <a:xfrm>
            <a:off x="0" y="5048250"/>
            <a:ext cx="3571875" cy="1809750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1809750 h 1809750"/>
              <a:gd name="connsiteX1" fmla="*/ 1895475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  <a:gd name="connsiteX0" fmla="*/ 0 w 3571875"/>
              <a:gd name="connsiteY0" fmla="*/ 1809750 h 1809750"/>
              <a:gd name="connsiteX1" fmla="*/ 2038350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1875" h="1809750">
                <a:moveTo>
                  <a:pt x="0" y="1809750"/>
                </a:moveTo>
                <a:lnTo>
                  <a:pt x="2038350" y="0"/>
                </a:lnTo>
                <a:lnTo>
                  <a:pt x="3571875" y="1809750"/>
                </a:lnTo>
                <a:lnTo>
                  <a:pt x="0" y="18097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2028826" y="0"/>
            <a:ext cx="7115175" cy="6858000"/>
          </a:xfrm>
          <a:custGeom>
            <a:avLst/>
            <a:gdLst>
              <a:gd name="connsiteX0" fmla="*/ 0 w 7104888"/>
              <a:gd name="connsiteY0" fmla="*/ 0 h 6858000"/>
              <a:gd name="connsiteX1" fmla="*/ 7104888 w 7104888"/>
              <a:gd name="connsiteY1" fmla="*/ 0 h 6858000"/>
              <a:gd name="connsiteX2" fmla="*/ 7104888 w 7104888"/>
              <a:gd name="connsiteY2" fmla="*/ 6858000 h 6858000"/>
              <a:gd name="connsiteX3" fmla="*/ 0 w 7104888"/>
              <a:gd name="connsiteY3" fmla="*/ 6858000 h 6858000"/>
              <a:gd name="connsiteX4" fmla="*/ 0 w 7104888"/>
              <a:gd name="connsiteY4" fmla="*/ 0 h 6858000"/>
              <a:gd name="connsiteX0" fmla="*/ 0 w 7104888"/>
              <a:gd name="connsiteY0" fmla="*/ 0 h 6858000"/>
              <a:gd name="connsiteX1" fmla="*/ 5695188 w 7104888"/>
              <a:gd name="connsiteY1" fmla="*/ 0 h 6858000"/>
              <a:gd name="connsiteX2" fmla="*/ 7104888 w 7104888"/>
              <a:gd name="connsiteY2" fmla="*/ 0 h 6858000"/>
              <a:gd name="connsiteX3" fmla="*/ 7104888 w 7104888"/>
              <a:gd name="connsiteY3" fmla="*/ 6858000 h 6858000"/>
              <a:gd name="connsiteX4" fmla="*/ 0 w 7104888"/>
              <a:gd name="connsiteY4" fmla="*/ 6858000 h 6858000"/>
              <a:gd name="connsiteX5" fmla="*/ 0 w 7104888"/>
              <a:gd name="connsiteY5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0287 w 7115175"/>
              <a:gd name="connsiteY4" fmla="*/ 6858000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10287 w 7115175"/>
              <a:gd name="connsiteY5" fmla="*/ 6858000 h 6858000"/>
              <a:gd name="connsiteX6" fmla="*/ 0 w 7115175"/>
              <a:gd name="connsiteY6" fmla="*/ 5048250 h 6858000"/>
              <a:gd name="connsiteX7" fmla="*/ 10287 w 7115175"/>
              <a:gd name="connsiteY7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0 w 7115175"/>
              <a:gd name="connsiteY0" fmla="*/ 504825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15175" h="6858000">
                <a:moveTo>
                  <a:pt x="0" y="5048250"/>
                </a:moveTo>
                <a:lnTo>
                  <a:pt x="5705475" y="0"/>
                </a:lnTo>
                <a:lnTo>
                  <a:pt x="7115175" y="0"/>
                </a:lnTo>
                <a:lnTo>
                  <a:pt x="7115175" y="6858000"/>
                </a:lnTo>
                <a:lnTo>
                  <a:pt x="1533526" y="6848475"/>
                </a:lnTo>
                <a:lnTo>
                  <a:pt x="0" y="50482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</p:spPr>
        <p:txBody>
          <a:bodyPr rIns="182880" rtlCol="0" anchor="ctr">
            <a:normAutofit/>
          </a:bodyPr>
          <a:lstStyle>
            <a:lvl1pPr algn="r">
              <a:defRPr/>
            </a:lvl1pPr>
          </a:lstStyle>
          <a:p>
            <a:pPr lvl="0"/>
            <a:r>
              <a:rPr lang="es-ES" noProof="0" smtClean="0"/>
              <a:t>Haga clic en el icono para agregar una imagen</a:t>
            </a:r>
            <a:endParaRPr lang="en-US" noProof="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671197" y="1717501"/>
            <a:ext cx="5486400" cy="867444"/>
          </a:xfrm>
        </p:spPr>
        <p:txBody>
          <a:bodyPr anchor="b"/>
          <a:lstStyle>
            <a:lvl1pPr algn="l">
              <a:defRPr sz="2800" b="0">
                <a:latin typeface="+mj-lt"/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143481" y="2180529"/>
            <a:ext cx="6096545" cy="740664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95B090-A317-465F-ADAD-10F11218D7E6}" type="datetimeFigureOut">
              <a:rPr lang="es-AR"/>
              <a:pPr>
                <a:defRPr/>
              </a:pPr>
              <a:t>2015-10-28</a:t>
            </a:fld>
            <a:endParaRPr lang="es-AR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AR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7DE930-6DE5-4FA4-8FFF-42D1DEF44810}" type="slidenum">
              <a:rPr lang="es-AR"/>
              <a:pPr>
                <a:defRPr/>
              </a:pPr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1588" y="5051425"/>
            <a:ext cx="3573463" cy="1806575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883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050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812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76450 w 3571875"/>
              <a:gd name="connsiteY2" fmla="*/ 22740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245519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38350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2433637 h 2433637"/>
              <a:gd name="connsiteX1" fmla="*/ 257175 w 3571875"/>
              <a:gd name="connsiteY1" fmla="*/ 0 h 2433637"/>
              <a:gd name="connsiteX2" fmla="*/ 2038350 w 3571875"/>
              <a:gd name="connsiteY2" fmla="*/ 628650 h 2433637"/>
              <a:gd name="connsiteX3" fmla="*/ 3571875 w 3571875"/>
              <a:gd name="connsiteY3" fmla="*/ 2433637 h 2433637"/>
              <a:gd name="connsiteX4" fmla="*/ 0 w 3571875"/>
              <a:gd name="connsiteY4" fmla="*/ 2433637 h 2433637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24051 w 3574257"/>
              <a:gd name="connsiteY2" fmla="*/ 3071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40682 w 3574257"/>
              <a:gd name="connsiteY2" fmla="*/ 450057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57351 w 3574257"/>
              <a:gd name="connsiteY2" fmla="*/ 2309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774032 w 3574257"/>
              <a:gd name="connsiteY2" fmla="*/ 161925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69294 w 3574257"/>
              <a:gd name="connsiteY2" fmla="*/ 2143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819275 w 3574257"/>
              <a:gd name="connsiteY2" fmla="*/ 200026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5494 w 3574257"/>
              <a:gd name="connsiteY2" fmla="*/ 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4257" h="1807368">
                <a:moveTo>
                  <a:pt x="2382" y="1807368"/>
                </a:moveTo>
                <a:lnTo>
                  <a:pt x="0" y="0"/>
                </a:lnTo>
                <a:lnTo>
                  <a:pt x="2045494" y="1"/>
                </a:lnTo>
                <a:lnTo>
                  <a:pt x="3574257" y="1807368"/>
                </a:lnTo>
                <a:lnTo>
                  <a:pt x="2382" y="18073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1588" y="5051425"/>
            <a:ext cx="9145588" cy="180657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  <a:gd name="connsiteX0" fmla="*/ 0 w 3352800"/>
              <a:gd name="connsiteY0" fmla="*/ 2002631 h 2002631"/>
              <a:gd name="connsiteX1" fmla="*/ 754045 w 3352800"/>
              <a:gd name="connsiteY1" fmla="*/ 146832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26618 h 526618"/>
              <a:gd name="connsiteX1" fmla="*/ 980611 w 3352800"/>
              <a:gd name="connsiteY1" fmla="*/ 9368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6888 h 526888"/>
              <a:gd name="connsiteX1" fmla="*/ 744735 w 3352800"/>
              <a:gd name="connsiteY1" fmla="*/ 0 h 526888"/>
              <a:gd name="connsiteX2" fmla="*/ 3352800 w 3352800"/>
              <a:gd name="connsiteY2" fmla="*/ 270 h 526888"/>
              <a:gd name="connsiteX3" fmla="*/ 3352800 w 3352800"/>
              <a:gd name="connsiteY3" fmla="*/ 526888 h 526888"/>
              <a:gd name="connsiteX4" fmla="*/ 0 w 3352800"/>
              <a:gd name="connsiteY4" fmla="*/ 526888 h 526888"/>
              <a:gd name="connsiteX0" fmla="*/ 0 w 3352800"/>
              <a:gd name="connsiteY0" fmla="*/ 526618 h 526618"/>
              <a:gd name="connsiteX1" fmla="*/ 811948 w 3352800"/>
              <a:gd name="connsiteY1" fmla="*/ 6092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966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241069 w 3352800"/>
              <a:gd name="connsiteY2" fmla="*/ 94144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313 h 527313"/>
              <a:gd name="connsiteX1" fmla="*/ 900984 w 3352800"/>
              <a:gd name="connsiteY1" fmla="*/ 97774 h 527313"/>
              <a:gd name="connsiteX2" fmla="*/ 3352800 w 3352800"/>
              <a:gd name="connsiteY2" fmla="*/ 0 h 527313"/>
              <a:gd name="connsiteX3" fmla="*/ 3352800 w 3352800"/>
              <a:gd name="connsiteY3" fmla="*/ 527313 h 527313"/>
              <a:gd name="connsiteX4" fmla="*/ 0 w 3352800"/>
              <a:gd name="connsiteY4" fmla="*/ 527313 h 527313"/>
              <a:gd name="connsiteX0" fmla="*/ 0 w 3352800"/>
              <a:gd name="connsiteY0" fmla="*/ 527584 h 527584"/>
              <a:gd name="connsiteX1" fmla="*/ 748227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527584">
                <a:moveTo>
                  <a:pt x="0" y="527584"/>
                </a:moveTo>
                <a:lnTo>
                  <a:pt x="748227" y="0"/>
                </a:lnTo>
                <a:lnTo>
                  <a:pt x="3352800" y="271"/>
                </a:lnTo>
                <a:lnTo>
                  <a:pt x="3352800" y="527584"/>
                </a:lnTo>
                <a:lnTo>
                  <a:pt x="0" y="527584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325" y="365125"/>
            <a:ext cx="7521575" cy="5492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266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22325" y="1100138"/>
            <a:ext cx="7521575" cy="3579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9140000">
            <a:off x="201613" y="5870575"/>
            <a:ext cx="2176462" cy="20161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rgbClr val="FFFFFF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6208599C-CCF6-4A90-A383-C85387132727}" type="datetimeFigureOut">
              <a:rPr lang="es-AR"/>
              <a:pPr>
                <a:defRPr/>
              </a:pPr>
              <a:t>2015-10-28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17900" y="6284913"/>
            <a:ext cx="4724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 cap="all" spc="200" baseline="0">
                <a:solidFill>
                  <a:srgbClr val="FFFFFF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01050" y="6170613"/>
            <a:ext cx="503238" cy="503237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lvl1pPr algn="ctr" fontAlgn="auto">
              <a:spcBef>
                <a:spcPts val="0"/>
              </a:spcBef>
              <a:spcAft>
                <a:spcPts val="0"/>
              </a:spcAft>
              <a:defRPr sz="1650" smtClean="0">
                <a:solidFill>
                  <a:srgbClr val="FFFFFF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AD4B94A-BE44-422D-9EB6-D4B337A8B96A}" type="slidenum">
              <a:rPr lang="es-AR"/>
              <a:pPr>
                <a:defRPr/>
              </a:pPr>
              <a:t>‹Nº›</a:t>
            </a:fld>
            <a:endParaRPr lang="es-A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4" r:id="rId1"/>
    <p:sldLayoutId id="2147483797" r:id="rId2"/>
    <p:sldLayoutId id="2147483805" r:id="rId3"/>
    <p:sldLayoutId id="2147483798" r:id="rId4"/>
    <p:sldLayoutId id="2147483799" r:id="rId5"/>
    <p:sldLayoutId id="2147483800" r:id="rId6"/>
    <p:sldLayoutId id="2147483801" r:id="rId7"/>
    <p:sldLayoutId id="2147483806" r:id="rId8"/>
    <p:sldLayoutId id="2147483807" r:id="rId9"/>
    <p:sldLayoutId id="2147483802" r:id="rId10"/>
    <p:sldLayoutId id="2147483803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sz="2800" kern="1200" cap="all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Franklin Gothic Medium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Franklin Gothic Medium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Franklin Gothic Medium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Franklin Gothic Medium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Franklin Gothic Medium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Franklin Gothic Medium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Franklin Gothic Medium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Franklin Gothic Medium" pitchFamily="34" charset="0"/>
        </a:defRPr>
      </a:lvl9pPr>
    </p:titleStyle>
    <p:bodyStyle>
      <a:lvl1pPr marL="342900" indent="-342900" algn="l" rtl="0" fontAlgn="base">
        <a:spcBef>
          <a:spcPts val="800"/>
        </a:spcBef>
        <a:spcAft>
          <a:spcPct val="0"/>
        </a:spcAft>
        <a:buFont typeface="Arial" charset="0"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173038" indent="-173038" algn="l" rtl="0" fontAlgn="base">
        <a:spcBef>
          <a:spcPts val="3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1638" indent="-163513" algn="l" rtl="0" fontAlgn="base">
        <a:spcBef>
          <a:spcPts val="3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0238" indent="-163513" algn="l" rtl="0" fontAlgn="base">
        <a:spcBef>
          <a:spcPts val="3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8838" indent="-173038" algn="l" rtl="0" fontAlgn="base">
        <a:spcBef>
          <a:spcPts val="3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3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9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4.emf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9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755650" y="1630363"/>
            <a:ext cx="7731125" cy="2085975"/>
          </a:xfrm>
        </p:spPr>
        <p:txBody>
          <a:bodyPr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s-ES" sz="2700" b="1" dirty="0" smtClean="0">
                <a:solidFill>
                  <a:srgbClr val="000000"/>
                </a:solidFill>
                <a:latin typeface="Calibri" pitchFamily="34" charset="0"/>
              </a:rPr>
              <a:t/>
            </a:r>
            <a:br>
              <a:rPr lang="es-ES" sz="2700" b="1" dirty="0" smtClean="0">
                <a:solidFill>
                  <a:srgbClr val="000000"/>
                </a:solidFill>
                <a:latin typeface="Calibri" pitchFamily="34" charset="0"/>
              </a:rPr>
            </a:br>
            <a:r>
              <a:rPr lang="es-ES" sz="2700" b="1" dirty="0" smtClean="0">
                <a:solidFill>
                  <a:srgbClr val="000000"/>
                </a:solidFill>
                <a:latin typeface="Calibri" pitchFamily="34" charset="0"/>
              </a:rPr>
              <a:t/>
            </a:r>
            <a:br>
              <a:rPr lang="es-ES" sz="2700" b="1" dirty="0" smtClean="0">
                <a:solidFill>
                  <a:srgbClr val="000000"/>
                </a:solidFill>
                <a:latin typeface="Calibri" pitchFamily="34" charset="0"/>
              </a:rPr>
            </a:br>
            <a:r>
              <a:rPr lang="es-ES" sz="2700" b="1" dirty="0">
                <a:solidFill>
                  <a:srgbClr val="000000"/>
                </a:solidFill>
                <a:latin typeface="Calibri" pitchFamily="34" charset="0"/>
              </a:rPr>
              <a:t/>
            </a:r>
            <a:br>
              <a:rPr lang="es-ES" sz="2700" b="1" dirty="0">
                <a:solidFill>
                  <a:srgbClr val="000000"/>
                </a:solidFill>
                <a:latin typeface="Calibri" pitchFamily="34" charset="0"/>
              </a:rPr>
            </a:br>
            <a:r>
              <a:rPr lang="es-ES" sz="2700" b="1" dirty="0" smtClean="0">
                <a:solidFill>
                  <a:srgbClr val="000000"/>
                </a:solidFill>
                <a:latin typeface="Calibri" pitchFamily="34" charset="0"/>
              </a:rPr>
              <a:t/>
            </a:r>
            <a:br>
              <a:rPr lang="es-ES" sz="2700" b="1" dirty="0" smtClean="0">
                <a:solidFill>
                  <a:srgbClr val="000000"/>
                </a:solidFill>
                <a:latin typeface="Calibri" pitchFamily="34" charset="0"/>
              </a:rPr>
            </a:br>
            <a:r>
              <a:rPr lang="es-ES" sz="2700" dirty="0" smtClean="0">
                <a:solidFill>
                  <a:srgbClr val="000000"/>
                </a:solidFill>
                <a:latin typeface="Calibri" pitchFamily="34" charset="0"/>
              </a:rPr>
              <a:t/>
            </a:r>
            <a:br>
              <a:rPr lang="es-ES" sz="2700" dirty="0" smtClean="0">
                <a:solidFill>
                  <a:srgbClr val="000000"/>
                </a:solidFill>
                <a:latin typeface="Calibri" pitchFamily="34" charset="0"/>
              </a:rPr>
            </a:br>
            <a:r>
              <a:rPr lang="es-ES" sz="2700" dirty="0" smtClean="0">
                <a:solidFill>
                  <a:srgbClr val="000000"/>
                </a:solidFill>
                <a:latin typeface="Calibri" pitchFamily="34" charset="0"/>
              </a:rPr>
              <a:t/>
            </a:r>
            <a:br>
              <a:rPr lang="es-ES" sz="2700" dirty="0" smtClean="0">
                <a:solidFill>
                  <a:srgbClr val="000000"/>
                </a:solidFill>
                <a:latin typeface="Calibri" pitchFamily="34" charset="0"/>
              </a:rPr>
            </a:br>
            <a:r>
              <a:rPr lang="es-ES" sz="2700" dirty="0" smtClean="0">
                <a:solidFill>
                  <a:srgbClr val="000000"/>
                </a:solidFill>
                <a:latin typeface="Calibri" pitchFamily="34" charset="0"/>
              </a:rPr>
              <a:t/>
            </a:r>
            <a:br>
              <a:rPr lang="es-ES" sz="2700" dirty="0" smtClean="0">
                <a:solidFill>
                  <a:srgbClr val="000000"/>
                </a:solidFill>
                <a:latin typeface="Calibri" pitchFamily="34" charset="0"/>
              </a:rPr>
            </a:br>
            <a:r>
              <a:rPr lang="es-ES" sz="2000" dirty="0" smtClean="0">
                <a:solidFill>
                  <a:srgbClr val="000000"/>
                </a:solidFill>
                <a:latin typeface="Calibri" pitchFamily="34" charset="0"/>
              </a:rPr>
              <a:t>Facultad de Psicología</a:t>
            </a:r>
            <a:r>
              <a:rPr lang="es-ES" sz="2000" dirty="0">
                <a:solidFill>
                  <a:srgbClr val="000000"/>
                </a:solidFill>
                <a:latin typeface="Calibri" pitchFamily="34" charset="0"/>
              </a:rPr>
              <a:t/>
            </a:r>
            <a:br>
              <a:rPr lang="es-ES" sz="2000" dirty="0">
                <a:solidFill>
                  <a:srgbClr val="000000"/>
                </a:solidFill>
                <a:latin typeface="Calibri" pitchFamily="34" charset="0"/>
              </a:rPr>
            </a:br>
            <a:r>
              <a:rPr lang="es-ES" sz="2000" dirty="0" smtClean="0">
                <a:solidFill>
                  <a:srgbClr val="000000"/>
                </a:solidFill>
                <a:latin typeface="Calibri" pitchFamily="34" charset="0"/>
              </a:rPr>
              <a:t/>
            </a:r>
            <a:br>
              <a:rPr lang="es-ES" sz="2000" dirty="0" smtClean="0">
                <a:solidFill>
                  <a:srgbClr val="000000"/>
                </a:solidFill>
                <a:latin typeface="Calibri" pitchFamily="34" charset="0"/>
              </a:rPr>
            </a:br>
            <a:r>
              <a:rPr lang="es-ES" sz="2700" b="1" i="1" dirty="0" smtClean="0">
                <a:solidFill>
                  <a:srgbClr val="000000"/>
                </a:solidFill>
                <a:latin typeface="Calibri" pitchFamily="34" charset="0"/>
              </a:rPr>
              <a:t>“Relaciones entre Memoria, Estrategias de Codificación Mnésica y Estrategias de Aprendizaje”</a:t>
            </a:r>
            <a:r>
              <a:rPr lang="es-ES" b="1" i="1" dirty="0" smtClean="0">
                <a:solidFill>
                  <a:srgbClr val="000000"/>
                </a:solidFill>
                <a:latin typeface="Calibri" pitchFamily="34" charset="0"/>
              </a:rPr>
              <a:t/>
            </a:r>
            <a:br>
              <a:rPr lang="es-ES" b="1" i="1" dirty="0" smtClean="0">
                <a:solidFill>
                  <a:srgbClr val="000000"/>
                </a:solidFill>
                <a:latin typeface="Calibri" pitchFamily="34" charset="0"/>
              </a:rPr>
            </a:br>
            <a:r>
              <a:rPr lang="es-AR" i="1" dirty="0" smtClean="0"/>
              <a:t/>
            </a:r>
            <a:br>
              <a:rPr lang="es-AR" i="1" dirty="0" smtClean="0"/>
            </a:br>
            <a:endParaRPr lang="es-AR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3492500" y="3789363"/>
            <a:ext cx="5472113" cy="2879725"/>
          </a:xfrm>
        </p:spPr>
        <p:txBody>
          <a:bodyPr rtlCol="0">
            <a:normAutofit fontScale="25000" lnSpcReduction="20000"/>
          </a:bodyPr>
          <a:lstStyle/>
          <a:p>
            <a:pPr algn="r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s-ES" sz="7200" b="1">
                <a:solidFill>
                  <a:srgbClr val="000000"/>
                </a:solidFill>
                <a:latin typeface="Calibri" pitchFamily="34" charset="0"/>
              </a:rPr>
              <a:t>NOMBRE Y APELLIDO DE ALUMNAS:</a:t>
            </a:r>
            <a:endParaRPr lang="es-AR" sz="7200">
              <a:latin typeface="Calibri" pitchFamily="34" charset="0"/>
            </a:endParaRPr>
          </a:p>
          <a:p>
            <a:pPr algn="r" eaLnBrk="0" fontAlgn="auto" hangingPunct="0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s-AR" sz="7200">
                <a:latin typeface="Calibri" pitchFamily="34" charset="0"/>
              </a:rPr>
              <a:t>Cerimelli, Viviana E.</a:t>
            </a:r>
          </a:p>
          <a:p>
            <a:pPr algn="r" eaLnBrk="0" fontAlgn="auto" hangingPunct="0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s-AR" sz="7200">
                <a:latin typeface="Calibri" pitchFamily="34" charset="0"/>
              </a:rPr>
              <a:t>Martínez, María Laura.</a:t>
            </a:r>
          </a:p>
          <a:p>
            <a:pPr algn="r" eaLnBrk="0" fontAlgn="auto" hangingPunct="0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s-AR" sz="7200">
                <a:latin typeface="Calibri" pitchFamily="34" charset="0"/>
              </a:rPr>
              <a:t>Soto, Daniela.</a:t>
            </a:r>
          </a:p>
          <a:p>
            <a:pPr algn="r" eaLnBrk="0" fontAlgn="auto" hangingPunct="0">
              <a:spcAft>
                <a:spcPts val="0"/>
              </a:spcAft>
              <a:buFont typeface="Arial" pitchFamily="34" charset="0"/>
              <a:buNone/>
              <a:defRPr/>
            </a:pPr>
            <a:endParaRPr lang="es-AR" sz="7200">
              <a:latin typeface="Calibri" pitchFamily="34" charset="0"/>
            </a:endParaRPr>
          </a:p>
          <a:p>
            <a:pPr algn="r" eaLnBrk="0" fontAlgn="auto" hangingPunct="0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s-ES" sz="7200" b="1">
                <a:solidFill>
                  <a:srgbClr val="000000"/>
                </a:solidFill>
                <a:latin typeface="Calibri" pitchFamily="34" charset="0"/>
              </a:rPr>
              <a:t>SUPERVISOR:</a:t>
            </a:r>
            <a:endParaRPr lang="es-AR" sz="7200">
              <a:latin typeface="Calibri" pitchFamily="34" charset="0"/>
            </a:endParaRPr>
          </a:p>
          <a:p>
            <a:pPr algn="r" eaLnBrk="0" fontAlgn="auto" hangingPunct="0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s-AR" sz="7200">
                <a:solidFill>
                  <a:srgbClr val="000000"/>
                </a:solidFill>
                <a:latin typeface="Calibri" pitchFamily="34" charset="0"/>
              </a:rPr>
              <a:t>Dr.  Urquijo, Sebastián.</a:t>
            </a:r>
          </a:p>
          <a:p>
            <a:pPr algn="r" eaLnBrk="0" fontAlgn="auto" hangingPunct="0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s-AR" sz="7200" b="1">
                <a:solidFill>
                  <a:srgbClr val="000000"/>
                </a:solidFill>
                <a:latin typeface="Calibri" pitchFamily="34" charset="0"/>
              </a:rPr>
              <a:t>CO-SUPERVISORA:</a:t>
            </a:r>
          </a:p>
          <a:p>
            <a:pPr algn="r" eaLnBrk="0" fontAlgn="auto" hangingPunct="0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s-AR" sz="7200">
                <a:solidFill>
                  <a:srgbClr val="000000"/>
                </a:solidFill>
                <a:latin typeface="Calibri" pitchFamily="34" charset="0"/>
              </a:rPr>
              <a:t>Lic.: del Valle, Macarena.</a:t>
            </a:r>
          </a:p>
          <a:p>
            <a:pPr algn="r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es-AR"/>
          </a:p>
        </p:txBody>
      </p:sp>
      <p:pic>
        <p:nvPicPr>
          <p:cNvPr id="14339" name="Picture 2" descr="http://www.perio.unlp.edu.ar/observatoriocomunicacionysalud/sites/perio.unlp.edu.ar.observatoriocomunicacionysalud/files/logo-unmdp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43188" y="0"/>
            <a:ext cx="4000500" cy="1484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Marcador de contenido"/>
          <p:cNvSpPr>
            <a:spLocks noGrp="1"/>
          </p:cNvSpPr>
          <p:nvPr>
            <p:ph sz="half" idx="1"/>
          </p:nvPr>
        </p:nvSpPr>
        <p:spPr>
          <a:xfrm>
            <a:off x="827088" y="1589088"/>
            <a:ext cx="3195637" cy="3063875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90000"/>
              </a:lnSpc>
              <a:buFont typeface="Wingdings" pitchFamily="2" charset="2"/>
              <a:buChar char="§"/>
            </a:pPr>
            <a:endParaRPr lang="es-AR" sz="2000" b="0" smtClean="0">
              <a:latin typeface="Arial" charset="0"/>
              <a:cs typeface="Arial" charset="0"/>
            </a:endParaRPr>
          </a:p>
          <a:p>
            <a:pPr marL="0" indent="0" algn="just">
              <a:lnSpc>
                <a:spcPct val="90000"/>
              </a:lnSpc>
              <a:buFont typeface="Wingdings" pitchFamily="2" charset="2"/>
              <a:buChar char="§"/>
            </a:pPr>
            <a:r>
              <a:rPr lang="es-AR" sz="2000" b="0" smtClean="0">
                <a:latin typeface="Arial" charset="0"/>
                <a:cs typeface="Arial" charset="0"/>
              </a:rPr>
              <a:t>Es el modo en que la memoria organiza la información para codificarla,  procesarla y almacenarla.</a:t>
            </a:r>
          </a:p>
          <a:p>
            <a:pPr marL="0" indent="0" algn="just">
              <a:lnSpc>
                <a:spcPct val="90000"/>
              </a:lnSpc>
              <a:buFont typeface="Wingdings" pitchFamily="2" charset="2"/>
              <a:buChar char="§"/>
            </a:pPr>
            <a:endParaRPr lang="en-US" sz="2000" b="0" smtClean="0">
              <a:latin typeface="Arial" charset="0"/>
              <a:cs typeface="Arial" charset="0"/>
            </a:endParaRPr>
          </a:p>
          <a:p>
            <a:pPr marL="0" indent="0" algn="just">
              <a:lnSpc>
                <a:spcPct val="90000"/>
              </a:lnSpc>
            </a:pPr>
            <a:endParaRPr lang="es-AR" sz="2000" b="0" smtClean="0">
              <a:latin typeface="Arial" charset="0"/>
              <a:cs typeface="Arial" charset="0"/>
            </a:endParaRPr>
          </a:p>
          <a:p>
            <a:pPr marL="0" indent="0" algn="just">
              <a:lnSpc>
                <a:spcPct val="90000"/>
              </a:lnSpc>
              <a:buFont typeface="Wingdings" pitchFamily="2" charset="2"/>
              <a:buChar char="§"/>
            </a:pPr>
            <a:r>
              <a:rPr lang="es-AR" sz="2000" b="0" smtClean="0">
                <a:latin typeface="Arial" charset="0"/>
                <a:cs typeface="Arial" charset="0"/>
              </a:rPr>
              <a:t>Seriales y Semánticas.</a:t>
            </a:r>
          </a:p>
        </p:txBody>
      </p:sp>
      <p:sp>
        <p:nvSpPr>
          <p:cNvPr id="8" name="7 Marcador de contenido"/>
          <p:cNvSpPr>
            <a:spLocks noGrp="1"/>
          </p:cNvSpPr>
          <p:nvPr>
            <p:ph sz="half" idx="2"/>
          </p:nvPr>
        </p:nvSpPr>
        <p:spPr>
          <a:xfrm>
            <a:off x="4716463" y="1544638"/>
            <a:ext cx="3184525" cy="3756025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90000"/>
              </a:lnSpc>
            </a:pPr>
            <a:endParaRPr lang="es-AR" sz="2000" b="0" smtClean="0">
              <a:latin typeface="Arial" charset="0"/>
              <a:cs typeface="Arial" charset="0"/>
            </a:endParaRPr>
          </a:p>
          <a:p>
            <a:pPr marL="0" indent="0" algn="just">
              <a:lnSpc>
                <a:spcPct val="90000"/>
              </a:lnSpc>
            </a:pPr>
            <a:r>
              <a:rPr lang="es-AR" sz="2000" b="0" smtClean="0">
                <a:latin typeface="Arial" charset="0"/>
                <a:cs typeface="Arial" charset="0"/>
              </a:rPr>
              <a:t>Se entienden como un conjunto organizado, consciente e intencional de lo que hace el aprendiz para lograr con eficacia un objetivo de aprendizaje.</a:t>
            </a:r>
          </a:p>
        </p:txBody>
      </p:sp>
      <p:sp>
        <p:nvSpPr>
          <p:cNvPr id="4" name="3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es-AR" sz="3600" dirty="0" smtClean="0">
                <a:latin typeface="Calibri" pitchFamily="34" charset="0"/>
                <a:cs typeface="Calibri" pitchFamily="34" charset="0"/>
              </a:rPr>
              <a:t/>
            </a:r>
            <a:br>
              <a:rPr lang="es-AR" sz="3600" dirty="0" smtClean="0">
                <a:latin typeface="Calibri" pitchFamily="34" charset="0"/>
                <a:cs typeface="Calibri" pitchFamily="34" charset="0"/>
              </a:rPr>
            </a:br>
            <a:endParaRPr lang="es-AR" sz="36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4580" name="4 Marcador de texto"/>
          <p:cNvSpPr>
            <a:spLocks noGrp="1"/>
          </p:cNvSpPr>
          <p:nvPr>
            <p:ph type="body" idx="4294967295"/>
          </p:nvPr>
        </p:nvSpPr>
        <p:spPr>
          <a:xfrm>
            <a:off x="755650" y="549275"/>
            <a:ext cx="3168650" cy="503238"/>
          </a:xfrm>
        </p:spPr>
        <p:txBody>
          <a:bodyPr/>
          <a:lstStyle/>
          <a:p>
            <a:pPr algn="ctr"/>
            <a:r>
              <a:rPr lang="es-AR" sz="1800" i="1" smtClean="0">
                <a:latin typeface="Arial" charset="0"/>
                <a:cs typeface="Arial" charset="0"/>
              </a:rPr>
              <a:t>De codificación mnésica</a:t>
            </a:r>
          </a:p>
          <a:p>
            <a:pPr algn="ctr"/>
            <a:endParaRPr lang="es-AR" sz="1800" i="1" smtClean="0">
              <a:latin typeface="Arial" charset="0"/>
              <a:cs typeface="Arial" charset="0"/>
            </a:endParaRPr>
          </a:p>
        </p:txBody>
      </p:sp>
      <p:sp>
        <p:nvSpPr>
          <p:cNvPr id="24581" name="6 Marcador de texto"/>
          <p:cNvSpPr>
            <a:spLocks noGrp="1"/>
          </p:cNvSpPr>
          <p:nvPr>
            <p:ph type="body" sz="quarter" idx="4294967295"/>
          </p:nvPr>
        </p:nvSpPr>
        <p:spPr>
          <a:xfrm>
            <a:off x="4716463" y="549275"/>
            <a:ext cx="3200400" cy="503238"/>
          </a:xfrm>
        </p:spPr>
        <p:txBody>
          <a:bodyPr/>
          <a:lstStyle/>
          <a:p>
            <a:pPr marL="0" indent="0" algn="ctr"/>
            <a:r>
              <a:rPr lang="es-AR" sz="1800" i="1" smtClean="0">
                <a:latin typeface="Arial" charset="0"/>
                <a:cs typeface="Arial" charset="0"/>
              </a:rPr>
              <a:t>De aprendizaje</a:t>
            </a:r>
          </a:p>
        </p:txBody>
      </p:sp>
      <p:sp>
        <p:nvSpPr>
          <p:cNvPr id="2" name="1 Flecha abajo"/>
          <p:cNvSpPr/>
          <p:nvPr/>
        </p:nvSpPr>
        <p:spPr>
          <a:xfrm>
            <a:off x="1908175" y="1052513"/>
            <a:ext cx="792163" cy="360362"/>
          </a:xfrm>
          <a:prstGeom prst="downArrow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AR"/>
          </a:p>
        </p:txBody>
      </p:sp>
      <p:pic>
        <p:nvPicPr>
          <p:cNvPr id="24583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867400" y="1052513"/>
            <a:ext cx="914400" cy="390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939800"/>
          </a:xfrm>
        </p:spPr>
        <p:txBody>
          <a:bodyPr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s-AR" dirty="0" smtClean="0">
                <a:latin typeface="Calibri" pitchFamily="34" charset="0"/>
                <a:cs typeface="Calibri" pitchFamily="34" charset="0"/>
              </a:rPr>
              <a:t>Estrategias de Aprendizaje Gargallo.</a:t>
            </a:r>
            <a:br>
              <a:rPr lang="es-AR" dirty="0" smtClean="0">
                <a:latin typeface="Calibri" pitchFamily="34" charset="0"/>
                <a:cs typeface="Calibri" pitchFamily="34" charset="0"/>
              </a:rPr>
            </a:br>
            <a:endParaRPr lang="es-AR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068" name="4 Marcador de contenido"/>
          <p:cNvSpPr>
            <a:spLocks noGrp="1"/>
          </p:cNvSpPr>
          <p:nvPr>
            <p:ph idx="1"/>
          </p:nvPr>
        </p:nvSpPr>
        <p:spPr>
          <a:xfrm>
            <a:off x="457200" y="928688"/>
            <a:ext cx="7258050" cy="5643562"/>
          </a:xfrm>
        </p:spPr>
        <p:txBody>
          <a:bodyPr/>
          <a:lstStyle/>
          <a:p>
            <a:r>
              <a:rPr lang="es-AR" smtClean="0"/>
              <a:t> </a:t>
            </a:r>
          </a:p>
          <a:p>
            <a:endParaRPr lang="es-AR" smtClean="0"/>
          </a:p>
        </p:txBody>
      </p:sp>
      <p:graphicFrame>
        <p:nvGraphicFramePr>
          <p:cNvPr id="1066" name="Object 4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20720816"/>
              </p:ext>
            </p:extLst>
          </p:nvPr>
        </p:nvGraphicFramePr>
        <p:xfrm>
          <a:off x="1115616" y="987425"/>
          <a:ext cx="6809184" cy="568193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73" name="Document" r:id="rId3" imgW="6145424" imgH="5585961" progId="Word.Document.8">
                  <p:embed/>
                </p:oleObj>
              </mc:Choice>
              <mc:Fallback>
                <p:oleObj name="Document" r:id="rId3" imgW="6145424" imgH="5585961" progId="Word.Document.8">
                  <p:embed/>
                  <p:pic>
                    <p:nvPicPr>
                      <p:cNvPr id="0" name="Picture 4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15616" y="987425"/>
                        <a:ext cx="6809184" cy="568193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Título"/>
          <p:cNvSpPr>
            <a:spLocks noGrp="1"/>
          </p:cNvSpPr>
          <p:nvPr>
            <p:ph type="ctrTitle"/>
          </p:nvPr>
        </p:nvSpPr>
        <p:spPr>
          <a:xfrm rot="19140000">
            <a:off x="817563" y="1730375"/>
            <a:ext cx="5648325" cy="1204913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en-US" dirty="0" smtClean="0"/>
              <a:t>Metodología e instrumentos</a:t>
            </a:r>
            <a:endParaRPr lang="es-AR" dirty="0"/>
          </a:p>
        </p:txBody>
      </p:sp>
      <p:pic>
        <p:nvPicPr>
          <p:cNvPr id="6" name="5 Imagen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738794" y="3284984"/>
            <a:ext cx="3942648" cy="3091036"/>
          </a:xfrm>
          <a:prstGeom prst="rect">
            <a:avLst/>
          </a:prstGeom>
          <a:ln>
            <a:noFill/>
          </a:ln>
          <a:effectLst>
            <a:glow rad="139700">
              <a:schemeClr val="accent3">
                <a:satMod val="175000"/>
                <a:alpha val="40000"/>
              </a:schemeClr>
            </a:glow>
            <a:softEdge rad="112500"/>
          </a:effectLst>
        </p:spPr>
      </p:pic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187450" y="1484313"/>
            <a:ext cx="7940675" cy="3600450"/>
          </a:xfrm>
        </p:spPr>
        <p:txBody>
          <a:bodyPr rtlCol="0">
            <a:normAutofit fontScale="925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es-AR" dirty="0" smtClean="0">
              <a:latin typeface="Calibri" pitchFamily="34" charset="0"/>
              <a:cs typeface="Calibri" pitchFamily="34" charset="0"/>
            </a:endParaRP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s-AR" dirty="0">
                <a:latin typeface="Arial" pitchFamily="34" charset="0"/>
                <a:cs typeface="Arial" pitchFamily="34" charset="0"/>
              </a:rPr>
              <a:t>Hipótesis </a:t>
            </a:r>
            <a:r>
              <a:rPr lang="es-AR" dirty="0" smtClean="0">
                <a:latin typeface="Arial" pitchFamily="34" charset="0"/>
                <a:cs typeface="Arial" pitchFamily="34" charset="0"/>
              </a:rPr>
              <a:t>de trabajo</a:t>
            </a:r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s-AR" b="0" dirty="0" smtClean="0">
                <a:latin typeface="Arial" pitchFamily="34" charset="0"/>
                <a:cs typeface="Arial" pitchFamily="34" charset="0"/>
              </a:rPr>
              <a:t>Existiría una asociación entre el uso de estrategias de aprendizaje y la memoria y las estrategias de codificación mnésicas, de modo tal que es esperable encontrar que determinados perfiles de frecuencia de utilización de estrategias de aprendizaje se asociaran a un mejor desempeño en la prueba de memoria y en sus diversos indicadores.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s-AR" dirty="0" smtClean="0">
                <a:latin typeface="Arial" pitchFamily="34" charset="0"/>
                <a:cs typeface="Arial" pitchFamily="34" charset="0"/>
              </a:rPr>
              <a:t>Participantes</a:t>
            </a:r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s-AR" b="0" dirty="0" smtClean="0">
                <a:latin typeface="Arial" pitchFamily="34" charset="0"/>
                <a:cs typeface="Arial" pitchFamily="34" charset="0"/>
              </a:rPr>
              <a:t>150 estudiantes regulares de la Facultad de Psicología de la UNMDP.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s-AR" dirty="0" smtClean="0">
                <a:latin typeface="Arial" pitchFamily="34" charset="0"/>
                <a:cs typeface="Arial" pitchFamily="34" charset="0"/>
              </a:rPr>
              <a:t>Instrumentos</a:t>
            </a:r>
          </a:p>
          <a:p>
            <a:pPr fontAlgn="auto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es-AR" b="0" dirty="0" smtClean="0">
                <a:latin typeface="Arial" pitchFamily="34" charset="0"/>
                <a:cs typeface="Arial" pitchFamily="34" charset="0"/>
              </a:rPr>
              <a:t>Test de Aprendizaje Verbal España-Complutense (TAVEC)</a:t>
            </a:r>
          </a:p>
          <a:p>
            <a:pPr marL="285750" indent="-285750" fontAlgn="auto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es-AR" b="0" dirty="0" smtClean="0">
                <a:latin typeface="Arial" pitchFamily="34" charset="0"/>
                <a:cs typeface="Arial" pitchFamily="34" charset="0"/>
              </a:rPr>
              <a:t>Cuestionario de Evaluación de las Estrategias de Aprendizaje de los Estudiantes Universitarios (CEVEAPEU)</a:t>
            </a:r>
            <a:endParaRPr lang="es-AR" b="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3 Imagen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43953" y="188640"/>
            <a:ext cx="1489954" cy="1152127"/>
          </a:xfrm>
          <a:prstGeom prst="rect">
            <a:avLst/>
          </a:prstGeom>
          <a:ln>
            <a:solidFill>
              <a:schemeClr val="bg1"/>
            </a:solidFill>
          </a:ln>
          <a:effectLst/>
          <a:scene3d>
            <a:camera prst="obliqueTopLeft"/>
            <a:lightRig rig="threePt" dir="t"/>
          </a:scene3d>
        </p:spPr>
      </p:pic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Título"/>
          <p:cNvSpPr>
            <a:spLocks noGrp="1"/>
          </p:cNvSpPr>
          <p:nvPr>
            <p:ph type="title"/>
          </p:nvPr>
        </p:nvSpPr>
        <p:spPr>
          <a:xfrm rot="19140000">
            <a:off x="784225" y="1576388"/>
            <a:ext cx="5213350" cy="1089025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t>PRESENTACIÓN DE RESULTADOS</a:t>
            </a:r>
            <a:endParaRPr lang="es-AR"/>
          </a:p>
        </p:txBody>
      </p:sp>
      <p:pic>
        <p:nvPicPr>
          <p:cNvPr id="6" name="5 Imagen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499992" y="3068961"/>
            <a:ext cx="4644008" cy="3796816"/>
          </a:xfrm>
          <a:prstGeom prst="rect">
            <a:avLst/>
          </a:prstGeom>
          <a:ln>
            <a:noFill/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  <a:softEdge rad="112500"/>
          </a:effectLst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99" name="7 Marcador de contenido"/>
          <p:cNvSpPr>
            <a:spLocks noGrp="1"/>
          </p:cNvSpPr>
          <p:nvPr>
            <p:ph idx="4294967295"/>
          </p:nvPr>
        </p:nvSpPr>
        <p:spPr>
          <a:xfrm>
            <a:off x="0" y="14288"/>
            <a:ext cx="7467600" cy="5545137"/>
          </a:xfrm>
        </p:spPr>
        <p:txBody>
          <a:bodyPr/>
          <a:lstStyle/>
          <a:p>
            <a:pPr marL="0" indent="0" algn="just"/>
            <a:endParaRPr lang="es-AR" sz="1100" smtClean="0">
              <a:latin typeface="Calibri" pitchFamily="34" charset="0"/>
              <a:ea typeface="Calibri" pitchFamily="34" charset="0"/>
              <a:cs typeface="Calibri" pitchFamily="34" charset="0"/>
            </a:endParaRPr>
          </a:p>
          <a:p>
            <a:pPr marL="0" indent="0" algn="just"/>
            <a:endParaRPr lang="es-AR" sz="1100" smtClean="0">
              <a:latin typeface="Calibri" pitchFamily="34" charset="0"/>
              <a:ea typeface="Calibri" pitchFamily="34" charset="0"/>
              <a:cs typeface="Calibri" pitchFamily="34" charset="0"/>
            </a:endParaRPr>
          </a:p>
        </p:txBody>
      </p:sp>
      <p:sp>
        <p:nvSpPr>
          <p:cNvPr id="2" name="1 CuadroTexto"/>
          <p:cNvSpPr txBox="1"/>
          <p:nvPr/>
        </p:nvSpPr>
        <p:spPr>
          <a:xfrm>
            <a:off x="841698" y="332656"/>
            <a:ext cx="489942" cy="460851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vert="wordArtVert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latin typeface="+mn-lt"/>
                <a:cs typeface="+mn-cs"/>
              </a:rPr>
              <a:t>TABLA 1  TAVEC</a:t>
            </a:r>
            <a:endParaRPr lang="es-AR" dirty="0">
              <a:latin typeface="+mn-lt"/>
              <a:cs typeface="+mn-cs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5736" y="188640"/>
            <a:ext cx="5897562" cy="6336704"/>
          </a:xfrm>
          <a:prstGeom prst="rect">
            <a:avLst/>
          </a:prstGeom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3" name="1 Imagen"/>
          <p:cNvPicPr>
            <a:picLocks noChangeAspect="1"/>
          </p:cNvPicPr>
          <p:nvPr/>
        </p:nvPicPr>
        <p:blipFill>
          <a:blip r:embed="rId2"/>
          <a:srcRect l="-14368" t="282" r="23608" b="-9270"/>
          <a:stretch>
            <a:fillRect/>
          </a:stretch>
        </p:blipFill>
        <p:spPr bwMode="auto">
          <a:xfrm>
            <a:off x="1854200" y="101600"/>
            <a:ext cx="784225" cy="862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3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Tabla</a:t>
            </a:r>
            <a:r>
              <a:rPr lang="en-US" dirty="0" smtClean="0"/>
              <a:t> </a:t>
            </a:r>
            <a:endParaRPr lang="es-AR" dirty="0"/>
          </a:p>
        </p:txBody>
      </p:sp>
      <p:sp>
        <p:nvSpPr>
          <p:cNvPr id="5" name="4 Marcador de contenido"/>
          <p:cNvSpPr>
            <a:spLocks noGrp="1"/>
          </p:cNvSpPr>
          <p:nvPr>
            <p:ph idx="4294967295"/>
          </p:nvPr>
        </p:nvSpPr>
        <p:spPr>
          <a:xfrm>
            <a:off x="1835150" y="1341438"/>
            <a:ext cx="7092950" cy="4392612"/>
          </a:xfrm>
        </p:spPr>
        <p:txBody>
          <a:bodyPr rtlCol="0">
            <a:normAutofit/>
          </a:bodyPr>
          <a:lstStyle/>
          <a:p>
            <a:pPr algn="ctr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en-US" dirty="0" smtClean="0"/>
          </a:p>
          <a:p>
            <a:pPr marL="0" indent="0" algn="just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2400" b="0" dirty="0" smtClean="0">
                <a:latin typeface="Arial" pitchFamily="34" charset="0"/>
                <a:cs typeface="Arial" pitchFamily="34" charset="0"/>
              </a:rPr>
              <a:t>Se puede observar que el número de palabras recordadas va aumentando progresivamente desde el  primer  al quinto ensayo</a:t>
            </a:r>
            <a:r>
              <a:rPr lang="en-US" sz="2400" b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0" dirty="0" smtClean="0">
                <a:latin typeface="Arial" pitchFamily="34" charset="0"/>
                <a:cs typeface="Arial" pitchFamily="34" charset="0"/>
              </a:rPr>
              <a:t>de la lista A, dando cuenta de un funcionamiento mnésico normal.</a:t>
            </a:r>
          </a:p>
          <a:p>
            <a:pPr marL="0" indent="0" algn="just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en-US" sz="2400" b="0" dirty="0" smtClean="0">
              <a:latin typeface="Arial" pitchFamily="34" charset="0"/>
              <a:cs typeface="Arial" pitchFamily="34" charset="0"/>
            </a:endParaRPr>
          </a:p>
          <a:p>
            <a:pPr marL="0" indent="0" algn="just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2400" b="0" dirty="0" smtClean="0">
                <a:latin typeface="Arial" pitchFamily="34" charset="0"/>
                <a:cs typeface="Arial" pitchFamily="34" charset="0"/>
              </a:rPr>
              <a:t>La recuperación con claves resulta más efectiva que la recuperación libre.</a:t>
            </a:r>
          </a:p>
          <a:p>
            <a:pPr algn="ctr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en-US" dirty="0"/>
          </a:p>
          <a:p>
            <a:pPr algn="ctr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es-AR" dirty="0"/>
          </a:p>
        </p:txBody>
      </p:sp>
      <p:sp>
        <p:nvSpPr>
          <p:cNvPr id="10" name="9 Flecha derecha"/>
          <p:cNvSpPr/>
          <p:nvPr/>
        </p:nvSpPr>
        <p:spPr>
          <a:xfrm>
            <a:off x="611188" y="1674813"/>
            <a:ext cx="720725" cy="484187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AR"/>
          </a:p>
        </p:txBody>
      </p:sp>
      <p:sp>
        <p:nvSpPr>
          <p:cNvPr id="11" name="10 Flecha derecha"/>
          <p:cNvSpPr/>
          <p:nvPr/>
        </p:nvSpPr>
        <p:spPr>
          <a:xfrm>
            <a:off x="611188" y="3952875"/>
            <a:ext cx="720725" cy="484188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AR"/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CuadroTexto"/>
          <p:cNvSpPr txBox="1"/>
          <p:nvPr/>
        </p:nvSpPr>
        <p:spPr>
          <a:xfrm>
            <a:off x="861264" y="116632"/>
            <a:ext cx="1046440" cy="482453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vert="vert270" anchor="ctr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b="1" dirty="0">
              <a:latin typeface="Arial" pitchFamily="34" charset="0"/>
              <a:cs typeface="Arial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>
                <a:latin typeface="Arial" pitchFamily="34" charset="0"/>
                <a:cs typeface="Arial" pitchFamily="34" charset="0"/>
              </a:rPr>
              <a:t>TABLA 2    CEVEAPEU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AR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7864" y="152798"/>
            <a:ext cx="4899264" cy="6525344"/>
          </a:xfrm>
          <a:prstGeom prst="rect">
            <a:avLst/>
          </a:prstGeom>
        </p:spPr>
      </p:pic>
    </p:spTree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sz="2000" b="1" i="1" dirty="0" smtClean="0">
                <a:latin typeface="Arial" pitchFamily="34" charset="0"/>
                <a:cs typeface="Arial" pitchFamily="34" charset="0"/>
              </a:rPr>
              <a:t>Tabla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  </a:t>
            </a:r>
            <a:endParaRPr lang="es-AR" dirty="0"/>
          </a:p>
        </p:txBody>
      </p:sp>
      <p:sp>
        <p:nvSpPr>
          <p:cNvPr id="35842" name="2 Marcador de contenido"/>
          <p:cNvSpPr>
            <a:spLocks noGrp="1"/>
          </p:cNvSpPr>
          <p:nvPr>
            <p:ph idx="1"/>
          </p:nvPr>
        </p:nvSpPr>
        <p:spPr>
          <a:xfrm>
            <a:off x="1258888" y="1052513"/>
            <a:ext cx="7777162" cy="3960812"/>
          </a:xfrm>
        </p:spPr>
        <p:txBody>
          <a:bodyPr/>
          <a:lstStyle/>
          <a:p>
            <a:pPr marL="0" indent="0" algn="just"/>
            <a:r>
              <a:rPr lang="en-US" sz="2400" b="0" smtClean="0">
                <a:latin typeface="Arial" charset="0"/>
                <a:cs typeface="Arial" charset="0"/>
              </a:rPr>
              <a:t>Se observa que:</a:t>
            </a:r>
          </a:p>
          <a:p>
            <a:pPr marL="0" indent="0" algn="just"/>
            <a:r>
              <a:rPr lang="en-US" sz="2400" b="0" smtClean="0">
                <a:latin typeface="Arial" charset="0"/>
                <a:cs typeface="Arial" charset="0"/>
              </a:rPr>
              <a:t>Los sujetos utilizan con la misma frecuencia las estrategias de aprendizaje de las dos escalas del instrumento.</a:t>
            </a:r>
          </a:p>
          <a:p>
            <a:pPr marL="0" indent="0" algn="just"/>
            <a:endParaRPr lang="en-US" sz="2400" b="0" smtClean="0">
              <a:latin typeface="Arial" charset="0"/>
              <a:cs typeface="Arial" charset="0"/>
            </a:endParaRPr>
          </a:p>
          <a:p>
            <a:pPr marL="0" indent="0" algn="just"/>
            <a:endParaRPr lang="en-US" sz="2400" b="0" smtClean="0">
              <a:latin typeface="Arial" charset="0"/>
              <a:cs typeface="Arial" charset="0"/>
            </a:endParaRPr>
          </a:p>
          <a:p>
            <a:pPr marL="0" indent="0" algn="just"/>
            <a:r>
              <a:rPr lang="en-US" sz="2400" b="0" smtClean="0">
                <a:latin typeface="Arial" charset="0"/>
                <a:cs typeface="Arial" charset="0"/>
              </a:rPr>
              <a:t>La subescala de uso más frecuente es la de Estrategias Motivacionales.</a:t>
            </a:r>
            <a:endParaRPr lang="es-AR" sz="2400" b="0" smtClean="0">
              <a:latin typeface="Arial" charset="0"/>
              <a:cs typeface="Arial" charset="0"/>
            </a:endParaRPr>
          </a:p>
        </p:txBody>
      </p:sp>
      <p:pic>
        <p:nvPicPr>
          <p:cNvPr id="4" name="3 Imagen"/>
          <p:cNvPicPr>
            <a:picLocks noChangeAspect="1"/>
          </p:cNvPicPr>
          <p:nvPr/>
        </p:nvPicPr>
        <p:blipFill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  <a:extLst/>
          </a:blip>
          <a:stretch>
            <a:fillRect/>
          </a:stretch>
        </p:blipFill>
        <p:spPr>
          <a:xfrm>
            <a:off x="206896" y="1484784"/>
            <a:ext cx="836712" cy="836712"/>
          </a:xfrm>
          <a:prstGeom prst="rect">
            <a:avLst/>
          </a:prstGeom>
        </p:spPr>
      </p:pic>
      <p:pic>
        <p:nvPicPr>
          <p:cNvPr id="3584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7963" y="3429000"/>
            <a:ext cx="835025" cy="835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45" name="4 Imagen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1122253">
            <a:off x="2124075" y="333375"/>
            <a:ext cx="668338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266730" y="404664"/>
            <a:ext cx="795218" cy="460851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vert="wordArtVert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dirty="0">
                <a:latin typeface="+mn-lt"/>
                <a:cs typeface="+mn-cs"/>
              </a:rPr>
              <a:t>TABLA 3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dirty="0">
                <a:latin typeface="+mn-lt"/>
                <a:cs typeface="+mn-cs"/>
              </a:rPr>
              <a:t> TAVEC CEVEAPEU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116632"/>
            <a:ext cx="7282700" cy="4767700"/>
          </a:xfrm>
          <a:prstGeom prst="rect">
            <a:avLst/>
          </a:prstGeom>
        </p:spPr>
      </p:pic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11 Subtítulo"/>
          <p:cNvSpPr>
            <a:spLocks noGrp="1"/>
          </p:cNvSpPr>
          <p:nvPr>
            <p:ph type="subTitle" idx="4294967295"/>
          </p:nvPr>
        </p:nvSpPr>
        <p:spPr>
          <a:xfrm>
            <a:off x="395288" y="476250"/>
            <a:ext cx="8497887" cy="4608513"/>
          </a:xfrm>
        </p:spPr>
        <p:txBody>
          <a:bodyPr rtlCol="0">
            <a:normAutofit fontScale="92500" lnSpcReduction="100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s-AR" sz="1800" dirty="0" smtClean="0">
                <a:latin typeface="Arial" pitchFamily="34" charset="0"/>
                <a:cs typeface="Arial" pitchFamily="34" charset="0"/>
              </a:rPr>
              <a:t>Objetivos Generales:</a:t>
            </a:r>
          </a:p>
          <a:p>
            <a:pPr algn="ctr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s-AR" sz="1800" b="0" dirty="0">
                <a:latin typeface="Arial" pitchFamily="34" charset="0"/>
                <a:cs typeface="Arial" pitchFamily="34" charset="0"/>
              </a:rPr>
              <a:t>E</a:t>
            </a:r>
            <a:r>
              <a:rPr lang="es-AR" sz="1800" b="0" dirty="0" smtClean="0">
                <a:latin typeface="Arial" pitchFamily="34" charset="0"/>
                <a:cs typeface="Arial" pitchFamily="34" charset="0"/>
              </a:rPr>
              <a:t>stablecer relaciones entre memoria, estrategias de codificación mnésicas y estrategias de aprendizaje en estudiantes universitarios de la Facultad de </a:t>
            </a:r>
            <a:r>
              <a:rPr lang="es-AR" sz="1800" b="0" dirty="0">
                <a:latin typeface="Arial" pitchFamily="34" charset="0"/>
                <a:cs typeface="Arial" pitchFamily="34" charset="0"/>
              </a:rPr>
              <a:t>P</a:t>
            </a:r>
            <a:r>
              <a:rPr lang="es-AR" sz="1800" b="0" dirty="0" smtClean="0">
                <a:latin typeface="Arial" pitchFamily="34" charset="0"/>
                <a:cs typeface="Arial" pitchFamily="34" charset="0"/>
              </a:rPr>
              <a:t>sicología de la UNMDP.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es-AR" sz="1800" dirty="0" smtClean="0">
              <a:latin typeface="Arial" pitchFamily="34" charset="0"/>
              <a:cs typeface="Arial" pitchFamily="34" charset="0"/>
            </a:endParaRP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s-AR" sz="1800" dirty="0" smtClean="0">
                <a:latin typeface="Arial" pitchFamily="34" charset="0"/>
                <a:cs typeface="Arial" pitchFamily="34" charset="0"/>
              </a:rPr>
              <a:t>Objetivos Particulares: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es-AR" sz="1800" dirty="0" smtClean="0">
              <a:latin typeface="Arial" pitchFamily="34" charset="0"/>
              <a:cs typeface="Arial" pitchFamily="34" charset="0"/>
            </a:endParaRPr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s-AR" sz="1800" b="0" dirty="0" smtClean="0">
                <a:latin typeface="Arial" pitchFamily="34" charset="0"/>
                <a:cs typeface="Arial" pitchFamily="34" charset="0"/>
              </a:rPr>
              <a:t>             Describir y caracterizar la frecuencia de uso de las distintas estrategias de </a:t>
            </a:r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s-AR" sz="1800" b="0" dirty="0">
                <a:latin typeface="Arial" pitchFamily="34" charset="0"/>
                <a:cs typeface="Arial" pitchFamily="34" charset="0"/>
              </a:rPr>
              <a:t> </a:t>
            </a:r>
            <a:r>
              <a:rPr lang="es-AR" sz="1800" b="0" dirty="0" smtClean="0">
                <a:latin typeface="Arial" pitchFamily="34" charset="0"/>
                <a:cs typeface="Arial" pitchFamily="34" charset="0"/>
              </a:rPr>
              <a:t>            aprendizaje en estudiantes de psicología de la UNMDP</a:t>
            </a:r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es-AR" sz="1800" dirty="0" smtClean="0">
              <a:latin typeface="Arial" pitchFamily="34" charset="0"/>
              <a:cs typeface="Arial" pitchFamily="34" charset="0"/>
            </a:endParaRPr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s-AR" sz="1800" b="0" dirty="0" smtClean="0">
                <a:latin typeface="Arial" pitchFamily="34" charset="0"/>
                <a:cs typeface="Arial" pitchFamily="34" charset="0"/>
              </a:rPr>
              <a:t>            Describir y caracterizar el funcionamiento mnésico de los alumnos de la </a:t>
            </a:r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s-AR" sz="1800" b="0" dirty="0">
                <a:latin typeface="Arial" pitchFamily="34" charset="0"/>
                <a:cs typeface="Arial" pitchFamily="34" charset="0"/>
              </a:rPr>
              <a:t> </a:t>
            </a:r>
            <a:r>
              <a:rPr lang="es-AR" sz="1800" b="0" dirty="0" smtClean="0">
                <a:latin typeface="Arial" pitchFamily="34" charset="0"/>
                <a:cs typeface="Arial" pitchFamily="34" charset="0"/>
              </a:rPr>
              <a:t>           Facultad de Psicología de la UNMDP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es-AR" sz="1800" b="0" dirty="0" smtClean="0">
              <a:latin typeface="Arial" pitchFamily="34" charset="0"/>
              <a:cs typeface="Arial" pitchFamily="34" charset="0"/>
            </a:endParaRPr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s-AR" sz="1800" b="0" dirty="0" smtClean="0">
                <a:latin typeface="Arial" pitchFamily="34" charset="0"/>
                <a:cs typeface="Arial" pitchFamily="34" charset="0"/>
              </a:rPr>
              <a:t>            Establecer relaciones entre la función mnésica y las estrategias de aprendizaje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es-AR" dirty="0" smtClean="0">
              <a:latin typeface="Arial" pitchFamily="34" charset="0"/>
              <a:cs typeface="Arial" pitchFamily="34" charset="0"/>
            </a:endParaRP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es-AR" dirty="0"/>
          </a:p>
        </p:txBody>
      </p:sp>
      <p:sp>
        <p:nvSpPr>
          <p:cNvPr id="6" name="5 Título"/>
          <p:cNvSpPr>
            <a:spLocks noGrp="1"/>
          </p:cNvSpPr>
          <p:nvPr>
            <p:ph type="ctrTitle" idx="4294967295"/>
          </p:nvPr>
        </p:nvSpPr>
        <p:spPr>
          <a:xfrm rot="19140000">
            <a:off x="0" y="1730375"/>
            <a:ext cx="5648325" cy="1204913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s-AR" dirty="0" smtClean="0"/>
              <a:t/>
            </a:r>
            <a:br>
              <a:rPr lang="es-AR" dirty="0" smtClean="0"/>
            </a:br>
            <a:r>
              <a:rPr lang="es-AR" dirty="0" smtClean="0"/>
              <a:t/>
            </a:r>
            <a:br>
              <a:rPr lang="es-AR" dirty="0" smtClean="0"/>
            </a:br>
            <a:r>
              <a:rPr lang="es-AR" dirty="0" smtClean="0"/>
              <a:t/>
            </a:r>
            <a:br>
              <a:rPr lang="es-AR" dirty="0" smtClean="0"/>
            </a:br>
            <a:endParaRPr lang="es-AR" dirty="0"/>
          </a:p>
        </p:txBody>
      </p:sp>
      <p:sp>
        <p:nvSpPr>
          <p:cNvPr id="2" name="1 Flecha derecha"/>
          <p:cNvSpPr/>
          <p:nvPr/>
        </p:nvSpPr>
        <p:spPr>
          <a:xfrm>
            <a:off x="468313" y="2565400"/>
            <a:ext cx="517525" cy="358775"/>
          </a:xfrm>
          <a:prstGeom prst="rightArrow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AR" dirty="0"/>
          </a:p>
        </p:txBody>
      </p:sp>
      <p:pic>
        <p:nvPicPr>
          <p:cNvPr id="1536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8313" y="4581525"/>
            <a:ext cx="549275" cy="420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8313" y="3579813"/>
            <a:ext cx="549275" cy="420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sz="2000" b="1" i="1" dirty="0" smtClean="0">
                <a:latin typeface="Arial" pitchFamily="34" charset="0"/>
                <a:cs typeface="Arial" pitchFamily="34" charset="0"/>
              </a:rPr>
              <a:t>Tabla</a:t>
            </a:r>
            <a:r>
              <a:rPr lang="en-US" b="1" i="1" dirty="0" smtClean="0">
                <a:latin typeface="Arial" pitchFamily="34" charset="0"/>
                <a:cs typeface="Arial" pitchFamily="34" charset="0"/>
              </a:rPr>
              <a:t> </a:t>
            </a:r>
            <a:endParaRPr lang="es-AR" b="1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827088" y="1084263"/>
            <a:ext cx="7521575" cy="3840162"/>
          </a:xfrm>
        </p:spPr>
        <p:txBody>
          <a:bodyPr rtlCol="0">
            <a:normAutofit fontScale="92500" lnSpcReduction="20000"/>
          </a:bodyPr>
          <a:lstStyle/>
          <a:p>
            <a:pPr algn="just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s-AR" sz="1800" b="0" dirty="0" smtClean="0">
                <a:latin typeface="Arial" pitchFamily="34" charset="0"/>
                <a:cs typeface="Arial" pitchFamily="34" charset="0"/>
              </a:rPr>
              <a:t>Existen </a:t>
            </a:r>
            <a:r>
              <a:rPr lang="es-AR" sz="1800" b="0" dirty="0">
                <a:latin typeface="Arial" pitchFamily="34" charset="0"/>
                <a:cs typeface="Arial" pitchFamily="34" charset="0"/>
              </a:rPr>
              <a:t>asociaciones estadísticamente significativas entre la frecuencia de uso de estrategias </a:t>
            </a:r>
            <a:r>
              <a:rPr lang="es-AR" sz="1800" b="0" dirty="0" smtClean="0">
                <a:latin typeface="Arial" pitchFamily="34" charset="0"/>
                <a:cs typeface="Arial" pitchFamily="34" charset="0"/>
              </a:rPr>
              <a:t>de tipo semánticas de </a:t>
            </a:r>
            <a:r>
              <a:rPr lang="es-AR" sz="1800" b="0" dirty="0">
                <a:latin typeface="Arial" pitchFamily="34" charset="0"/>
                <a:cs typeface="Arial" pitchFamily="34" charset="0"/>
              </a:rPr>
              <a:t>codificación mnésica y el rendimiento general en la prueba de memoria</a:t>
            </a:r>
            <a:r>
              <a:rPr lang="es-AR" sz="1800" b="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algn="just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s-AR" sz="1800" b="0" dirty="0" smtClean="0">
                <a:latin typeface="Arial" pitchFamily="34" charset="0"/>
                <a:cs typeface="Arial" pitchFamily="34" charset="0"/>
              </a:rPr>
              <a:t> </a:t>
            </a:r>
            <a:endParaRPr lang="es-AR" sz="1800" b="0" dirty="0">
              <a:latin typeface="Arial" pitchFamily="34" charset="0"/>
              <a:cs typeface="Arial" pitchFamily="34" charset="0"/>
            </a:endParaRPr>
          </a:p>
          <a:p>
            <a:pPr algn="just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s-AR" sz="1800" b="0" dirty="0">
                <a:latin typeface="Arial" pitchFamily="34" charset="0"/>
                <a:cs typeface="Arial" pitchFamily="34" charset="0"/>
              </a:rPr>
              <a:t>L</a:t>
            </a:r>
            <a:r>
              <a:rPr lang="es-AR" sz="1800" b="0" dirty="0" smtClean="0">
                <a:latin typeface="Arial" pitchFamily="34" charset="0"/>
                <a:cs typeface="Arial" pitchFamily="34" charset="0"/>
              </a:rPr>
              <a:t>as </a:t>
            </a:r>
            <a:r>
              <a:rPr lang="es-AR" sz="1800" b="0" dirty="0">
                <a:latin typeface="Arial" pitchFamily="34" charset="0"/>
                <a:cs typeface="Arial" pitchFamily="34" charset="0"/>
              </a:rPr>
              <a:t>personas que tienden a utilizar con mayor frecuencia estrategias semánticas, tienden a recordar más palabras de la región media de la lista </a:t>
            </a:r>
            <a:r>
              <a:rPr lang="es-AR" sz="1800" b="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algn="just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es-AR" sz="1800" b="0" dirty="0" smtClean="0">
              <a:latin typeface="Arial" pitchFamily="34" charset="0"/>
              <a:cs typeface="Arial" pitchFamily="34" charset="0"/>
            </a:endParaRPr>
          </a:p>
          <a:p>
            <a:pPr algn="just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s-AR" sz="1800" b="0" dirty="0" smtClean="0">
                <a:latin typeface="Arial" pitchFamily="34" charset="0"/>
                <a:cs typeface="Arial" pitchFamily="34" charset="0"/>
              </a:rPr>
              <a:t>Las </a:t>
            </a:r>
            <a:r>
              <a:rPr lang="es-AR" sz="1800" b="0" dirty="0">
                <a:latin typeface="Arial" pitchFamily="34" charset="0"/>
                <a:cs typeface="Arial" pitchFamily="34" charset="0"/>
              </a:rPr>
              <a:t>personas que tienden a recordar más las palabras de la zona de primacía son aquellas que utilizan menos estrategias semánticas.</a:t>
            </a:r>
          </a:p>
          <a:p>
            <a:pPr algn="just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es-AR" sz="1800" b="0" dirty="0" smtClean="0">
              <a:latin typeface="Arial" pitchFamily="34" charset="0"/>
              <a:cs typeface="Arial" pitchFamily="34" charset="0"/>
            </a:endParaRPr>
          </a:p>
          <a:p>
            <a:pPr algn="just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s-AR" sz="1800" b="0" dirty="0" smtClean="0">
                <a:latin typeface="Arial" pitchFamily="34" charset="0"/>
                <a:cs typeface="Arial" pitchFamily="34" charset="0"/>
              </a:rPr>
              <a:t>La </a:t>
            </a:r>
            <a:r>
              <a:rPr lang="es-AR" sz="1800" b="0" dirty="0">
                <a:latin typeface="Arial" pitchFamily="34" charset="0"/>
                <a:cs typeface="Arial" pitchFamily="34" charset="0"/>
              </a:rPr>
              <a:t>utilización de estrategias semánticas correlaciona negativamente con la aparición de Perseveraciones, Intrusiones y Falsos </a:t>
            </a:r>
            <a:r>
              <a:rPr lang="es-AR" sz="1800" b="0" dirty="0" smtClean="0">
                <a:latin typeface="Arial" pitchFamily="34" charset="0"/>
                <a:cs typeface="Arial" pitchFamily="34" charset="0"/>
              </a:rPr>
              <a:t>Positivos, por lo tanto indicaría que a medida </a:t>
            </a:r>
            <a:r>
              <a:rPr lang="es-AR" sz="1800" b="0" dirty="0">
                <a:latin typeface="Arial" pitchFamily="34" charset="0"/>
                <a:cs typeface="Arial" pitchFamily="34" charset="0"/>
              </a:rPr>
              <a:t>que aumenta el uso de ese tipo de estrategias, disminuyen los errores o fallos de la memoria</a:t>
            </a:r>
            <a:r>
              <a:rPr lang="es-AR" sz="1800" b="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es-AR" dirty="0"/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es-AR" dirty="0" smtClean="0"/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es-AR" dirty="0"/>
          </a:p>
        </p:txBody>
      </p:sp>
      <p:pic>
        <p:nvPicPr>
          <p:cNvPr id="37891" name="3 Imagen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1098589">
            <a:off x="1979613" y="188913"/>
            <a:ext cx="733425" cy="79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4 Imagen"/>
          <p:cNvPicPr>
            <a:picLocks noChangeAspect="1"/>
          </p:cNvPicPr>
          <p:nvPr/>
        </p:nvPicPr>
        <p:blipFill>
          <a:blip r:embed="rId3" cstate="print">
            <a:duotone>
              <a:schemeClr val="accent3">
                <a:shade val="45000"/>
                <a:satMod val="135000"/>
              </a:schemeClr>
              <a:prstClr val="white"/>
            </a:duotone>
            <a:extLst/>
          </a:blip>
          <a:stretch>
            <a:fillRect/>
          </a:stretch>
        </p:blipFill>
        <p:spPr>
          <a:xfrm>
            <a:off x="217185" y="1052736"/>
            <a:ext cx="538391" cy="409010"/>
          </a:xfrm>
          <a:prstGeom prst="rect">
            <a:avLst/>
          </a:prstGeom>
          <a:effectLst/>
        </p:spPr>
      </p:pic>
      <p:pic>
        <p:nvPicPr>
          <p:cNvPr id="37893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19075" y="1989138"/>
            <a:ext cx="536575" cy="407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4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50825" y="3068638"/>
            <a:ext cx="536575" cy="407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5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19075" y="3957638"/>
            <a:ext cx="536575" cy="407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532001" y="129942"/>
            <a:ext cx="1569660" cy="4739218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vert="vert27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dirty="0">
                <a:latin typeface="Arial" pitchFamily="34" charset="0"/>
                <a:cs typeface="Arial" pitchFamily="34" charset="0"/>
              </a:rPr>
              <a:t>TABLA 4 </a:t>
            </a:r>
            <a:endParaRPr lang="en-US" b="1" dirty="0" smtClean="0">
              <a:latin typeface="Arial" pitchFamily="34" charset="0"/>
              <a:cs typeface="Arial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endParaRPr lang="en-US" b="1" dirty="0">
              <a:latin typeface="Arial" pitchFamily="34" charset="0"/>
              <a:cs typeface="Arial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dirty="0">
                <a:latin typeface="Arial" pitchFamily="34" charset="0"/>
                <a:cs typeface="Arial" pitchFamily="34" charset="0"/>
              </a:rPr>
              <a:t>ESTRATEGIAS DE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APRENDIZAJE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Y </a:t>
            </a:r>
            <a:endParaRPr lang="en-US" b="1" dirty="0" smtClean="0">
              <a:latin typeface="Arial" pitchFamily="34" charset="0"/>
              <a:cs typeface="Arial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dirty="0" smtClean="0">
                <a:latin typeface="Arial" pitchFamily="34" charset="0"/>
                <a:cs typeface="Arial" pitchFamily="34" charset="0"/>
              </a:rPr>
              <a:t>PROCESOS 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MNESICOS</a:t>
            </a:r>
            <a:endParaRPr lang="es-AR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3808" y="129942"/>
            <a:ext cx="5544616" cy="6395402"/>
          </a:xfrm>
          <a:prstGeom prst="rect">
            <a:avLst/>
          </a:prstGeom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sz="2000" b="1" i="1" dirty="0" smtClean="0">
                <a:latin typeface="Arial" pitchFamily="34" charset="0"/>
                <a:cs typeface="Arial" pitchFamily="34" charset="0"/>
              </a:rPr>
              <a:t>Tabla </a:t>
            </a:r>
            <a:r>
              <a:rPr lang="en-US" dirty="0"/>
              <a:t> </a:t>
            </a:r>
            <a:r>
              <a:rPr lang="en-US" dirty="0" smtClean="0"/>
              <a:t> </a:t>
            </a:r>
            <a:endParaRPr lang="es-AR" dirty="0"/>
          </a:p>
        </p:txBody>
      </p:sp>
      <p:sp>
        <p:nvSpPr>
          <p:cNvPr id="39938" name="2 Marcador de contenido"/>
          <p:cNvSpPr>
            <a:spLocks noGrp="1"/>
          </p:cNvSpPr>
          <p:nvPr>
            <p:ph idx="1"/>
          </p:nvPr>
        </p:nvSpPr>
        <p:spPr>
          <a:xfrm>
            <a:off x="1042988" y="1100138"/>
            <a:ext cx="7300912" cy="3624262"/>
          </a:xfrm>
        </p:spPr>
        <p:txBody>
          <a:bodyPr/>
          <a:lstStyle/>
          <a:p>
            <a:endParaRPr lang="es-AR" b="0" smtClean="0">
              <a:latin typeface="Arial" charset="0"/>
              <a:cs typeface="Arial" charset="0"/>
            </a:endParaRPr>
          </a:p>
          <a:p>
            <a:pPr algn="just"/>
            <a:r>
              <a:rPr lang="es-AR" sz="1800" b="0" smtClean="0">
                <a:latin typeface="Arial" charset="0"/>
                <a:cs typeface="Arial" charset="0"/>
              </a:rPr>
              <a:t>Existe correlación entre la escala de Estrategias de Procesamiento de la Información,(subescala Estrategia de búsqueda y selección de la información) y el rendimiento en la prueba TAVEC, deduciendo que las personas que utilizan este tipo de estrategias tienden a diferenciar la información importante de la accesoria.</a:t>
            </a:r>
          </a:p>
          <a:p>
            <a:pPr algn="just"/>
            <a:r>
              <a:rPr lang="es-AR" sz="1800" b="0" smtClean="0">
                <a:latin typeface="Arial" charset="0"/>
                <a:cs typeface="Arial" charset="0"/>
              </a:rPr>
              <a:t> </a:t>
            </a:r>
          </a:p>
          <a:p>
            <a:pPr algn="just"/>
            <a:r>
              <a:rPr lang="es-AR" sz="1800" b="0" smtClean="0">
                <a:latin typeface="Arial" charset="0"/>
                <a:cs typeface="Arial" charset="0"/>
              </a:rPr>
              <a:t>Los resultados indican una correlación negativa entre la región de primacía  y el uso de las dos escalas del Cuestionario CEVEAPEU .</a:t>
            </a:r>
          </a:p>
          <a:p>
            <a:endParaRPr lang="es-AR" smtClean="0"/>
          </a:p>
        </p:txBody>
      </p:sp>
      <p:pic>
        <p:nvPicPr>
          <p:cNvPr id="39939" name="3 Imagen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895552">
            <a:off x="2063750" y="112713"/>
            <a:ext cx="682625" cy="744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4 Imagen"/>
          <p:cNvPicPr>
            <a:picLocks noChangeAspect="1"/>
          </p:cNvPicPr>
          <p:nvPr/>
        </p:nvPicPr>
        <p:blipFill>
          <a:blip r:embed="rId3" cstate="print">
            <a:duotone>
              <a:schemeClr val="accent2">
                <a:shade val="45000"/>
                <a:satMod val="135000"/>
              </a:schemeClr>
              <a:prstClr val="white"/>
            </a:duotone>
            <a:extLst/>
          </a:blip>
          <a:stretch>
            <a:fillRect/>
          </a:stretch>
        </p:blipFill>
        <p:spPr>
          <a:xfrm>
            <a:off x="107504" y="1435261"/>
            <a:ext cx="792089" cy="409563"/>
          </a:xfrm>
          <a:prstGeom prst="rect">
            <a:avLst/>
          </a:prstGeom>
        </p:spPr>
      </p:pic>
      <p:pic>
        <p:nvPicPr>
          <p:cNvPr id="39941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7950" y="3302000"/>
            <a:ext cx="792163" cy="414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Marcador de posición de imagen"/>
          <p:cNvSpPr>
            <a:spLocks noGrp="1"/>
          </p:cNvSpPr>
          <p:nvPr>
            <p:ph type="pic" sz="quarter" idx="14"/>
          </p:nvPr>
        </p:nvSpPr>
        <p:spPr>
          <a:xfrm>
            <a:off x="2028825" y="0"/>
            <a:ext cx="7115175" cy="6858000"/>
          </a:xfrm>
        </p:spPr>
      </p:sp>
      <p:sp>
        <p:nvSpPr>
          <p:cNvPr id="4" name="3 Título"/>
          <p:cNvSpPr>
            <a:spLocks noGrp="1"/>
          </p:cNvSpPr>
          <p:nvPr>
            <p:ph type="title"/>
          </p:nvPr>
        </p:nvSpPr>
        <p:spPr>
          <a:xfrm rot="19140000">
            <a:off x="671513" y="1717675"/>
            <a:ext cx="5486400" cy="866775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en-US" dirty="0" smtClean="0"/>
              <a:t>conclusiones</a:t>
            </a:r>
            <a:endParaRPr lang="es-AR" dirty="0"/>
          </a:p>
        </p:txBody>
      </p:sp>
      <p:pic>
        <p:nvPicPr>
          <p:cNvPr id="2" name="1 Imagen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extLst/>
          </a:blip>
          <a:stretch>
            <a:fillRect/>
          </a:stretch>
        </p:blipFill>
        <p:spPr>
          <a:xfrm>
            <a:off x="5023109" y="2852935"/>
            <a:ext cx="4034932" cy="3937939"/>
          </a:xfrm>
          <a:prstGeom prst="rect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  <a:softEdge rad="127000"/>
          </a:effectLst>
          <a:scene3d>
            <a:camera prst="perspectiveFront"/>
            <a:lightRig rig="threePt" dir="t"/>
          </a:scene3d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2 Marcador de contenido"/>
          <p:cNvSpPr>
            <a:spLocks noGrp="1"/>
          </p:cNvSpPr>
          <p:nvPr>
            <p:ph idx="4294967295"/>
          </p:nvPr>
        </p:nvSpPr>
        <p:spPr>
          <a:xfrm>
            <a:off x="755650" y="333375"/>
            <a:ext cx="8061325" cy="4679950"/>
          </a:xfrm>
        </p:spPr>
        <p:txBody>
          <a:bodyPr/>
          <a:lstStyle/>
          <a:p>
            <a:pPr algn="just">
              <a:buFont typeface="Wingdings" pitchFamily="2" charset="2"/>
              <a:buChar char="q"/>
            </a:pPr>
            <a:endParaRPr lang="es-AR" b="0" dirty="0" smtClean="0">
              <a:latin typeface="Arial" charset="0"/>
              <a:cs typeface="Arial" charset="0"/>
            </a:endParaRPr>
          </a:p>
          <a:p>
            <a:pPr algn="just">
              <a:buFont typeface="Wingdings" pitchFamily="2" charset="2"/>
              <a:buNone/>
            </a:pPr>
            <a:r>
              <a:rPr lang="es-AR" b="0" dirty="0" smtClean="0">
                <a:latin typeface="Arial" charset="0"/>
                <a:cs typeface="Arial" charset="0"/>
              </a:rPr>
              <a:t> A mayor </a:t>
            </a:r>
            <a:r>
              <a:rPr lang="es-AR" b="0" dirty="0" smtClean="0">
                <a:latin typeface="Arial" charset="0"/>
                <a:cs typeface="Arial" charset="0"/>
              </a:rPr>
              <a:t>uso </a:t>
            </a:r>
            <a:r>
              <a:rPr lang="es-AR" b="0" dirty="0" smtClean="0">
                <a:latin typeface="Arial" charset="0"/>
                <a:cs typeface="Arial" charset="0"/>
              </a:rPr>
              <a:t>de Estrategias Semántica se observa un mayor rendimiento de la memoria. </a:t>
            </a:r>
          </a:p>
          <a:p>
            <a:pPr algn="just">
              <a:buFont typeface="Wingdings" pitchFamily="2" charset="2"/>
              <a:buNone/>
            </a:pPr>
            <a:r>
              <a:rPr lang="es-AR" b="0" dirty="0" smtClean="0">
                <a:latin typeface="Arial" charset="0"/>
                <a:cs typeface="Arial" charset="0"/>
              </a:rPr>
              <a:t>El uso frecuente de estrategias de codificación </a:t>
            </a:r>
            <a:r>
              <a:rPr lang="es-AR" b="0" dirty="0" err="1" smtClean="0">
                <a:latin typeface="Arial" charset="0"/>
                <a:cs typeface="Arial" charset="0"/>
              </a:rPr>
              <a:t>mnésica</a:t>
            </a:r>
            <a:r>
              <a:rPr lang="es-AR" b="0" dirty="0" smtClean="0">
                <a:latin typeface="Arial" charset="0"/>
                <a:cs typeface="Arial" charset="0"/>
              </a:rPr>
              <a:t> posibilita un aprendizaje más eficaz y complejo.</a:t>
            </a:r>
          </a:p>
          <a:p>
            <a:pPr algn="just">
              <a:buFont typeface="Wingdings" pitchFamily="2" charset="2"/>
              <a:buNone/>
            </a:pPr>
            <a:r>
              <a:rPr lang="es-AR" b="0" dirty="0" smtClean="0">
                <a:latin typeface="Arial" charset="0"/>
                <a:cs typeface="Arial" charset="0"/>
              </a:rPr>
              <a:t>Las personas que tienden a recordar sólo los primeros elementos de un estímulo de aprendizaje, generalmente no utilizan estrategias de aprendizaje.</a:t>
            </a:r>
          </a:p>
          <a:p>
            <a:pPr algn="just">
              <a:buFont typeface="Wingdings" pitchFamily="2" charset="2"/>
              <a:buNone/>
            </a:pPr>
            <a:r>
              <a:rPr lang="es-AR" b="0" dirty="0" smtClean="0">
                <a:latin typeface="Arial" charset="0"/>
                <a:cs typeface="Arial" charset="0"/>
              </a:rPr>
              <a:t>Los estudiantes que utilizan estrategias  </a:t>
            </a:r>
            <a:r>
              <a:rPr lang="es-AR" b="0" dirty="0" err="1" smtClean="0">
                <a:latin typeface="Arial" charset="0"/>
                <a:cs typeface="Arial" charset="0"/>
              </a:rPr>
              <a:t>Metacognitivas</a:t>
            </a:r>
            <a:r>
              <a:rPr lang="es-AR" b="0" dirty="0" smtClean="0">
                <a:latin typeface="Arial" charset="0"/>
                <a:cs typeface="Arial" charset="0"/>
              </a:rPr>
              <a:t>  tienden a ser flexibles y a adaptarse rápidamente a las tareas por lo tanto, el uso de esta estrategia sería un indicador de buen rendimiento de los procesos </a:t>
            </a:r>
            <a:r>
              <a:rPr lang="es-AR" b="0" dirty="0" err="1" smtClean="0">
                <a:latin typeface="Arial" charset="0"/>
                <a:cs typeface="Arial" charset="0"/>
              </a:rPr>
              <a:t>mnésicos</a:t>
            </a:r>
            <a:r>
              <a:rPr lang="es-AR" b="0" dirty="0" smtClean="0">
                <a:latin typeface="Arial" charset="0"/>
                <a:cs typeface="Arial" charset="0"/>
              </a:rPr>
              <a:t>.</a:t>
            </a:r>
          </a:p>
          <a:p>
            <a:pPr algn="just">
              <a:buFont typeface="Wingdings" pitchFamily="2" charset="2"/>
              <a:buNone/>
            </a:pPr>
            <a:r>
              <a:rPr lang="es-AR" b="0" dirty="0" smtClean="0">
                <a:latin typeface="Arial" charset="0"/>
                <a:cs typeface="Arial" charset="0"/>
              </a:rPr>
              <a:t>Los sujetos que evidencian rendimientos más eficientes de la memoria son personas que utilizan con frecuencias estrategias de aprendizaje.</a:t>
            </a:r>
          </a:p>
          <a:p>
            <a:pPr algn="ctr">
              <a:buFont typeface="Wingdings" pitchFamily="2" charset="2"/>
              <a:buNone/>
            </a:pPr>
            <a:r>
              <a:rPr lang="es-AR" sz="1800" dirty="0" smtClean="0">
                <a:latin typeface="Arial" charset="0"/>
                <a:cs typeface="Arial" charset="0"/>
              </a:rPr>
              <a:t>Los resultados de esta investigación aportan evidencias empíricas que demuestran la asociación entre el tipo y la frecuencia de uso de estrategias de aprendizaje y el desempeño en los procesos </a:t>
            </a:r>
            <a:r>
              <a:rPr lang="es-AR" sz="1800" dirty="0" err="1" smtClean="0">
                <a:latin typeface="Arial" charset="0"/>
                <a:cs typeface="Arial" charset="0"/>
              </a:rPr>
              <a:t>mnésicos</a:t>
            </a:r>
            <a:r>
              <a:rPr lang="es-AR" sz="1800" dirty="0" smtClean="0">
                <a:latin typeface="Arial" charset="0"/>
                <a:cs typeface="Arial" charset="0"/>
              </a:rPr>
              <a:t>.</a:t>
            </a:r>
          </a:p>
          <a:p>
            <a:pPr algn="ctr">
              <a:buFont typeface="Wingdings" pitchFamily="2" charset="2"/>
              <a:buChar char="q"/>
            </a:pPr>
            <a:endParaRPr lang="es-AR" sz="1800" dirty="0" smtClean="0">
              <a:latin typeface="Arial" charset="0"/>
              <a:cs typeface="Arial" charset="0"/>
            </a:endParaRPr>
          </a:p>
        </p:txBody>
      </p:sp>
      <p:pic>
        <p:nvPicPr>
          <p:cNvPr id="5" name="4 Imagen"/>
          <p:cNvPicPr>
            <a:picLocks noChangeAspect="1"/>
          </p:cNvPicPr>
          <p:nvPr/>
        </p:nvPicPr>
        <p:blipFill>
          <a:blip r:embed="rId2" cstate="print">
            <a:duotone>
              <a:schemeClr val="accent3">
                <a:shade val="45000"/>
                <a:satMod val="135000"/>
              </a:schemeClr>
              <a:prstClr val="white"/>
            </a:duotone>
            <a:extLst/>
          </a:blip>
          <a:stretch>
            <a:fillRect/>
          </a:stretch>
        </p:blipFill>
        <p:spPr>
          <a:xfrm>
            <a:off x="216553" y="624984"/>
            <a:ext cx="462146" cy="350359"/>
          </a:xfrm>
          <a:prstGeom prst="rect">
            <a:avLst/>
          </a:prstGeom>
          <a:effectLst/>
        </p:spPr>
      </p:pic>
      <p:pic>
        <p:nvPicPr>
          <p:cNvPr id="2" name="4 Imagen"/>
          <p:cNvPicPr>
            <a:picLocks noChangeAspect="1"/>
          </p:cNvPicPr>
          <p:nvPr/>
        </p:nvPicPr>
        <p:blipFill>
          <a:blip r:embed="rId2" cstate="print">
            <a:duotone>
              <a:schemeClr val="accent3">
                <a:shade val="45000"/>
                <a:satMod val="135000"/>
              </a:schemeClr>
              <a:prstClr val="white"/>
            </a:duotone>
            <a:extLst/>
          </a:blip>
          <a:stretch>
            <a:fillRect/>
          </a:stretch>
        </p:blipFill>
        <p:spPr>
          <a:xfrm>
            <a:off x="183216" y="1201246"/>
            <a:ext cx="462145" cy="350360"/>
          </a:xfrm>
          <a:prstGeom prst="rect">
            <a:avLst/>
          </a:prstGeom>
          <a:effectLst/>
        </p:spPr>
      </p:pic>
      <p:pic>
        <p:nvPicPr>
          <p:cNvPr id="3" name="4 Imagen"/>
          <p:cNvPicPr>
            <a:picLocks noChangeAspect="1"/>
          </p:cNvPicPr>
          <p:nvPr/>
        </p:nvPicPr>
        <p:blipFill>
          <a:blip r:embed="rId2" cstate="print">
            <a:duotone>
              <a:schemeClr val="accent3">
                <a:shade val="45000"/>
                <a:satMod val="135000"/>
              </a:schemeClr>
              <a:prstClr val="white"/>
            </a:duotone>
            <a:extLst/>
          </a:blip>
          <a:stretch>
            <a:fillRect/>
          </a:stretch>
        </p:blipFill>
        <p:spPr>
          <a:xfrm>
            <a:off x="183216" y="1848946"/>
            <a:ext cx="462145" cy="350360"/>
          </a:xfrm>
          <a:prstGeom prst="rect">
            <a:avLst/>
          </a:prstGeom>
          <a:effectLst/>
        </p:spPr>
      </p:pic>
      <p:pic>
        <p:nvPicPr>
          <p:cNvPr id="4" name="4 Imagen"/>
          <p:cNvPicPr>
            <a:picLocks noChangeAspect="1"/>
          </p:cNvPicPr>
          <p:nvPr/>
        </p:nvPicPr>
        <p:blipFill>
          <a:blip r:embed="rId2" cstate="print">
            <a:duotone>
              <a:schemeClr val="accent3">
                <a:shade val="45000"/>
                <a:satMod val="135000"/>
              </a:schemeClr>
              <a:prstClr val="white"/>
            </a:duotone>
            <a:extLst/>
          </a:blip>
          <a:stretch>
            <a:fillRect/>
          </a:stretch>
        </p:blipFill>
        <p:spPr>
          <a:xfrm>
            <a:off x="183216" y="2425209"/>
            <a:ext cx="462145" cy="350359"/>
          </a:xfrm>
          <a:prstGeom prst="rect">
            <a:avLst/>
          </a:prstGeom>
          <a:effectLst/>
        </p:spPr>
      </p:pic>
      <p:pic>
        <p:nvPicPr>
          <p:cNvPr id="6" name="4 Imagen"/>
          <p:cNvPicPr>
            <a:picLocks noChangeAspect="1"/>
          </p:cNvPicPr>
          <p:nvPr/>
        </p:nvPicPr>
        <p:blipFill>
          <a:blip r:embed="rId2" cstate="print">
            <a:duotone>
              <a:schemeClr val="accent3">
                <a:shade val="45000"/>
                <a:satMod val="135000"/>
              </a:schemeClr>
              <a:prstClr val="white"/>
            </a:duotone>
            <a:extLst/>
          </a:blip>
          <a:stretch>
            <a:fillRect/>
          </a:stretch>
        </p:blipFill>
        <p:spPr>
          <a:xfrm>
            <a:off x="183216" y="3217371"/>
            <a:ext cx="462145" cy="350360"/>
          </a:xfrm>
          <a:prstGeom prst="rect">
            <a:avLst/>
          </a:prstGeom>
          <a:effectLst/>
        </p:spPr>
      </p:pic>
    </p:spTree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09" name="4 Imagen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5229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diamond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Título"/>
          <p:cNvSpPr>
            <a:spLocks noGrp="1"/>
          </p:cNvSpPr>
          <p:nvPr>
            <p:ph type="title"/>
          </p:nvPr>
        </p:nvSpPr>
        <p:spPr>
          <a:xfrm rot="19140000">
            <a:off x="784225" y="1576388"/>
            <a:ext cx="5213350" cy="1089025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t>MEMORIA</a:t>
            </a:r>
            <a:br/>
            <a:endParaRPr lang="es-AR"/>
          </a:p>
        </p:txBody>
      </p:sp>
      <p:pic>
        <p:nvPicPr>
          <p:cNvPr id="17410" name="5 Imagen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0" y="2997200"/>
            <a:ext cx="4398963" cy="3721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s-AR" sz="4000" dirty="0" smtClean="0">
                <a:latin typeface="Calibri" pitchFamily="34" charset="0"/>
                <a:cs typeface="Calibri" pitchFamily="34" charset="0"/>
              </a:rPr>
              <a:t/>
            </a:r>
            <a:br>
              <a:rPr lang="es-AR" sz="4000" dirty="0" smtClean="0">
                <a:latin typeface="Calibri" pitchFamily="34" charset="0"/>
                <a:cs typeface="Calibri" pitchFamily="34" charset="0"/>
              </a:rPr>
            </a:br>
            <a:r>
              <a:rPr lang="es-AR" sz="4000" dirty="0">
                <a:latin typeface="Calibri" pitchFamily="34" charset="0"/>
                <a:cs typeface="Calibri" pitchFamily="34" charset="0"/>
              </a:rPr>
              <a:t/>
            </a:r>
            <a:br>
              <a:rPr lang="es-AR" sz="4000" dirty="0">
                <a:latin typeface="Calibri" pitchFamily="34" charset="0"/>
                <a:cs typeface="Calibri" pitchFamily="34" charset="0"/>
              </a:rPr>
            </a:br>
            <a:r>
              <a:rPr lang="es-AR" sz="4000" dirty="0">
                <a:latin typeface="Calibri" pitchFamily="34" charset="0"/>
                <a:cs typeface="Calibri" pitchFamily="34" charset="0"/>
              </a:rPr>
              <a:t/>
            </a:r>
            <a:br>
              <a:rPr lang="es-AR" sz="4000" dirty="0">
                <a:latin typeface="Calibri" pitchFamily="34" charset="0"/>
                <a:cs typeface="Calibri" pitchFamily="34" charset="0"/>
              </a:rPr>
            </a:br>
            <a:r>
              <a:rPr lang="es-AR" dirty="0" smtClean="0"/>
              <a:t/>
            </a:r>
            <a:br>
              <a:rPr lang="es-AR" dirty="0" smtClean="0"/>
            </a:br>
            <a:endParaRPr lang="es-AR" dirty="0"/>
          </a:p>
        </p:txBody>
      </p:sp>
      <p:sp>
        <p:nvSpPr>
          <p:cNvPr id="18434" name="2 Marcador de contenido"/>
          <p:cNvSpPr>
            <a:spLocks noGrp="1"/>
          </p:cNvSpPr>
          <p:nvPr>
            <p:ph idx="1"/>
          </p:nvPr>
        </p:nvSpPr>
        <p:spPr>
          <a:xfrm>
            <a:off x="822325" y="765175"/>
            <a:ext cx="7521575" cy="3914775"/>
          </a:xfrm>
        </p:spPr>
        <p:txBody>
          <a:bodyPr/>
          <a:lstStyle/>
          <a:p>
            <a:endParaRPr lang="es-AR" smtClean="0">
              <a:latin typeface="Calibri" pitchFamily="34" charset="0"/>
            </a:endParaRPr>
          </a:p>
          <a:p>
            <a:pPr algn="ctr">
              <a:buFont typeface="Wingdings" pitchFamily="2" charset="2"/>
              <a:buNone/>
            </a:pPr>
            <a:r>
              <a:rPr lang="es-AR" sz="1800" b="0" smtClean="0">
                <a:latin typeface="Arial" charset="0"/>
                <a:cs typeface="Arial" charset="0"/>
              </a:rPr>
              <a:t>Tradicionalmente ha sido definida como la capacidad de introducir datos, almacenarlos  correctamente y evocarlos. </a:t>
            </a:r>
          </a:p>
          <a:p>
            <a:pPr algn="ctr"/>
            <a:r>
              <a:rPr lang="es-AR" sz="1800" b="0" smtClean="0">
                <a:latin typeface="Arial" charset="0"/>
                <a:cs typeface="Arial" charset="0"/>
              </a:rPr>
              <a:t>(Etchepareborda, 2005).</a:t>
            </a:r>
          </a:p>
          <a:p>
            <a:pPr algn="ctr"/>
            <a:endParaRPr lang="es-AR" sz="1800" b="0" smtClean="0">
              <a:latin typeface="Arial" charset="0"/>
              <a:cs typeface="Arial" charset="0"/>
            </a:endParaRPr>
          </a:p>
          <a:p>
            <a:pPr algn="ctr">
              <a:buFont typeface="Wingdings" pitchFamily="2" charset="2"/>
              <a:buNone/>
            </a:pPr>
            <a:r>
              <a:rPr lang="es-AR" sz="1800" b="0" smtClean="0">
                <a:latin typeface="Arial" charset="0"/>
                <a:cs typeface="Arial" charset="0"/>
              </a:rPr>
              <a:t>Atkinson y Shiffrin describen el modelo estructural compuesto por:</a:t>
            </a:r>
          </a:p>
          <a:p>
            <a:endParaRPr lang="es-AR" sz="1800" b="0" smtClean="0">
              <a:latin typeface="Arial" charset="0"/>
              <a:cs typeface="Arial" charset="0"/>
            </a:endParaRPr>
          </a:p>
          <a:p>
            <a:pPr algn="ctr">
              <a:buFont typeface="Arial" charset="0"/>
              <a:buChar char="•"/>
            </a:pPr>
            <a:r>
              <a:rPr lang="es-AR" sz="1800" b="0" smtClean="0">
                <a:latin typeface="Arial" charset="0"/>
                <a:cs typeface="Arial" charset="0"/>
              </a:rPr>
              <a:t>Registros sensoriales.</a:t>
            </a:r>
          </a:p>
          <a:p>
            <a:pPr algn="ctr">
              <a:buFont typeface="Arial" charset="0"/>
              <a:buChar char="•"/>
            </a:pPr>
            <a:r>
              <a:rPr lang="es-AR" sz="1800" b="0" smtClean="0">
                <a:latin typeface="Arial" charset="0"/>
                <a:cs typeface="Arial" charset="0"/>
              </a:rPr>
              <a:t>Memoria a corto plazo.</a:t>
            </a:r>
          </a:p>
          <a:p>
            <a:pPr algn="ctr">
              <a:buFont typeface="Arial" charset="0"/>
              <a:buChar char="•"/>
            </a:pPr>
            <a:r>
              <a:rPr lang="es-AR" sz="1800" b="0" smtClean="0">
                <a:latin typeface="Arial" charset="0"/>
                <a:cs typeface="Arial" charset="0"/>
              </a:rPr>
              <a:t>Memoria a largo plazo.</a:t>
            </a:r>
          </a:p>
        </p:txBody>
      </p:sp>
      <p:pic>
        <p:nvPicPr>
          <p:cNvPr id="1843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825" y="2492375"/>
            <a:ext cx="792163" cy="414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7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825" y="1052513"/>
            <a:ext cx="792163" cy="414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Título"/>
          <p:cNvSpPr>
            <a:spLocks noGrp="1"/>
          </p:cNvSpPr>
          <p:nvPr>
            <p:ph type="title"/>
          </p:nvPr>
        </p:nvSpPr>
        <p:spPr>
          <a:xfrm rot="19140000">
            <a:off x="784225" y="1576388"/>
            <a:ext cx="5213350" cy="1089025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t>APRENDIZAJE</a:t>
            </a:r>
            <a:br/>
            <a:endParaRPr lang="es-AR"/>
          </a:p>
        </p:txBody>
      </p:sp>
      <p:pic>
        <p:nvPicPr>
          <p:cNvPr id="11" name="10 Imagen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099252" y="3140968"/>
            <a:ext cx="4865236" cy="3600401"/>
          </a:xfrm>
          <a:prstGeom prst="rect">
            <a:avLst/>
          </a:prstGeom>
          <a:scene3d>
            <a:camera prst="isometricOffAxis1Right"/>
            <a:lightRig rig="threePt" dir="t"/>
          </a:scene3d>
        </p:spPr>
      </p:pic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Marcador de contenido"/>
          <p:cNvSpPr>
            <a:spLocks noGrp="1"/>
          </p:cNvSpPr>
          <p:nvPr>
            <p:ph idx="4294967295"/>
          </p:nvPr>
        </p:nvSpPr>
        <p:spPr>
          <a:xfrm>
            <a:off x="927100" y="765175"/>
            <a:ext cx="7677150" cy="4248150"/>
          </a:xfrm>
        </p:spPr>
        <p:txBody>
          <a:bodyPr rtlCol="0">
            <a:normAutofit fontScale="25000" lnSpcReduction="20000"/>
          </a:bodyPr>
          <a:lstStyle/>
          <a:p>
            <a:pPr marL="0" indent="0" algn="ctr" fontAlgn="auto">
              <a:lnSpc>
                <a:spcPct val="15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s-AR" sz="7200" b="0" dirty="0" smtClean="0">
                <a:latin typeface="Arial" pitchFamily="34" charset="0"/>
                <a:cs typeface="Arial" pitchFamily="34" charset="0"/>
              </a:rPr>
              <a:t> </a:t>
            </a:r>
            <a:endParaRPr lang="es-AR" sz="7200" b="0" dirty="0" smtClean="0">
              <a:latin typeface="Arial" pitchFamily="34" charset="0"/>
              <a:cs typeface="Arial" pitchFamily="34" charset="0"/>
            </a:endParaRPr>
          </a:p>
          <a:p>
            <a:pPr marL="0" indent="0" algn="ctr" fontAlgn="auto">
              <a:lnSpc>
                <a:spcPct val="15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s-AR" sz="7200" b="0" dirty="0" smtClean="0">
                <a:latin typeface="Arial" pitchFamily="34" charset="0"/>
                <a:cs typeface="Arial" pitchFamily="34" charset="0"/>
              </a:rPr>
              <a:t>Se </a:t>
            </a:r>
            <a:r>
              <a:rPr lang="es-AR" sz="7200" b="0" dirty="0" smtClean="0">
                <a:latin typeface="Arial" pitchFamily="34" charset="0"/>
                <a:cs typeface="Arial" pitchFamily="34" charset="0"/>
              </a:rPr>
              <a:t>entiende como un cambio más o menos permanente de conducta que se produce como resultado de una práctica específica.</a:t>
            </a:r>
          </a:p>
          <a:p>
            <a:pPr marL="0" indent="0" algn="ctr" fontAlgn="auto">
              <a:lnSpc>
                <a:spcPct val="15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s-AR" sz="7200" b="0" dirty="0" smtClean="0">
                <a:latin typeface="Arial" pitchFamily="34" charset="0"/>
                <a:cs typeface="Arial" pitchFamily="34" charset="0"/>
              </a:rPr>
              <a:t> (Beltrán,1993)</a:t>
            </a:r>
          </a:p>
          <a:p>
            <a:pPr algn="ctr" fontAlgn="auto">
              <a:lnSpc>
                <a:spcPct val="15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endParaRPr lang="es-AR" sz="7200" b="0" dirty="0" smtClean="0">
              <a:latin typeface="Arial" pitchFamily="34" charset="0"/>
              <a:cs typeface="Arial" pitchFamily="34" charset="0"/>
            </a:endParaRPr>
          </a:p>
          <a:p>
            <a:pPr marL="0" indent="0" algn="ctr" fontAlgn="auto">
              <a:lnSpc>
                <a:spcPct val="15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s-AR" sz="7200" b="0" dirty="0" smtClean="0">
                <a:latin typeface="Arial" pitchFamily="34" charset="0"/>
                <a:cs typeface="Arial" pitchFamily="34" charset="0"/>
              </a:rPr>
              <a:t>               </a:t>
            </a:r>
          </a:p>
          <a:p>
            <a:pPr marL="0" indent="0" algn="ctr" fontAlgn="auto">
              <a:lnSpc>
                <a:spcPct val="15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s-AR" sz="7200" b="0" dirty="0" smtClean="0">
                <a:latin typeface="Arial" pitchFamily="34" charset="0"/>
                <a:cs typeface="Arial" pitchFamily="34" charset="0"/>
              </a:rPr>
              <a:t> Está determinado por una serie de variables combinadas de modos diferentes  e influenciados por factores internos y externos, individuales y sociales.</a:t>
            </a:r>
          </a:p>
          <a:p>
            <a:pPr marL="0" indent="0" algn="ctr" fontAlgn="auto">
              <a:lnSpc>
                <a:spcPct val="15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s-AR" sz="7200" b="0" dirty="0" smtClean="0">
                <a:latin typeface="Arial" pitchFamily="34" charset="0"/>
                <a:cs typeface="Arial" pitchFamily="34" charset="0"/>
              </a:rPr>
              <a:t> (Urquijo, Vivas y González, 1998)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es-AR" dirty="0"/>
          </a:p>
        </p:txBody>
      </p:sp>
      <p:pic>
        <p:nvPicPr>
          <p:cNvPr id="3" name="2 Imagen"/>
          <p:cNvPicPr>
            <a:picLocks noChangeAspect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  <a:extLst/>
          </a:blip>
          <a:stretch>
            <a:fillRect/>
          </a:stretch>
        </p:blipFill>
        <p:spPr>
          <a:xfrm>
            <a:off x="151601" y="1124744"/>
            <a:ext cx="792088" cy="792088"/>
          </a:xfrm>
          <a:prstGeom prst="rect">
            <a:avLst/>
          </a:prstGeom>
        </p:spPr>
      </p:pic>
      <p:pic>
        <p:nvPicPr>
          <p:cNvPr id="20483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4938" y="3284538"/>
            <a:ext cx="792162" cy="79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Título"/>
          <p:cNvSpPr>
            <a:spLocks noGrp="1"/>
          </p:cNvSpPr>
          <p:nvPr>
            <p:ph type="ctrTitle"/>
          </p:nvPr>
        </p:nvSpPr>
        <p:spPr>
          <a:xfrm rot="19140000">
            <a:off x="817563" y="1730375"/>
            <a:ext cx="5648325" cy="1204913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en-US" dirty="0" smtClean="0"/>
              <a:t>RELACIONES ENTRE MEMORIA Y APRENDIZAJE</a:t>
            </a:r>
            <a:endParaRPr lang="es-AR" dirty="0"/>
          </a:p>
        </p:txBody>
      </p:sp>
      <p:pic>
        <p:nvPicPr>
          <p:cNvPr id="9" name="8 Marcador de contenido"/>
          <p:cNvPicPr>
            <a:picLocks noGrp="1" noChangeAspect="1"/>
          </p:cNvPicPr>
          <p:nvPr>
            <p:ph idx="4294967295"/>
          </p:nvPr>
        </p:nvPicPr>
        <p:blipFill>
          <a:blip r:embed="rId2">
            <a:extLst/>
          </a:blip>
          <a:stretch>
            <a:fillRect/>
          </a:stretch>
        </p:blipFill>
        <p:spPr>
          <a:xfrm>
            <a:off x="7000875" y="3209925"/>
            <a:ext cx="2143125" cy="2143125"/>
          </a:xfrm>
          <a:effectLst>
            <a:softEdge rad="112500"/>
          </a:effectLst>
        </p:spPr>
      </p:pic>
      <p:pic>
        <p:nvPicPr>
          <p:cNvPr id="6" name="5 Imagen"/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6">
                <a:lumMod val="20000"/>
                <a:lumOff val="80000"/>
                <a:tint val="45000"/>
                <a:satMod val="400000"/>
              </a:schemeClr>
            </a:duotone>
            <a:extLst/>
          </a:blip>
          <a:stretch>
            <a:fillRect/>
          </a:stretch>
        </p:blipFill>
        <p:spPr>
          <a:xfrm>
            <a:off x="4814158" y="2679876"/>
            <a:ext cx="4329842" cy="4070050"/>
          </a:xfrm>
          <a:prstGeom prst="rect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  <a:effectLst>
            <a:softEdge rad="112500"/>
          </a:effectLst>
          <a:scene3d>
            <a:camera prst="perspectiveFront"/>
            <a:lightRig rig="threePt" dir="t"/>
          </a:scene3d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5 Marcador de contenido"/>
          <p:cNvSpPr>
            <a:spLocks noGrp="1"/>
          </p:cNvSpPr>
          <p:nvPr>
            <p:ph idx="4294967295"/>
          </p:nvPr>
        </p:nvSpPr>
        <p:spPr>
          <a:xfrm>
            <a:off x="900113" y="692150"/>
            <a:ext cx="7559675" cy="3987800"/>
          </a:xfrm>
        </p:spPr>
        <p:txBody>
          <a:bodyPr/>
          <a:lstStyle/>
          <a:p>
            <a:pPr algn="just"/>
            <a:endParaRPr lang="es-AR" smtClean="0"/>
          </a:p>
          <a:p>
            <a:pPr algn="just"/>
            <a:endParaRPr lang="es-AR" smtClean="0"/>
          </a:p>
          <a:p>
            <a:pPr algn="ctr">
              <a:lnSpc>
                <a:spcPct val="150000"/>
              </a:lnSpc>
            </a:pPr>
            <a:r>
              <a:rPr lang="es-AR" sz="2400" b="0" smtClean="0">
                <a:latin typeface="Arial" charset="0"/>
                <a:cs typeface="Arial" charset="0"/>
              </a:rPr>
              <a:t>Memoria y Aprendizaje son procesos psicológicos íntimamente relacionados constituyendo dos momentos a través de los cuales los organismos manejan y elaboran la información proporcionada por los sentidos.</a:t>
            </a: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 rot="19140000">
            <a:off x="784225" y="1576388"/>
            <a:ext cx="5213350" cy="1089025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t>Tipos de estrategias</a:t>
            </a:r>
            <a:br/>
            <a:endParaRPr lang="es-AR"/>
          </a:p>
        </p:txBody>
      </p:sp>
      <p:pic>
        <p:nvPicPr>
          <p:cNvPr id="5" name="4 Imagen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355976" y="3429000"/>
            <a:ext cx="4689889" cy="3319809"/>
          </a:xfrm>
          <a:prstGeom prst="rect">
            <a:avLst/>
          </a:prstGeom>
          <a:ln>
            <a:noFill/>
          </a:ln>
          <a:effectLst/>
        </p:spPr>
      </p:pic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Ángulos">
  <a:themeElements>
    <a:clrScheme name="Viajes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Ángulo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Ángulo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809</TotalTime>
  <Words>865</Words>
  <Application>Microsoft Office PowerPoint</Application>
  <PresentationFormat>Presentación en pantalla (4:3)</PresentationFormat>
  <Paragraphs>115</Paragraphs>
  <Slides>25</Slides>
  <Notes>2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Servidores OLE incrustados</vt:lpstr>
      </vt:variant>
      <vt:variant>
        <vt:i4>1</vt:i4>
      </vt:variant>
      <vt:variant>
        <vt:lpstr>Títulos de diapositiva</vt:lpstr>
      </vt:variant>
      <vt:variant>
        <vt:i4>25</vt:i4>
      </vt:variant>
    </vt:vector>
  </HeadingPairs>
  <TitlesOfParts>
    <vt:vector size="27" baseType="lpstr">
      <vt:lpstr>Ángulos</vt:lpstr>
      <vt:lpstr>Document</vt:lpstr>
      <vt:lpstr>       Facultad de Psicología  “Relaciones entre Memoria, Estrategias de Codificación Mnésica y Estrategias de Aprendizaje”  </vt:lpstr>
      <vt:lpstr>   </vt:lpstr>
      <vt:lpstr>MEMORIA </vt:lpstr>
      <vt:lpstr>    </vt:lpstr>
      <vt:lpstr>APRENDIZAJE </vt:lpstr>
      <vt:lpstr>Presentación de PowerPoint</vt:lpstr>
      <vt:lpstr>RELACIONES ENTRE MEMORIA Y APRENDIZAJE</vt:lpstr>
      <vt:lpstr>Presentación de PowerPoint</vt:lpstr>
      <vt:lpstr>Tipos de estrategias </vt:lpstr>
      <vt:lpstr> </vt:lpstr>
      <vt:lpstr>Estrategias de Aprendizaje Gargallo. </vt:lpstr>
      <vt:lpstr>Metodología e instrumentos</vt:lpstr>
      <vt:lpstr>Presentación de PowerPoint</vt:lpstr>
      <vt:lpstr>PRESENTACIÓN DE RESULTADOS</vt:lpstr>
      <vt:lpstr>Presentación de PowerPoint</vt:lpstr>
      <vt:lpstr>Tabla </vt:lpstr>
      <vt:lpstr>Presentación de PowerPoint</vt:lpstr>
      <vt:lpstr>Tabla   </vt:lpstr>
      <vt:lpstr>Presentación de PowerPoint</vt:lpstr>
      <vt:lpstr>Tabla </vt:lpstr>
      <vt:lpstr>Presentación de PowerPoint</vt:lpstr>
      <vt:lpstr>Tabla   </vt:lpstr>
      <vt:lpstr>conclusiones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Facultad de Psicología “Relaciones entre Memoria, Estrategias de Codificación Mnésica y Estrategias de Aprendizaje”</dc:title>
  <dc:creator>Usuario</dc:creator>
  <cp:lastModifiedBy>pilar</cp:lastModifiedBy>
  <cp:revision>100</cp:revision>
  <dcterms:created xsi:type="dcterms:W3CDTF">2015-10-09T19:08:32Z</dcterms:created>
  <dcterms:modified xsi:type="dcterms:W3CDTF">2015-10-28T22:02:31Z</dcterms:modified>
</cp:coreProperties>
</file>