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56" r:id="rId2"/>
    <p:sldId id="257" r:id="rId3"/>
    <p:sldId id="267" r:id="rId4"/>
    <p:sldId id="258" r:id="rId5"/>
    <p:sldId id="269" r:id="rId6"/>
    <p:sldId id="259" r:id="rId7"/>
    <p:sldId id="270" r:id="rId8"/>
    <p:sldId id="261" r:id="rId9"/>
    <p:sldId id="280" r:id="rId10"/>
    <p:sldId id="262" r:id="rId11"/>
    <p:sldId id="263" r:id="rId12"/>
    <p:sldId id="281" r:id="rId13"/>
    <p:sldId id="264" r:id="rId14"/>
    <p:sldId id="268" r:id="rId15"/>
    <p:sldId id="265" r:id="rId16"/>
    <p:sldId id="266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86715" autoAdjust="0"/>
  </p:normalViewPr>
  <p:slideViewPr>
    <p:cSldViewPr>
      <p:cViewPr>
        <p:scale>
          <a:sx n="70" d="100"/>
          <a:sy n="70" d="100"/>
        </p:scale>
        <p:origin x="-138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DC868B2-8A86-42B4-B47D-62F9E3BB5F4D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074FCD9-D0CE-42DC-8C51-C2184BF2644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79910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AR" smtClean="0"/>
              <a:t>gí</a:t>
            </a:r>
          </a:p>
        </p:txBody>
      </p:sp>
      <p:sp>
        <p:nvSpPr>
          <p:cNvPr id="163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0E454-4C54-4FFD-8CFC-EAFEC813D353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A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36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942F22-290C-4F56-9FA5-657593CA4810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A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19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4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D3E63-A198-4584-8723-6016C5911C85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6C78-0DF7-4050-8AF2-7201FC5D177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B6B7-9B39-4C71-84DD-B668874DB3E6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BF3A-615E-4204-B00F-B058E4A7F17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4F21C-E6FD-4B6B-B9DE-0E3C643875CF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29D29-2DA3-4942-8938-EB8916AFEE3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94E55-3ACA-476D-A0AF-5D9CB14F5D14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3CA9F-F41C-4229-9F34-BA9EFB8E101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8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3D90-F071-41FE-AE2E-C9B3949B2457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4EBAE-CD43-46C2-8D14-A61E9098DC3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991DE-1821-4A31-9DD8-1D5EBF919A60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98E15-23C0-4639-8B1A-16B63346BAD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1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8E735-DD36-480D-BE2D-F356F1406DE3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155FE-33DD-4265-AB17-529FE718539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DBECA-4A78-4603-8763-2EAD238F1DF3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140B9-A551-4B88-97F8-308A1DC039B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0C063-8995-4DC3-B7B1-620EE1669E80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BC861-6C00-4ECB-A6CE-294BFBA8AE2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1" y="1576104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5" y="2253386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42BB3-BAFE-42D2-9C23-9188D71EEE42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C6900D5-24CD-4D01-A96C-DCB35056619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6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1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5B090-A317-465F-ADAD-10F11218D7E6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DE930-6DE5-4FA4-8FFF-42D1DEF4481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1588" y="5051425"/>
            <a:ext cx="357346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66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08599C-CCF6-4A90-A383-C85387132727}" type="datetimeFigureOut">
              <a:rPr lang="es-AR"/>
              <a:pPr>
                <a:defRPr/>
              </a:pPr>
              <a:t>2015-10-28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D4B94A-BE44-422D-9EB6-D4B337A8B96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7" r:id="rId2"/>
    <p:sldLayoutId id="2147483805" r:id="rId3"/>
    <p:sldLayoutId id="2147483798" r:id="rId4"/>
    <p:sldLayoutId id="2147483799" r:id="rId5"/>
    <p:sldLayoutId id="2147483800" r:id="rId6"/>
    <p:sldLayoutId id="2147483801" r:id="rId7"/>
    <p:sldLayoutId id="2147483806" r:id="rId8"/>
    <p:sldLayoutId id="2147483807" r:id="rId9"/>
    <p:sldLayoutId id="2147483802" r:id="rId10"/>
    <p:sldLayoutId id="21474838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1630363"/>
            <a:ext cx="7731125" cy="20859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b="1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b="1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7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000" dirty="0" smtClean="0">
                <a:solidFill>
                  <a:srgbClr val="000000"/>
                </a:solidFill>
                <a:latin typeface="Calibri" pitchFamily="34" charset="0"/>
              </a:rPr>
              <a:t>Facultad de Psicología</a:t>
            </a:r>
            <a:r>
              <a:rPr lang="es-ES" sz="2000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000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0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sz="20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ES" sz="2700" b="1" i="1" dirty="0" smtClean="0">
                <a:solidFill>
                  <a:srgbClr val="000000"/>
                </a:solidFill>
                <a:latin typeface="Calibri" pitchFamily="34" charset="0"/>
              </a:rPr>
              <a:t>“Relaciones entre Memoria, Estrategias de Codificación Mnésica y Estrategias de Aprendizaje”</a:t>
            </a:r>
            <a:r>
              <a:rPr lang="es-ES" b="1" i="1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s-ES" b="1" i="1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s-AR" i="1" dirty="0" smtClean="0"/>
              <a:t/>
            </a:r>
            <a:br>
              <a:rPr lang="es-AR" i="1" dirty="0" smtClean="0"/>
            </a:b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92500" y="3789363"/>
            <a:ext cx="5472113" cy="2879725"/>
          </a:xfrm>
        </p:spPr>
        <p:txBody>
          <a:bodyPr rtlCol="0">
            <a:normAutofit fontScale="250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7200" b="1">
                <a:solidFill>
                  <a:srgbClr val="000000"/>
                </a:solidFill>
                <a:latin typeface="Calibri" pitchFamily="34" charset="0"/>
              </a:rPr>
              <a:t>NOMBRE Y APELLIDO DE ALUMNAS:</a:t>
            </a:r>
            <a:endParaRPr lang="es-AR" sz="7200">
              <a:latin typeface="Calibri" pitchFamily="34" charset="0"/>
            </a:endParaRP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>
                <a:latin typeface="Calibri" pitchFamily="34" charset="0"/>
              </a:rPr>
              <a:t>Cerimelli, Viviana E.</a:t>
            </a: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>
                <a:latin typeface="Calibri" pitchFamily="34" charset="0"/>
              </a:rPr>
              <a:t>Martínez, María Laura.</a:t>
            </a: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>
                <a:latin typeface="Calibri" pitchFamily="34" charset="0"/>
              </a:rPr>
              <a:t>Soto, Daniela.</a:t>
            </a: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es-AR" sz="7200">
              <a:latin typeface="Calibri" pitchFamily="34" charset="0"/>
            </a:endParaRP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7200" b="1">
                <a:solidFill>
                  <a:srgbClr val="000000"/>
                </a:solidFill>
                <a:latin typeface="Calibri" pitchFamily="34" charset="0"/>
              </a:rPr>
              <a:t>SUPERVISOR:</a:t>
            </a:r>
            <a:endParaRPr lang="es-AR" sz="7200">
              <a:latin typeface="Calibri" pitchFamily="34" charset="0"/>
            </a:endParaRP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>
                <a:solidFill>
                  <a:srgbClr val="000000"/>
                </a:solidFill>
                <a:latin typeface="Calibri" pitchFamily="34" charset="0"/>
              </a:rPr>
              <a:t>Dr.  Urquijo, Sebastián.</a:t>
            </a: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1">
                <a:solidFill>
                  <a:srgbClr val="000000"/>
                </a:solidFill>
                <a:latin typeface="Calibri" pitchFamily="34" charset="0"/>
              </a:rPr>
              <a:t>CO-SUPERVISORA:</a:t>
            </a:r>
          </a:p>
          <a:p>
            <a:pPr algn="r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>
                <a:solidFill>
                  <a:srgbClr val="000000"/>
                </a:solidFill>
                <a:latin typeface="Calibri" pitchFamily="34" charset="0"/>
              </a:rPr>
              <a:t>Lic.: del Valle, Macarena.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/>
          </a:p>
        </p:txBody>
      </p:sp>
      <p:pic>
        <p:nvPicPr>
          <p:cNvPr id="14339" name="Picture 2" descr="http://www.perio.unlp.edu.ar/observatoriocomunicacionysalud/sites/perio.unlp.edu.ar.observatoriocomunicacionysalud/files/logo-unmd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0"/>
            <a:ext cx="4000500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>
          <a:xfrm>
            <a:off x="827088" y="1589088"/>
            <a:ext cx="3195637" cy="30638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Font typeface="Wingdings" pitchFamily="2" charset="2"/>
              <a:buChar char="§"/>
            </a:pPr>
            <a:endParaRPr lang="es-AR" sz="2000" b="0" smtClean="0">
              <a:latin typeface="Arial" charset="0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AR" sz="2000" b="0" smtClean="0">
                <a:latin typeface="Arial" charset="0"/>
                <a:cs typeface="Arial" charset="0"/>
              </a:rPr>
              <a:t>Es el modo en que la memoria organiza la información para codificarla,  procesarla y almacenarla.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Char char="§"/>
            </a:pPr>
            <a:endParaRPr lang="en-US" sz="2000" b="0" smtClean="0">
              <a:latin typeface="Arial" charset="0"/>
              <a:cs typeface="Arial" charset="0"/>
            </a:endParaRPr>
          </a:p>
          <a:p>
            <a:pPr marL="0" indent="0" algn="just">
              <a:lnSpc>
                <a:spcPct val="90000"/>
              </a:lnSpc>
            </a:pPr>
            <a:endParaRPr lang="es-AR" sz="2000" b="0" smtClean="0">
              <a:latin typeface="Arial" charset="0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AR" sz="2000" b="0" smtClean="0">
                <a:latin typeface="Arial" charset="0"/>
                <a:cs typeface="Arial" charset="0"/>
              </a:rPr>
              <a:t>Seriales y Semánticas.</a:t>
            </a:r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>
          <a:xfrm>
            <a:off x="4716463" y="1544638"/>
            <a:ext cx="3184525" cy="375602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</a:pPr>
            <a:endParaRPr lang="es-AR" sz="2000" b="0" smtClean="0">
              <a:latin typeface="Arial" charset="0"/>
              <a:cs typeface="Arial" charset="0"/>
            </a:endParaRPr>
          </a:p>
          <a:p>
            <a:pPr marL="0" indent="0" algn="just">
              <a:lnSpc>
                <a:spcPct val="90000"/>
              </a:lnSpc>
            </a:pPr>
            <a:r>
              <a:rPr lang="es-AR" sz="2000" b="0" smtClean="0">
                <a:latin typeface="Arial" charset="0"/>
                <a:cs typeface="Arial" charset="0"/>
              </a:rPr>
              <a:t>Se entienden como un conjunto organizado, consciente e intencional de lo que hace el aprendiz para lograr con eficacia un objetivo de aprendizaje.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AR" sz="3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s-AR" sz="3600" dirty="0" smtClean="0">
                <a:latin typeface="Calibri" pitchFamily="34" charset="0"/>
                <a:cs typeface="Calibri" pitchFamily="34" charset="0"/>
              </a:rPr>
            </a:br>
            <a:endParaRPr lang="es-AR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0" name="4 Marcador de texto"/>
          <p:cNvSpPr>
            <a:spLocks noGrp="1"/>
          </p:cNvSpPr>
          <p:nvPr>
            <p:ph type="body" idx="4294967295"/>
          </p:nvPr>
        </p:nvSpPr>
        <p:spPr>
          <a:xfrm>
            <a:off x="755650" y="549275"/>
            <a:ext cx="3168650" cy="503238"/>
          </a:xfrm>
        </p:spPr>
        <p:txBody>
          <a:bodyPr/>
          <a:lstStyle/>
          <a:p>
            <a:pPr algn="ctr"/>
            <a:r>
              <a:rPr lang="es-AR" sz="1800" i="1" smtClean="0">
                <a:latin typeface="Arial" charset="0"/>
                <a:cs typeface="Arial" charset="0"/>
              </a:rPr>
              <a:t>De codificación mnésica</a:t>
            </a:r>
          </a:p>
          <a:p>
            <a:pPr algn="ctr"/>
            <a:endParaRPr lang="es-AR" sz="1800" i="1" smtClean="0">
              <a:latin typeface="Arial" charset="0"/>
              <a:cs typeface="Arial" charset="0"/>
            </a:endParaRPr>
          </a:p>
        </p:txBody>
      </p:sp>
      <p:sp>
        <p:nvSpPr>
          <p:cNvPr id="24581" name="6 Marcador de texto"/>
          <p:cNvSpPr>
            <a:spLocks noGrp="1"/>
          </p:cNvSpPr>
          <p:nvPr>
            <p:ph type="body" sz="quarter" idx="4294967295"/>
          </p:nvPr>
        </p:nvSpPr>
        <p:spPr>
          <a:xfrm>
            <a:off x="4716463" y="549275"/>
            <a:ext cx="3200400" cy="503238"/>
          </a:xfrm>
        </p:spPr>
        <p:txBody>
          <a:bodyPr/>
          <a:lstStyle/>
          <a:p>
            <a:pPr marL="0" indent="0" algn="ctr"/>
            <a:r>
              <a:rPr lang="es-AR" sz="1800" i="1" smtClean="0">
                <a:latin typeface="Arial" charset="0"/>
                <a:cs typeface="Arial" charset="0"/>
              </a:rPr>
              <a:t>De aprendizaje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1908175" y="1052513"/>
            <a:ext cx="792163" cy="360362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052513"/>
            <a:ext cx="914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AR" dirty="0" smtClean="0">
                <a:latin typeface="Calibri" pitchFamily="34" charset="0"/>
                <a:cs typeface="Calibri" pitchFamily="34" charset="0"/>
              </a:rPr>
              <a:t>Estrategias de Aprendizaje Gargallo.</a:t>
            </a:r>
            <a:br>
              <a:rPr lang="es-AR" dirty="0" smtClean="0">
                <a:latin typeface="Calibri" pitchFamily="34" charset="0"/>
                <a:cs typeface="Calibri" pitchFamily="34" charset="0"/>
              </a:rPr>
            </a:br>
            <a:endParaRPr lang="es-A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8" name="4 Marcador de contenido"/>
          <p:cNvSpPr>
            <a:spLocks noGrp="1"/>
          </p:cNvSpPr>
          <p:nvPr>
            <p:ph idx="1"/>
          </p:nvPr>
        </p:nvSpPr>
        <p:spPr>
          <a:xfrm>
            <a:off x="457200" y="928688"/>
            <a:ext cx="7258050" cy="5643562"/>
          </a:xfrm>
        </p:spPr>
        <p:txBody>
          <a:bodyPr/>
          <a:lstStyle/>
          <a:p>
            <a:r>
              <a:rPr lang="es-AR" smtClean="0"/>
              <a:t> </a:t>
            </a:r>
          </a:p>
          <a:p>
            <a:endParaRPr lang="es-AR" smtClean="0"/>
          </a:p>
        </p:txBody>
      </p:sp>
      <p:graphicFrame>
        <p:nvGraphicFramePr>
          <p:cNvPr id="1066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720816"/>
              </p:ext>
            </p:extLst>
          </p:nvPr>
        </p:nvGraphicFramePr>
        <p:xfrm>
          <a:off x="1115616" y="987425"/>
          <a:ext cx="6809184" cy="5681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Document" r:id="rId3" imgW="6145424" imgH="5585961" progId="Word.Document.8">
                  <p:embed/>
                </p:oleObj>
              </mc:Choice>
              <mc:Fallback>
                <p:oleObj name="Document" r:id="rId3" imgW="6145424" imgH="5585961" progId="Word.Document.8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987425"/>
                        <a:ext cx="6809184" cy="56819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Metodología e instrumentos</a:t>
            </a:r>
            <a:endParaRPr lang="es-AR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8794" y="3284984"/>
            <a:ext cx="3942648" cy="3091036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450" y="1484313"/>
            <a:ext cx="7940675" cy="360045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dirty="0">
                <a:latin typeface="Arial" pitchFamily="34" charset="0"/>
                <a:cs typeface="Arial" pitchFamily="34" charset="0"/>
              </a:rPr>
              <a:t>Hipótesis 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de trabajo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b="0" dirty="0" smtClean="0">
                <a:latin typeface="Arial" pitchFamily="34" charset="0"/>
                <a:cs typeface="Arial" pitchFamily="34" charset="0"/>
              </a:rPr>
              <a:t>Existiría una asociación entre el uso de estrategias de aprendizaje y la memoria y las estrategias de codificación mnésicas, de modo tal que es esperable encontrar que determinados perfiles de frecuencia de utilización de estrategias de aprendizaje se asociaran a un mejor desempeño en la prueba de memoria y en sus diversos indicadores.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dirty="0" smtClean="0">
                <a:latin typeface="Arial" pitchFamily="34" charset="0"/>
                <a:cs typeface="Arial" pitchFamily="34" charset="0"/>
              </a:rPr>
              <a:t>Participantes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b="0" dirty="0" smtClean="0">
                <a:latin typeface="Arial" pitchFamily="34" charset="0"/>
                <a:cs typeface="Arial" pitchFamily="34" charset="0"/>
              </a:rPr>
              <a:t>150 estudiantes regulares de la Facultad de Psicología de la UNMDP.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dirty="0" smtClean="0">
                <a:latin typeface="Arial" pitchFamily="34" charset="0"/>
                <a:cs typeface="Arial" pitchFamily="34" charset="0"/>
              </a:rPr>
              <a:t>Instrumentos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AR" b="0" dirty="0" smtClean="0">
                <a:latin typeface="Arial" pitchFamily="34" charset="0"/>
                <a:cs typeface="Arial" pitchFamily="34" charset="0"/>
              </a:rPr>
              <a:t>Test de Aprendizaje Verbal España-Complutense (TAVEC)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AR" b="0" dirty="0" smtClean="0">
                <a:latin typeface="Arial" pitchFamily="34" charset="0"/>
                <a:cs typeface="Arial" pitchFamily="34" charset="0"/>
              </a:rPr>
              <a:t>Cuestionario de Evaluación de las Estrategias de Aprendizaje de los Estudiantes Universitarios (CEVEAPEU)</a:t>
            </a:r>
            <a:endParaRPr lang="es-AR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953" y="188640"/>
            <a:ext cx="1489954" cy="1152127"/>
          </a:xfrm>
          <a:prstGeom prst="rect">
            <a:avLst/>
          </a:prstGeom>
          <a:ln>
            <a:solidFill>
              <a:schemeClr val="bg1"/>
            </a:solidFill>
          </a:ln>
          <a:effectLst/>
          <a:scene3d>
            <a:camera prst="obliqueTopLeft"/>
            <a:lightRig rig="threePt" dir="t"/>
          </a:scene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19140000">
            <a:off x="784225" y="1576388"/>
            <a:ext cx="5213350" cy="1089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PRESENTACIÓN DE RESULTADOS</a:t>
            </a:r>
            <a:endParaRPr lang="es-AR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99992" y="3068961"/>
            <a:ext cx="4644008" cy="3796816"/>
          </a:xfrm>
          <a:prstGeom prst="rect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9" name="7 Marcador de contenido"/>
          <p:cNvSpPr>
            <a:spLocks noGrp="1"/>
          </p:cNvSpPr>
          <p:nvPr>
            <p:ph idx="4294967295"/>
          </p:nvPr>
        </p:nvSpPr>
        <p:spPr>
          <a:xfrm>
            <a:off x="0" y="14288"/>
            <a:ext cx="7467600" cy="5545137"/>
          </a:xfrm>
        </p:spPr>
        <p:txBody>
          <a:bodyPr/>
          <a:lstStyle/>
          <a:p>
            <a:pPr marL="0" indent="0" algn="just"/>
            <a:endParaRPr lang="es-AR" sz="110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algn="just"/>
            <a:endParaRPr lang="es-AR" sz="110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41698" y="332656"/>
            <a:ext cx="489942" cy="4608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TABLA 1  TAVEC</a:t>
            </a:r>
            <a:endParaRPr lang="es-AR" dirty="0">
              <a:latin typeface="+mn-lt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8640"/>
            <a:ext cx="5897562" cy="633670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1 Imagen"/>
          <p:cNvPicPr>
            <a:picLocks noChangeAspect="1"/>
          </p:cNvPicPr>
          <p:nvPr/>
        </p:nvPicPr>
        <p:blipFill>
          <a:blip r:embed="rId2"/>
          <a:srcRect l="-14368" t="282" r="23608" b="-9270"/>
          <a:stretch>
            <a:fillRect/>
          </a:stretch>
        </p:blipFill>
        <p:spPr bwMode="auto">
          <a:xfrm>
            <a:off x="1854200" y="101600"/>
            <a:ext cx="7842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Tabla</a:t>
            </a:r>
            <a:r>
              <a:rPr lang="en-US" dirty="0" smtClean="0"/>
              <a:t> </a:t>
            </a:r>
            <a:endParaRPr lang="es-AR" dirty="0"/>
          </a:p>
        </p:txBody>
      </p:sp>
      <p:sp>
        <p:nvSpPr>
          <p:cNvPr id="5" name="4 Marcador de contenido"/>
          <p:cNvSpPr>
            <a:spLocks noGrp="1"/>
          </p:cNvSpPr>
          <p:nvPr>
            <p:ph idx="4294967295"/>
          </p:nvPr>
        </p:nvSpPr>
        <p:spPr>
          <a:xfrm>
            <a:off x="1835150" y="1341438"/>
            <a:ext cx="7092950" cy="439261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Se puede observar que el número de palabras recordadas va aumentando progresivamente desde el  primer  al quinto ensayo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de la lista A, dando cuenta de un funcionamiento mnésico normal.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La recuperación con claves resulta más efectiva que la recuperación libre.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/>
          </a:p>
        </p:txBody>
      </p:sp>
      <p:sp>
        <p:nvSpPr>
          <p:cNvPr id="10" name="9 Flecha derecha"/>
          <p:cNvSpPr/>
          <p:nvPr/>
        </p:nvSpPr>
        <p:spPr>
          <a:xfrm>
            <a:off x="611188" y="1674813"/>
            <a:ext cx="720725" cy="48418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1" name="10 Flecha derecha"/>
          <p:cNvSpPr/>
          <p:nvPr/>
        </p:nvSpPr>
        <p:spPr>
          <a:xfrm>
            <a:off x="611188" y="3952875"/>
            <a:ext cx="720725" cy="48418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61264" y="116632"/>
            <a:ext cx="1046440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vert27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TABLA 2    CEVEAPEU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2798"/>
            <a:ext cx="4899264" cy="652534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Tabla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 </a:t>
            </a:r>
            <a:endParaRPr lang="es-AR" dirty="0"/>
          </a:p>
        </p:txBody>
      </p:sp>
      <p:sp>
        <p:nvSpPr>
          <p:cNvPr id="35842" name="2 Marcador de contenido"/>
          <p:cNvSpPr>
            <a:spLocks noGrp="1"/>
          </p:cNvSpPr>
          <p:nvPr>
            <p:ph idx="1"/>
          </p:nvPr>
        </p:nvSpPr>
        <p:spPr>
          <a:xfrm>
            <a:off x="1258888" y="1052513"/>
            <a:ext cx="7777162" cy="3960812"/>
          </a:xfrm>
        </p:spPr>
        <p:txBody>
          <a:bodyPr/>
          <a:lstStyle/>
          <a:p>
            <a:pPr marL="0" indent="0" algn="just"/>
            <a:r>
              <a:rPr lang="en-US" sz="2400" b="0" smtClean="0">
                <a:latin typeface="Arial" charset="0"/>
                <a:cs typeface="Arial" charset="0"/>
              </a:rPr>
              <a:t>Se observa que:</a:t>
            </a:r>
          </a:p>
          <a:p>
            <a:pPr marL="0" indent="0" algn="just"/>
            <a:r>
              <a:rPr lang="en-US" sz="2400" b="0" smtClean="0">
                <a:latin typeface="Arial" charset="0"/>
                <a:cs typeface="Arial" charset="0"/>
              </a:rPr>
              <a:t>Los sujetos utilizan con la misma frecuencia las estrategias de aprendizaje de las dos escalas del instrumento.</a:t>
            </a:r>
          </a:p>
          <a:p>
            <a:pPr marL="0" indent="0" algn="just"/>
            <a:endParaRPr lang="en-US" sz="2400" b="0" smtClean="0">
              <a:latin typeface="Arial" charset="0"/>
              <a:cs typeface="Arial" charset="0"/>
            </a:endParaRPr>
          </a:p>
          <a:p>
            <a:pPr marL="0" indent="0" algn="just"/>
            <a:endParaRPr lang="en-US" sz="2400" b="0" smtClean="0">
              <a:latin typeface="Arial" charset="0"/>
              <a:cs typeface="Arial" charset="0"/>
            </a:endParaRPr>
          </a:p>
          <a:p>
            <a:pPr marL="0" indent="0" algn="just"/>
            <a:r>
              <a:rPr lang="en-US" sz="2400" b="0" smtClean="0">
                <a:latin typeface="Arial" charset="0"/>
                <a:cs typeface="Arial" charset="0"/>
              </a:rPr>
              <a:t>La subescala de uso más frecuente es la de Estrategias Motivacionales.</a:t>
            </a:r>
            <a:endParaRPr lang="es-AR" sz="2400" b="0" smtClean="0">
              <a:latin typeface="Arial" charset="0"/>
              <a:cs typeface="Arial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06896" y="1484784"/>
            <a:ext cx="836712" cy="836712"/>
          </a:xfrm>
          <a:prstGeom prst="rect">
            <a:avLst/>
          </a:prstGeom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963" y="3429000"/>
            <a:ext cx="8350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4 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22253">
            <a:off x="2124075" y="333375"/>
            <a:ext cx="668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6730" y="404664"/>
            <a:ext cx="795218" cy="4608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wordArtVer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TABLA 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TAVEC CEVEAPEU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6632"/>
            <a:ext cx="7282700" cy="47677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Subtítulo"/>
          <p:cNvSpPr>
            <a:spLocks noGrp="1"/>
          </p:cNvSpPr>
          <p:nvPr>
            <p:ph type="subTitle" idx="4294967295"/>
          </p:nvPr>
        </p:nvSpPr>
        <p:spPr>
          <a:xfrm>
            <a:off x="395288" y="476250"/>
            <a:ext cx="8497887" cy="460851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dirty="0" smtClean="0">
                <a:latin typeface="Arial" pitchFamily="34" charset="0"/>
                <a:cs typeface="Arial" pitchFamily="34" charset="0"/>
              </a:rPr>
              <a:t>Objetivos Generales: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>
                <a:latin typeface="Arial" pitchFamily="34" charset="0"/>
                <a:cs typeface="Arial" pitchFamily="34" charset="0"/>
              </a:rPr>
              <a:t>E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stablecer relaciones entre memoria, estrategias de codificación mnésicas y estrategias de aprendizaje en estudiantes universitarios de la Facultad de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P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sicología de la UNMDP.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sz="1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dirty="0" smtClean="0">
                <a:latin typeface="Arial" pitchFamily="34" charset="0"/>
                <a:cs typeface="Arial" pitchFamily="34" charset="0"/>
              </a:rPr>
              <a:t>Objetivos Particulares: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sz="1800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            Describir y caracterizar la frecuencia de uso de las distintas estrategias de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           aprendizaje en estudiantes de psicología de la UNMDP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sz="1800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           Describir y caracterizar el funcionamiento mnésico de los alumnos de la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          Facultad de Psicología de la UNMDP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AR" sz="1800" b="0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           Establecer relaciones entre la función mnésica y las estrategias de aprendizaje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/>
          </a:p>
        </p:txBody>
      </p:sp>
      <p:sp>
        <p:nvSpPr>
          <p:cNvPr id="6" name="5 Título"/>
          <p:cNvSpPr>
            <a:spLocks noGrp="1"/>
          </p:cNvSpPr>
          <p:nvPr>
            <p:ph type="ctrTitle" idx="4294967295"/>
          </p:nvPr>
        </p:nvSpPr>
        <p:spPr>
          <a:xfrm rot="19140000">
            <a:off x="0" y="1730375"/>
            <a:ext cx="5648325" cy="12049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2" name="1 Flecha derecha"/>
          <p:cNvSpPr/>
          <p:nvPr/>
        </p:nvSpPr>
        <p:spPr>
          <a:xfrm>
            <a:off x="468313" y="2565400"/>
            <a:ext cx="517525" cy="35877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581525"/>
            <a:ext cx="54927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579813"/>
            <a:ext cx="54927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Tabla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es-AR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088" y="1084263"/>
            <a:ext cx="7521575" cy="3840162"/>
          </a:xfrm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Existen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asociaciones estadísticamente significativas entre la frecuencia de uso de estrategias 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de tipo semánticas de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codificación mnésica y el rendimiento general en la prueba de memoria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 </a:t>
            </a:r>
            <a:endParaRPr lang="es-AR" sz="1800" b="0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>
                <a:latin typeface="Arial" pitchFamily="34" charset="0"/>
                <a:cs typeface="Arial" pitchFamily="34" charset="0"/>
              </a:rPr>
              <a:t>L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personas que tienden a utilizar con mayor frecuencia estrategias semánticas, tienden a recordar más palabras de la región media de la lista 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sz="1800" b="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personas que tienden a recordar más las palabras de la zona de primacía son aquellas que utilizan menos estrategias semánticas.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sz="1800" b="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utilización de estrategias semánticas correlaciona negativamente con la aparición de Perseveraciones, Intrusiones y Falsos 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Positivos, por lo tanto indicaría que a medida </a:t>
            </a:r>
            <a:r>
              <a:rPr lang="es-AR" sz="1800" b="0" dirty="0">
                <a:latin typeface="Arial" pitchFamily="34" charset="0"/>
                <a:cs typeface="Arial" pitchFamily="34" charset="0"/>
              </a:rPr>
              <a:t>que aumenta el uso de ese tipo de estrategias, disminuyen los errores o fallos de la memoria</a:t>
            </a:r>
            <a:r>
              <a:rPr lang="es-AR" sz="18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/>
          </a:p>
        </p:txBody>
      </p:sp>
      <p:pic>
        <p:nvPicPr>
          <p:cNvPr id="37891" name="3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98589">
            <a:off x="1979613" y="188913"/>
            <a:ext cx="7334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17185" y="1052736"/>
            <a:ext cx="538391" cy="409010"/>
          </a:xfrm>
          <a:prstGeom prst="rect">
            <a:avLst/>
          </a:prstGeom>
          <a:effectLst/>
        </p:spPr>
      </p:pic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1989138"/>
            <a:ext cx="5365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068638"/>
            <a:ext cx="5365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3957638"/>
            <a:ext cx="5365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2001" y="129942"/>
            <a:ext cx="1569660" cy="4739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TABLA 4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ESTRATEGIAS DE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APRENDIZAJE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Y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PROCESOS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MNESICOS</a:t>
            </a:r>
            <a:endParaRPr lang="es-A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29942"/>
            <a:ext cx="5544616" cy="639540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Tabla 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s-AR" dirty="0"/>
          </a:p>
        </p:txBody>
      </p:sp>
      <p:sp>
        <p:nvSpPr>
          <p:cNvPr id="39938" name="2 Marcador de contenido"/>
          <p:cNvSpPr>
            <a:spLocks noGrp="1"/>
          </p:cNvSpPr>
          <p:nvPr>
            <p:ph idx="1"/>
          </p:nvPr>
        </p:nvSpPr>
        <p:spPr>
          <a:xfrm>
            <a:off x="1042988" y="1100138"/>
            <a:ext cx="7300912" cy="3624262"/>
          </a:xfrm>
        </p:spPr>
        <p:txBody>
          <a:bodyPr/>
          <a:lstStyle/>
          <a:p>
            <a:endParaRPr lang="es-AR" b="0" smtClean="0">
              <a:latin typeface="Arial" charset="0"/>
              <a:cs typeface="Arial" charset="0"/>
            </a:endParaRPr>
          </a:p>
          <a:p>
            <a:pPr algn="just"/>
            <a:r>
              <a:rPr lang="es-AR" sz="1800" b="0" smtClean="0">
                <a:latin typeface="Arial" charset="0"/>
                <a:cs typeface="Arial" charset="0"/>
              </a:rPr>
              <a:t>Existe correlación entre la escala de Estrategias de Procesamiento de la Información,(subescala Estrategia de búsqueda y selección de la información) y el rendimiento en la prueba TAVEC, deduciendo que las personas que utilizan este tipo de estrategias tienden a diferenciar la información importante de la accesoria.</a:t>
            </a:r>
          </a:p>
          <a:p>
            <a:pPr algn="just"/>
            <a:r>
              <a:rPr lang="es-AR" sz="1800" b="0" smtClean="0">
                <a:latin typeface="Arial" charset="0"/>
                <a:cs typeface="Arial" charset="0"/>
              </a:rPr>
              <a:t> </a:t>
            </a:r>
          </a:p>
          <a:p>
            <a:pPr algn="just"/>
            <a:r>
              <a:rPr lang="es-AR" sz="1800" b="0" smtClean="0">
                <a:latin typeface="Arial" charset="0"/>
                <a:cs typeface="Arial" charset="0"/>
              </a:rPr>
              <a:t>Los resultados indican una correlación negativa entre la región de primacía  y el uso de las dos escalas del Cuestionario CEVEAPEU .</a:t>
            </a:r>
          </a:p>
          <a:p>
            <a:endParaRPr lang="es-AR" smtClean="0"/>
          </a:p>
        </p:txBody>
      </p:sp>
      <p:pic>
        <p:nvPicPr>
          <p:cNvPr id="39939" name="3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95552">
            <a:off x="2063750" y="112713"/>
            <a:ext cx="68262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07504" y="1435261"/>
            <a:ext cx="792089" cy="409563"/>
          </a:xfrm>
          <a:prstGeom prst="rect">
            <a:avLst/>
          </a:prstGeom>
        </p:spPr>
      </p:pic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302000"/>
            <a:ext cx="792163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</p:spPr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19140000">
            <a:off x="671513" y="1717675"/>
            <a:ext cx="5486400" cy="8667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conclusiones</a:t>
            </a:r>
            <a:endParaRPr lang="es-AR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/>
          </a:blip>
          <a:stretch>
            <a:fillRect/>
          </a:stretch>
        </p:blipFill>
        <p:spPr>
          <a:xfrm>
            <a:off x="5023109" y="2852935"/>
            <a:ext cx="4034932" cy="393793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2 Marcador de contenido"/>
          <p:cNvSpPr>
            <a:spLocks noGrp="1"/>
          </p:cNvSpPr>
          <p:nvPr>
            <p:ph idx="4294967295"/>
          </p:nvPr>
        </p:nvSpPr>
        <p:spPr>
          <a:xfrm>
            <a:off x="755650" y="333375"/>
            <a:ext cx="8061325" cy="467995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endParaRPr lang="es-AR" b="0" dirty="0" smtClean="0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AR" b="0" dirty="0" smtClean="0">
                <a:latin typeface="Arial" charset="0"/>
                <a:cs typeface="Arial" charset="0"/>
              </a:rPr>
              <a:t> A mayor </a:t>
            </a:r>
            <a:r>
              <a:rPr lang="es-AR" b="0" dirty="0" smtClean="0">
                <a:latin typeface="Arial" charset="0"/>
                <a:cs typeface="Arial" charset="0"/>
              </a:rPr>
              <a:t>uso </a:t>
            </a:r>
            <a:r>
              <a:rPr lang="es-AR" b="0" dirty="0" smtClean="0">
                <a:latin typeface="Arial" charset="0"/>
                <a:cs typeface="Arial" charset="0"/>
              </a:rPr>
              <a:t>de Estrategias Semántica se observa un mayor rendimiento de la memoria. </a:t>
            </a:r>
          </a:p>
          <a:p>
            <a:pPr algn="just">
              <a:buFont typeface="Wingdings" pitchFamily="2" charset="2"/>
              <a:buNone/>
            </a:pPr>
            <a:r>
              <a:rPr lang="es-AR" b="0" dirty="0" smtClean="0">
                <a:latin typeface="Arial" charset="0"/>
                <a:cs typeface="Arial" charset="0"/>
              </a:rPr>
              <a:t>El uso frecuente de estrategias de codificación </a:t>
            </a:r>
            <a:r>
              <a:rPr lang="es-AR" b="0" dirty="0" err="1" smtClean="0">
                <a:latin typeface="Arial" charset="0"/>
                <a:cs typeface="Arial" charset="0"/>
              </a:rPr>
              <a:t>mnésica</a:t>
            </a:r>
            <a:r>
              <a:rPr lang="es-AR" b="0" dirty="0" smtClean="0">
                <a:latin typeface="Arial" charset="0"/>
                <a:cs typeface="Arial" charset="0"/>
              </a:rPr>
              <a:t> posibilita un aprendizaje más eficaz y complejo.</a:t>
            </a:r>
          </a:p>
          <a:p>
            <a:pPr algn="just">
              <a:buFont typeface="Wingdings" pitchFamily="2" charset="2"/>
              <a:buNone/>
            </a:pPr>
            <a:r>
              <a:rPr lang="es-AR" b="0" dirty="0" smtClean="0">
                <a:latin typeface="Arial" charset="0"/>
                <a:cs typeface="Arial" charset="0"/>
              </a:rPr>
              <a:t>Las personas que tienden a recordar sólo los primeros elementos de un estímulo de aprendizaje, generalmente no utilizan estrategias de aprendizaje.</a:t>
            </a:r>
          </a:p>
          <a:p>
            <a:pPr algn="just">
              <a:buFont typeface="Wingdings" pitchFamily="2" charset="2"/>
              <a:buNone/>
            </a:pPr>
            <a:r>
              <a:rPr lang="es-AR" b="0" dirty="0" smtClean="0">
                <a:latin typeface="Arial" charset="0"/>
                <a:cs typeface="Arial" charset="0"/>
              </a:rPr>
              <a:t>Los estudiantes que utilizan estrategias  </a:t>
            </a:r>
            <a:r>
              <a:rPr lang="es-AR" b="0" dirty="0" err="1" smtClean="0">
                <a:latin typeface="Arial" charset="0"/>
                <a:cs typeface="Arial" charset="0"/>
              </a:rPr>
              <a:t>Metacognitivas</a:t>
            </a:r>
            <a:r>
              <a:rPr lang="es-AR" b="0" dirty="0" smtClean="0">
                <a:latin typeface="Arial" charset="0"/>
                <a:cs typeface="Arial" charset="0"/>
              </a:rPr>
              <a:t>  tienden a ser flexibles y a adaptarse rápidamente a las tareas por lo tanto, el uso de esta estrategia sería un indicador de buen rendimiento de los procesos </a:t>
            </a:r>
            <a:r>
              <a:rPr lang="es-AR" b="0" dirty="0" err="1" smtClean="0">
                <a:latin typeface="Arial" charset="0"/>
                <a:cs typeface="Arial" charset="0"/>
              </a:rPr>
              <a:t>mnésicos</a:t>
            </a:r>
            <a:r>
              <a:rPr lang="es-AR" b="0" dirty="0" smtClean="0">
                <a:latin typeface="Arial" charset="0"/>
                <a:cs typeface="Arial" charset="0"/>
              </a:rPr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es-AR" b="0" dirty="0" smtClean="0">
                <a:latin typeface="Arial" charset="0"/>
                <a:cs typeface="Arial" charset="0"/>
              </a:rPr>
              <a:t>Los sujetos que evidencian rendimientos más eficientes de la memoria son personas que utilizan con frecuencias estrategias de aprendizaje.</a:t>
            </a:r>
          </a:p>
          <a:p>
            <a:pPr algn="ctr">
              <a:buFont typeface="Wingdings" pitchFamily="2" charset="2"/>
              <a:buNone/>
            </a:pPr>
            <a:r>
              <a:rPr lang="es-AR" sz="1800" dirty="0" smtClean="0">
                <a:latin typeface="Arial" charset="0"/>
                <a:cs typeface="Arial" charset="0"/>
              </a:rPr>
              <a:t>Los resultados de esta investigación aportan evidencias empíricas que demuestran la asociación entre el tipo y la frecuencia de uso de estrategias de aprendizaje y el desempeño en los procesos </a:t>
            </a:r>
            <a:r>
              <a:rPr lang="es-AR" sz="1800" dirty="0" err="1" smtClean="0">
                <a:latin typeface="Arial" charset="0"/>
                <a:cs typeface="Arial" charset="0"/>
              </a:rPr>
              <a:t>mnésicos</a:t>
            </a:r>
            <a:r>
              <a:rPr lang="es-AR" sz="1800" dirty="0" smtClean="0">
                <a:latin typeface="Arial" charset="0"/>
                <a:cs typeface="Arial" charset="0"/>
              </a:rPr>
              <a:t>.</a:t>
            </a:r>
          </a:p>
          <a:p>
            <a:pPr algn="ctr">
              <a:buFont typeface="Wingdings" pitchFamily="2" charset="2"/>
              <a:buChar char="q"/>
            </a:pPr>
            <a:endParaRPr lang="es-AR" sz="1800" dirty="0" smtClean="0">
              <a:latin typeface="Arial" charset="0"/>
              <a:cs typeface="Arial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16553" y="624984"/>
            <a:ext cx="462146" cy="350359"/>
          </a:xfrm>
          <a:prstGeom prst="rect">
            <a:avLst/>
          </a:prstGeom>
          <a:effectLst/>
        </p:spPr>
      </p:pic>
      <p:pic>
        <p:nvPicPr>
          <p:cNvPr id="2" name="4 Imagen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83216" y="1201246"/>
            <a:ext cx="462145" cy="350360"/>
          </a:xfrm>
          <a:prstGeom prst="rect">
            <a:avLst/>
          </a:prstGeom>
          <a:effectLst/>
        </p:spPr>
      </p:pic>
      <p:pic>
        <p:nvPicPr>
          <p:cNvPr id="3" name="4 Imagen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83216" y="1848946"/>
            <a:ext cx="462145" cy="350360"/>
          </a:xfrm>
          <a:prstGeom prst="rect">
            <a:avLst/>
          </a:prstGeom>
          <a:effectLst/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83216" y="2425209"/>
            <a:ext cx="462145" cy="350359"/>
          </a:xfrm>
          <a:prstGeom prst="rect">
            <a:avLst/>
          </a:prstGeom>
          <a:effectLst/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83216" y="3217371"/>
            <a:ext cx="462145" cy="350360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4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19140000">
            <a:off x="784225" y="1576388"/>
            <a:ext cx="5213350" cy="1089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MEMORIA</a:t>
            </a:r>
            <a:br/>
            <a:endParaRPr lang="es-AR"/>
          </a:p>
        </p:txBody>
      </p:sp>
      <p:pic>
        <p:nvPicPr>
          <p:cNvPr id="17410" name="5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997200"/>
            <a:ext cx="4398963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AR" sz="40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s-AR" sz="4000" dirty="0" smtClean="0">
                <a:latin typeface="Calibri" pitchFamily="34" charset="0"/>
                <a:cs typeface="Calibri" pitchFamily="34" charset="0"/>
              </a:rPr>
            </a:br>
            <a:r>
              <a:rPr lang="es-AR" sz="4000" dirty="0">
                <a:latin typeface="Calibri" pitchFamily="34" charset="0"/>
                <a:cs typeface="Calibri" pitchFamily="34" charset="0"/>
              </a:rPr>
              <a:t/>
            </a:r>
            <a:br>
              <a:rPr lang="es-AR" sz="4000" dirty="0">
                <a:latin typeface="Calibri" pitchFamily="34" charset="0"/>
                <a:cs typeface="Calibri" pitchFamily="34" charset="0"/>
              </a:rPr>
            </a:br>
            <a:r>
              <a:rPr lang="es-AR" sz="4000" dirty="0">
                <a:latin typeface="Calibri" pitchFamily="34" charset="0"/>
                <a:cs typeface="Calibri" pitchFamily="34" charset="0"/>
              </a:rPr>
              <a:t/>
            </a:r>
            <a:br>
              <a:rPr lang="es-AR" sz="4000" dirty="0">
                <a:latin typeface="Calibri" pitchFamily="34" charset="0"/>
                <a:cs typeface="Calibri" pitchFamily="34" charset="0"/>
              </a:rPr>
            </a:b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18434" name="2 Marcador de contenido"/>
          <p:cNvSpPr>
            <a:spLocks noGrp="1"/>
          </p:cNvSpPr>
          <p:nvPr>
            <p:ph idx="1"/>
          </p:nvPr>
        </p:nvSpPr>
        <p:spPr>
          <a:xfrm>
            <a:off x="822325" y="765175"/>
            <a:ext cx="7521575" cy="3914775"/>
          </a:xfrm>
        </p:spPr>
        <p:txBody>
          <a:bodyPr/>
          <a:lstStyle/>
          <a:p>
            <a:endParaRPr lang="es-AR" smtClean="0">
              <a:latin typeface="Calibri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s-AR" sz="1800" b="0" smtClean="0">
                <a:latin typeface="Arial" charset="0"/>
                <a:cs typeface="Arial" charset="0"/>
              </a:rPr>
              <a:t>Tradicionalmente ha sido definida como la capacidad de introducir datos, almacenarlos  correctamente y evocarlos. </a:t>
            </a:r>
          </a:p>
          <a:p>
            <a:pPr algn="ctr"/>
            <a:r>
              <a:rPr lang="es-AR" sz="1800" b="0" smtClean="0">
                <a:latin typeface="Arial" charset="0"/>
                <a:cs typeface="Arial" charset="0"/>
              </a:rPr>
              <a:t>(Etchepareborda, 2005).</a:t>
            </a:r>
          </a:p>
          <a:p>
            <a:pPr algn="ctr"/>
            <a:endParaRPr lang="es-AR" sz="1800" b="0" smtClean="0"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es-AR" sz="1800" b="0" smtClean="0">
                <a:latin typeface="Arial" charset="0"/>
                <a:cs typeface="Arial" charset="0"/>
              </a:rPr>
              <a:t>Atkinson y Shiffrin describen el modelo estructural compuesto por:</a:t>
            </a:r>
          </a:p>
          <a:p>
            <a:endParaRPr lang="es-AR" sz="1800" b="0" smtClean="0">
              <a:latin typeface="Arial" charset="0"/>
              <a:cs typeface="Arial" charset="0"/>
            </a:endParaRPr>
          </a:p>
          <a:p>
            <a:pPr algn="ctr">
              <a:buFont typeface="Arial" charset="0"/>
              <a:buChar char="•"/>
            </a:pPr>
            <a:r>
              <a:rPr lang="es-AR" sz="1800" b="0" smtClean="0">
                <a:latin typeface="Arial" charset="0"/>
                <a:cs typeface="Arial" charset="0"/>
              </a:rPr>
              <a:t>Registros sensoriales.</a:t>
            </a:r>
          </a:p>
          <a:p>
            <a:pPr algn="ctr">
              <a:buFont typeface="Arial" charset="0"/>
              <a:buChar char="•"/>
            </a:pPr>
            <a:r>
              <a:rPr lang="es-AR" sz="1800" b="0" smtClean="0">
                <a:latin typeface="Arial" charset="0"/>
                <a:cs typeface="Arial" charset="0"/>
              </a:rPr>
              <a:t>Memoria a corto plazo.</a:t>
            </a:r>
          </a:p>
          <a:p>
            <a:pPr algn="ctr">
              <a:buFont typeface="Arial" charset="0"/>
              <a:buChar char="•"/>
            </a:pPr>
            <a:r>
              <a:rPr lang="es-AR" sz="1800" b="0" smtClean="0">
                <a:latin typeface="Arial" charset="0"/>
                <a:cs typeface="Arial" charset="0"/>
              </a:rPr>
              <a:t>Memoria a largo plazo.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792163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792163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19140000">
            <a:off x="784225" y="1576388"/>
            <a:ext cx="5213350" cy="1089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APRENDIZAJE</a:t>
            </a:r>
            <a:br/>
            <a:endParaRPr lang="es-AR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99252" y="3140968"/>
            <a:ext cx="4865236" cy="3600401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4294967295"/>
          </p:nvPr>
        </p:nvSpPr>
        <p:spPr>
          <a:xfrm>
            <a:off x="927100" y="765175"/>
            <a:ext cx="7677150" cy="4248150"/>
          </a:xfrm>
        </p:spPr>
        <p:txBody>
          <a:bodyPr rtlCol="0">
            <a:normAutofit fontScale="25000" lnSpcReduction="20000"/>
          </a:bodyPr>
          <a:lstStyle/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 </a:t>
            </a:r>
            <a:endParaRPr lang="es-AR" sz="7200" b="0" dirty="0" smtClean="0">
              <a:latin typeface="Arial" pitchFamily="34" charset="0"/>
              <a:cs typeface="Arial" pitchFamily="34" charset="0"/>
            </a:endParaRP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entiende como un cambio más o menos permanente de conducta que se produce como resultado de una práctica específica.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 (Beltrán,1993)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AR" sz="7200" b="0" dirty="0" smtClean="0">
              <a:latin typeface="Arial" pitchFamily="34" charset="0"/>
              <a:cs typeface="Arial" pitchFamily="34" charset="0"/>
            </a:endParaRP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               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 Está determinado por una serie de variables combinadas de modos diferentes  e influenciados por factores internos y externos, individuales y sociales.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7200" b="0" dirty="0" smtClean="0">
                <a:latin typeface="Arial" pitchFamily="34" charset="0"/>
                <a:cs typeface="Arial" pitchFamily="34" charset="0"/>
              </a:rPr>
              <a:t> (Urquijo, Vivas y González, 1998)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151601" y="1124744"/>
            <a:ext cx="792088" cy="792088"/>
          </a:xfrm>
          <a:prstGeom prst="rect">
            <a:avLst/>
          </a:prstGeo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8" y="3284538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RELACIONES ENTRE MEMORIA Y APRENDIZAJE</a:t>
            </a:r>
            <a:endParaRPr lang="es-AR" dirty="0"/>
          </a:p>
        </p:txBody>
      </p:sp>
      <p:pic>
        <p:nvPicPr>
          <p:cNvPr id="9" name="8 Marcador de contenido"/>
          <p:cNvPicPr>
            <a:picLocks noGrp="1" noChangeAspect="1"/>
          </p:cNvPicPr>
          <p:nvPr>
            <p:ph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00875" y="3209925"/>
            <a:ext cx="2143125" cy="2143125"/>
          </a:xfrm>
          <a:effectLst>
            <a:softEdge rad="112500"/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/>
          </a:blip>
          <a:stretch>
            <a:fillRect/>
          </a:stretch>
        </p:blipFill>
        <p:spPr>
          <a:xfrm>
            <a:off x="4814158" y="2679876"/>
            <a:ext cx="4329842" cy="407005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softEdge rad="112500"/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5 Marcador de contenido"/>
          <p:cNvSpPr>
            <a:spLocks noGrp="1"/>
          </p:cNvSpPr>
          <p:nvPr>
            <p:ph idx="4294967295"/>
          </p:nvPr>
        </p:nvSpPr>
        <p:spPr>
          <a:xfrm>
            <a:off x="900113" y="692150"/>
            <a:ext cx="7559675" cy="3987800"/>
          </a:xfrm>
        </p:spPr>
        <p:txBody>
          <a:bodyPr/>
          <a:lstStyle/>
          <a:p>
            <a:pPr algn="just"/>
            <a:endParaRPr lang="es-AR" smtClean="0"/>
          </a:p>
          <a:p>
            <a:pPr algn="just"/>
            <a:endParaRPr lang="es-AR" smtClean="0"/>
          </a:p>
          <a:p>
            <a:pPr algn="ctr">
              <a:lnSpc>
                <a:spcPct val="150000"/>
              </a:lnSpc>
            </a:pPr>
            <a:r>
              <a:rPr lang="es-AR" sz="2400" b="0" smtClean="0">
                <a:latin typeface="Arial" charset="0"/>
                <a:cs typeface="Arial" charset="0"/>
              </a:rPr>
              <a:t>Memoria y Aprendizaje son procesos psicológicos íntimamente relacionados constituyendo dos momentos a través de los cuales los organismos manejan y elaboran la información proporcionada por los sentidos.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9140000">
            <a:off x="784225" y="1576388"/>
            <a:ext cx="5213350" cy="1089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Tipos de estrategias</a:t>
            </a:r>
            <a:br/>
            <a:endParaRPr lang="es-AR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55976" y="3429000"/>
            <a:ext cx="4689889" cy="3319809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865</Words>
  <Application>Microsoft Office PowerPoint</Application>
  <PresentationFormat>Presentación en pantalla (4:3)</PresentationFormat>
  <Paragraphs>115</Paragraphs>
  <Slides>25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Ángulos</vt:lpstr>
      <vt:lpstr>Document</vt:lpstr>
      <vt:lpstr>       Facultad de Psicología  “Relaciones entre Memoria, Estrategias de Codificación Mnésica y Estrategias de Aprendizaje”  </vt:lpstr>
      <vt:lpstr>   </vt:lpstr>
      <vt:lpstr>MEMORIA </vt:lpstr>
      <vt:lpstr>    </vt:lpstr>
      <vt:lpstr>APRENDIZAJE </vt:lpstr>
      <vt:lpstr>Presentación de PowerPoint</vt:lpstr>
      <vt:lpstr>RELACIONES ENTRE MEMORIA Y APRENDIZAJE</vt:lpstr>
      <vt:lpstr>Presentación de PowerPoint</vt:lpstr>
      <vt:lpstr>Tipos de estrategias </vt:lpstr>
      <vt:lpstr> </vt:lpstr>
      <vt:lpstr>Estrategias de Aprendizaje Gargallo. </vt:lpstr>
      <vt:lpstr>Metodología e instrumentos</vt:lpstr>
      <vt:lpstr>Presentación de PowerPoint</vt:lpstr>
      <vt:lpstr>PRESENTACIÓN DE RESULTADOS</vt:lpstr>
      <vt:lpstr>Presentación de PowerPoint</vt:lpstr>
      <vt:lpstr>Tabla </vt:lpstr>
      <vt:lpstr>Presentación de PowerPoint</vt:lpstr>
      <vt:lpstr>Tabla   </vt:lpstr>
      <vt:lpstr>Presentación de PowerPoint</vt:lpstr>
      <vt:lpstr>Tabla </vt:lpstr>
      <vt:lpstr>Presentación de PowerPoint</vt:lpstr>
      <vt:lpstr>Tabla   </vt:lpstr>
      <vt:lpstr>conclusiones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Psicología “Relaciones entre Memoria, Estrategias de Codificación Mnésica y Estrategias de Aprendizaje”</dc:title>
  <dc:creator>Usuario</dc:creator>
  <cp:lastModifiedBy>pilar</cp:lastModifiedBy>
  <cp:revision>100</cp:revision>
  <dcterms:created xsi:type="dcterms:W3CDTF">2015-10-09T19:08:32Z</dcterms:created>
  <dcterms:modified xsi:type="dcterms:W3CDTF">2015-10-28T22:02:31Z</dcterms:modified>
</cp:coreProperties>
</file>