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4" r:id="rId9"/>
    <p:sldId id="266" r:id="rId10"/>
    <p:sldId id="263" r:id="rId11"/>
    <p:sldId id="265" r:id="rId12"/>
    <p:sldId id="267" r:id="rId13"/>
    <p:sldId id="269" r:id="rId14"/>
    <p:sldId id="270" r:id="rId15"/>
    <p:sldId id="268" r:id="rId16"/>
    <p:sldId id="272" r:id="rId17"/>
    <p:sldId id="271"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862DC9-97FA-493F-A6A9-F537D3A495E0}" type="datetimeFigureOut">
              <a:rPr lang="es-ES" smtClean="0"/>
              <a:t>25/05/2017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25E7F0-D5DB-40AB-BF69-8C2AD48E15B4}" type="slidenum">
              <a:rPr lang="es-ES" smtClean="0"/>
              <a:t>‹Nº›</a:t>
            </a:fld>
            <a:endParaRPr lang="es-ES"/>
          </a:p>
        </p:txBody>
      </p:sp>
    </p:spTree>
    <p:extLst>
      <p:ext uri="{BB962C8B-B14F-4D97-AF65-F5344CB8AC3E}">
        <p14:creationId xmlns:p14="http://schemas.microsoft.com/office/powerpoint/2010/main" val="2816735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2725E7F0-D5DB-40AB-BF69-8C2AD48E15B4}" type="slidenum">
              <a:rPr lang="es-ES" smtClean="0"/>
              <a:t>7</a:t>
            </a:fld>
            <a:endParaRPr lang="es-ES"/>
          </a:p>
        </p:txBody>
      </p:sp>
    </p:spTree>
    <p:extLst>
      <p:ext uri="{BB962C8B-B14F-4D97-AF65-F5344CB8AC3E}">
        <p14:creationId xmlns:p14="http://schemas.microsoft.com/office/powerpoint/2010/main" val="2603577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4212536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573434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1049322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943561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3973578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1614345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681456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469844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4164538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2422268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09EA3C-262B-44D5-BC30-6C0DF8480B48}" type="datetimeFigureOut">
              <a:rPr lang="es-ES" smtClean="0"/>
              <a:t>25/05/2017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D10BCD13-F3E1-4B3D-B3DC-FF1B2A2F5002}" type="slidenum">
              <a:rPr lang="es-ES" smtClean="0"/>
              <a:t>‹Nº›</a:t>
            </a:fld>
            <a:endParaRPr lang="es-ES" dirty="0"/>
          </a:p>
        </p:txBody>
      </p:sp>
    </p:spTree>
    <p:extLst>
      <p:ext uri="{BB962C8B-B14F-4D97-AF65-F5344CB8AC3E}">
        <p14:creationId xmlns:p14="http://schemas.microsoft.com/office/powerpoint/2010/main" val="4072545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alpha val="87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9EA3C-262B-44D5-BC30-6C0DF8480B48}" type="datetimeFigureOut">
              <a:rPr lang="es-ES" smtClean="0"/>
              <a:t>25/05/2017</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0BCD13-F3E1-4B3D-B3DC-FF1B2A2F5002}" type="slidenum">
              <a:rPr lang="es-ES" smtClean="0"/>
              <a:t>‹Nº›</a:t>
            </a:fld>
            <a:endParaRPr lang="es-ES" dirty="0"/>
          </a:p>
        </p:txBody>
      </p:sp>
    </p:spTree>
    <p:extLst>
      <p:ext uri="{BB962C8B-B14F-4D97-AF65-F5344CB8AC3E}">
        <p14:creationId xmlns:p14="http://schemas.microsoft.com/office/powerpoint/2010/main" val="431940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3.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683568" y="3789040"/>
            <a:ext cx="7772400" cy="2664296"/>
          </a:xfrm>
        </p:spPr>
        <p:txBody>
          <a:bodyPr>
            <a:noAutofit/>
          </a:bodyPr>
          <a:lstStyle/>
          <a:p>
            <a:r>
              <a:rPr lang="es-ES" sz="1200" dirty="0"/>
              <a:t/>
            </a:r>
            <a:br>
              <a:rPr lang="es-ES" sz="1200" dirty="0"/>
            </a:br>
            <a:r>
              <a:rPr lang="es-ES" sz="1800" b="0" dirty="0"/>
              <a:t>García, María Florencia </a:t>
            </a:r>
            <a:r>
              <a:rPr lang="es-ES" sz="1800" b="0" dirty="0" smtClean="0"/>
              <a:t> mat</a:t>
            </a:r>
            <a:r>
              <a:rPr lang="es-ES" sz="1800" b="0" dirty="0"/>
              <a:t>. : 3736/96</a:t>
            </a:r>
            <a:br>
              <a:rPr lang="es-ES" sz="1800" b="0" dirty="0"/>
            </a:br>
            <a:r>
              <a:rPr lang="es-ES" sz="1800" b="0" dirty="0"/>
              <a:t>Luena, María de los Milagros 3404/95</a:t>
            </a:r>
            <a:r>
              <a:rPr lang="es-ES" sz="1800" dirty="0"/>
              <a:t/>
            </a:r>
            <a:br>
              <a:rPr lang="es-ES" sz="1800" dirty="0"/>
            </a:br>
            <a:r>
              <a:rPr lang="es-ES" sz="1800" dirty="0"/>
              <a:t> </a:t>
            </a:r>
            <a:r>
              <a:rPr lang="es-ES" sz="1400" dirty="0"/>
              <a:t/>
            </a:r>
            <a:br>
              <a:rPr lang="es-ES" sz="1400" dirty="0"/>
            </a:br>
            <a:r>
              <a:rPr lang="es-ES" sz="1400" dirty="0"/>
              <a:t>Supervisor</a:t>
            </a:r>
            <a:br>
              <a:rPr lang="es-ES" sz="1400" dirty="0"/>
            </a:br>
            <a:r>
              <a:rPr lang="es-ES" sz="1400" dirty="0"/>
              <a:t>Lic. Arraigada, Mario</a:t>
            </a:r>
            <a:br>
              <a:rPr lang="es-ES" sz="1400" dirty="0"/>
            </a:br>
            <a:r>
              <a:rPr lang="es-ES" sz="1400" dirty="0"/>
              <a:t> </a:t>
            </a:r>
            <a:br>
              <a:rPr lang="es-ES" sz="1400" dirty="0"/>
            </a:br>
            <a:r>
              <a:rPr lang="es-ES" sz="1400" dirty="0"/>
              <a:t>Co-Supervisor</a:t>
            </a:r>
            <a:br>
              <a:rPr lang="es-ES" sz="1400" dirty="0"/>
            </a:br>
            <a:r>
              <a:rPr lang="es-ES" sz="1400" dirty="0"/>
              <a:t>Lic. Darío </a:t>
            </a:r>
            <a:r>
              <a:rPr lang="es-ES" sz="1400" dirty="0" err="1"/>
              <a:t>Giardelli</a:t>
            </a:r>
            <a:r>
              <a:rPr lang="es-ES" sz="1400" dirty="0"/>
              <a:t/>
            </a:r>
            <a:br>
              <a:rPr lang="es-ES" sz="1400" dirty="0"/>
            </a:br>
            <a:r>
              <a:rPr lang="es-ES" sz="1400" dirty="0"/>
              <a:t> </a:t>
            </a:r>
            <a:br>
              <a:rPr lang="es-ES" sz="1400" dirty="0"/>
            </a:br>
            <a:r>
              <a:rPr lang="es-ES" sz="1400" dirty="0"/>
              <a:t> </a:t>
            </a:r>
            <a:br>
              <a:rPr lang="es-ES" sz="1400" dirty="0"/>
            </a:br>
            <a:r>
              <a:rPr lang="es-ES" sz="1400" dirty="0"/>
              <a:t>Cátedra de Radicación</a:t>
            </a:r>
            <a:br>
              <a:rPr lang="es-ES" sz="1400" dirty="0"/>
            </a:br>
            <a:r>
              <a:rPr lang="es-ES" sz="1400" dirty="0"/>
              <a:t>Psicología Laboral</a:t>
            </a:r>
            <a:r>
              <a:rPr lang="es-ES" sz="4800" dirty="0"/>
              <a:t/>
            </a:r>
            <a:br>
              <a:rPr lang="es-ES" sz="4800" dirty="0"/>
            </a:br>
            <a:r>
              <a:rPr lang="es-ES" sz="4800" dirty="0" smtClean="0">
                <a:solidFill>
                  <a:schemeClr val="bg1"/>
                </a:solidFill>
              </a:rPr>
              <a:t/>
            </a:r>
            <a:br>
              <a:rPr lang="es-ES" sz="4800" dirty="0" smtClean="0">
                <a:solidFill>
                  <a:schemeClr val="bg1"/>
                </a:solidFill>
              </a:rPr>
            </a:br>
            <a:endParaRPr lang="es-ES" sz="2800" dirty="0">
              <a:solidFill>
                <a:schemeClr val="bg1"/>
              </a:solidFill>
            </a:endParaRPr>
          </a:p>
        </p:txBody>
      </p:sp>
      <p:sp>
        <p:nvSpPr>
          <p:cNvPr id="3" name="2 Subtítulo"/>
          <p:cNvSpPr>
            <a:spLocks noGrp="1"/>
          </p:cNvSpPr>
          <p:nvPr>
            <p:ph type="body" idx="1"/>
          </p:nvPr>
        </p:nvSpPr>
        <p:spPr>
          <a:xfrm>
            <a:off x="722313" y="2636913"/>
            <a:ext cx="7772400" cy="576063"/>
          </a:xfrm>
        </p:spPr>
        <p:txBody>
          <a:bodyPr>
            <a:normAutofit fontScale="85000" lnSpcReduction="10000"/>
          </a:bodyPr>
          <a:lstStyle/>
          <a:p>
            <a:pPr algn="ctr"/>
            <a:r>
              <a:rPr lang="es-ES" dirty="0" smtClean="0">
                <a:solidFill>
                  <a:schemeClr val="tx1"/>
                </a:solidFill>
              </a:rPr>
              <a:t>“ESTUDIO </a:t>
            </a:r>
            <a:r>
              <a:rPr lang="es-ES" dirty="0">
                <a:solidFill>
                  <a:schemeClr val="tx1"/>
                </a:solidFill>
              </a:rPr>
              <a:t>EXPLORATORIO DE ELABORACIÓN DE UN PERFIL DEL BOMBERO VOLUNTARIO EN BOMBEROS VOLUNTARIOS DE LA PROVINCIA DE BUENOS AIRES”</a:t>
            </a:r>
          </a:p>
        </p:txBody>
      </p:sp>
      <p:pic>
        <p:nvPicPr>
          <p:cNvPr id="4" name="3 Imagen"/>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12838"/>
            <a:ext cx="5400600" cy="1848010"/>
          </a:xfrm>
          <a:prstGeom prst="rect">
            <a:avLst/>
          </a:prstGeom>
          <a:noFill/>
          <a:ln>
            <a:noFill/>
          </a:ln>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4168" y="4781708"/>
            <a:ext cx="2705100" cy="1695450"/>
          </a:xfrm>
          <a:prstGeom prst="rect">
            <a:avLst/>
          </a:prstGeom>
        </p:spPr>
      </p:pic>
      <p:pic>
        <p:nvPicPr>
          <p:cNvPr id="7" name="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78476" y="3324647"/>
            <a:ext cx="1961875" cy="1314456"/>
          </a:xfrm>
          <a:prstGeom prst="rect">
            <a:avLst/>
          </a:prstGeom>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15815" y="5072124"/>
            <a:ext cx="2880321" cy="1405034"/>
          </a:xfrm>
          <a:prstGeom prst="rect">
            <a:avLst/>
          </a:prstGeom>
        </p:spPr>
      </p:pic>
    </p:spTree>
    <p:extLst>
      <p:ext uri="{BB962C8B-B14F-4D97-AF65-F5344CB8AC3E}">
        <p14:creationId xmlns:p14="http://schemas.microsoft.com/office/powerpoint/2010/main" val="2240735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18058"/>
          </a:xfrm>
        </p:spPr>
        <p:txBody>
          <a:bodyPr>
            <a:normAutofit fontScale="90000"/>
          </a:bodyPr>
          <a:lstStyle/>
          <a:p>
            <a:endParaRPr lang="es-ES" dirty="0"/>
          </a:p>
        </p:txBody>
      </p:sp>
      <p:sp>
        <p:nvSpPr>
          <p:cNvPr id="3" name="2 Marcador de contenido"/>
          <p:cNvSpPr>
            <a:spLocks noGrp="1"/>
          </p:cNvSpPr>
          <p:nvPr>
            <p:ph idx="1"/>
          </p:nvPr>
        </p:nvSpPr>
        <p:spPr>
          <a:xfrm>
            <a:off x="457200" y="980728"/>
            <a:ext cx="3034680" cy="5400600"/>
          </a:xfrm>
        </p:spPr>
        <p:txBody>
          <a:bodyPr>
            <a:normAutofit fontScale="92500" lnSpcReduction="20000"/>
          </a:bodyPr>
          <a:lstStyle/>
          <a:p>
            <a:pPr marL="0" indent="0" algn="ctr">
              <a:buNone/>
            </a:pPr>
            <a:r>
              <a:rPr lang="es-ES" dirty="0" smtClean="0"/>
              <a:t>En situaciones de emergencia es común ocuparse de la victima del siniestro o la comunidad expuesta al desastre, pero hay una victima, menos visible y por ello mas vulnerable</a:t>
            </a:r>
            <a:r>
              <a:rPr lang="es-ES" dirty="0"/>
              <a:t>:</a:t>
            </a:r>
            <a:r>
              <a:rPr lang="es-ES" dirty="0" smtClean="0"/>
              <a:t>  </a:t>
            </a:r>
          </a:p>
          <a:p>
            <a:pPr marL="0" indent="0" algn="ctr">
              <a:buNone/>
            </a:pPr>
            <a:r>
              <a:rPr lang="es-ES" b="1" dirty="0" smtClean="0"/>
              <a:t>el</a:t>
            </a:r>
            <a:r>
              <a:rPr lang="es-ES" dirty="0" smtClean="0"/>
              <a:t> </a:t>
            </a:r>
            <a:r>
              <a:rPr lang="es-ES" b="1" dirty="0" smtClean="0"/>
              <a:t>integrante del equipo de rescate</a:t>
            </a:r>
            <a:endParaRPr lang="es-ES" b="1" dirty="0"/>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3928" y="1916832"/>
            <a:ext cx="5130304" cy="3960440"/>
          </a:xfrm>
          <a:prstGeom prst="rect">
            <a:avLst/>
          </a:prstGeom>
        </p:spPr>
      </p:pic>
    </p:spTree>
    <p:extLst>
      <p:ext uri="{BB962C8B-B14F-4D97-AF65-F5344CB8AC3E}">
        <p14:creationId xmlns:p14="http://schemas.microsoft.com/office/powerpoint/2010/main" val="797281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400" i="1" dirty="0" smtClean="0"/>
              <a:t>Engagement</a:t>
            </a:r>
            <a:endParaRPr lang="es-ES" sz="5400" i="1" dirty="0"/>
          </a:p>
        </p:txBody>
      </p:sp>
      <p:sp>
        <p:nvSpPr>
          <p:cNvPr id="3" name="2 Marcador de contenido"/>
          <p:cNvSpPr>
            <a:spLocks noGrp="1"/>
          </p:cNvSpPr>
          <p:nvPr>
            <p:ph idx="1"/>
          </p:nvPr>
        </p:nvSpPr>
        <p:spPr>
          <a:xfrm>
            <a:off x="457200" y="1600200"/>
            <a:ext cx="8229600" cy="4925144"/>
          </a:xfrm>
        </p:spPr>
        <p:txBody>
          <a:bodyPr>
            <a:normAutofit/>
          </a:bodyPr>
          <a:lstStyle/>
          <a:p>
            <a:pPr marL="0" indent="0" algn="ctr">
              <a:buNone/>
            </a:pPr>
            <a:r>
              <a:rPr lang="es-ES" dirty="0" smtClean="0"/>
              <a:t>Se </a:t>
            </a:r>
            <a:r>
              <a:rPr lang="es-ES" dirty="0" smtClean="0"/>
              <a:t>lo  </a:t>
            </a:r>
            <a:r>
              <a:rPr lang="es-ES" dirty="0"/>
              <a:t>considera el antídoto positivo del burnout. </a:t>
            </a:r>
            <a:endParaRPr lang="es-ES" dirty="0" smtClean="0"/>
          </a:p>
          <a:p>
            <a:pPr marL="0" indent="0" algn="ctr">
              <a:buNone/>
            </a:pPr>
            <a:r>
              <a:rPr lang="es-ES" dirty="0" smtClean="0"/>
              <a:t>Los </a:t>
            </a:r>
            <a:r>
              <a:rPr lang="es-ES" dirty="0"/>
              <a:t>trabajadores </a:t>
            </a:r>
            <a:r>
              <a:rPr lang="es-ES" dirty="0" smtClean="0"/>
              <a:t>“</a:t>
            </a:r>
            <a:r>
              <a:rPr lang="es-ES" dirty="0" err="1" smtClean="0"/>
              <a:t>engaged</a:t>
            </a:r>
            <a:r>
              <a:rPr lang="es-ES" dirty="0" smtClean="0"/>
              <a:t>” </a:t>
            </a:r>
            <a:r>
              <a:rPr lang="es-ES" dirty="0" smtClean="0"/>
              <a:t>t</a:t>
            </a:r>
            <a:r>
              <a:rPr lang="es-ES" dirty="0" smtClean="0"/>
              <a:t>ienen </a:t>
            </a:r>
            <a:r>
              <a:rPr lang="es-ES" dirty="0"/>
              <a:t>un sentimiento de conexión energética y efectiva con su trabajo, lo perciben como retador y</a:t>
            </a:r>
            <a:r>
              <a:rPr lang="es-ES" dirty="0" smtClean="0"/>
              <a:t>, </a:t>
            </a:r>
            <a:r>
              <a:rPr lang="es-ES" dirty="0"/>
              <a:t>están entusiasmados y dedicados en sus tareas, pasan largos períodos absortos en su quehacer diario. </a:t>
            </a:r>
            <a:endParaRPr lang="es-ES" dirty="0" smtClean="0"/>
          </a:p>
          <a:p>
            <a:pPr marL="0" indent="0" algn="ctr">
              <a:buNone/>
            </a:pPr>
            <a:r>
              <a:rPr lang="es-ES" i="1" dirty="0" smtClean="0"/>
              <a:t>El </a:t>
            </a:r>
            <a:r>
              <a:rPr lang="es-ES" i="1" dirty="0"/>
              <a:t>trabajo es para ellos algo positivo, porque disfrutan con y de lo que </a:t>
            </a:r>
            <a:r>
              <a:rPr lang="es-ES" i="1" dirty="0" smtClean="0"/>
              <a:t>hacen.</a:t>
            </a:r>
            <a:endParaRPr lang="es-ES" i="1" dirty="0"/>
          </a:p>
        </p:txBody>
      </p:sp>
    </p:spTree>
    <p:extLst>
      <p:ext uri="{BB962C8B-B14F-4D97-AF65-F5344CB8AC3E}">
        <p14:creationId xmlns:p14="http://schemas.microsoft.com/office/powerpoint/2010/main" val="2333225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5400" i="1" dirty="0" smtClean="0"/>
              <a:t>Voluntariado</a:t>
            </a:r>
            <a:endParaRPr lang="es-ES" sz="5400" i="1" dirty="0"/>
          </a:p>
        </p:txBody>
      </p:sp>
      <p:sp>
        <p:nvSpPr>
          <p:cNvPr id="3" name="2 Marcador de contenido"/>
          <p:cNvSpPr>
            <a:spLocks noGrp="1"/>
          </p:cNvSpPr>
          <p:nvPr>
            <p:ph idx="1"/>
          </p:nvPr>
        </p:nvSpPr>
        <p:spPr>
          <a:xfrm>
            <a:off x="457200" y="1600200"/>
            <a:ext cx="8229600" cy="4997152"/>
          </a:xfrm>
        </p:spPr>
        <p:txBody>
          <a:bodyPr>
            <a:normAutofit fontScale="77500" lnSpcReduction="20000"/>
          </a:bodyPr>
          <a:lstStyle/>
          <a:p>
            <a:pPr marL="0" indent="0">
              <a:buNone/>
            </a:pPr>
            <a:r>
              <a:rPr lang="es-ES" sz="3600" dirty="0" smtClean="0"/>
              <a:t>Este concepto que atraviesa nuestra investigación, se caracteriza por: </a:t>
            </a:r>
          </a:p>
          <a:p>
            <a:r>
              <a:rPr lang="es-ES" sz="3600" dirty="0" smtClean="0"/>
              <a:t>Naturaleza de la acción (voluntaria, no forzada, obligada).</a:t>
            </a:r>
          </a:p>
          <a:p>
            <a:r>
              <a:rPr lang="es-ES" sz="3600" dirty="0" smtClean="0"/>
              <a:t> Naturaleza de la recompensa (sin recompensa económica esperada).</a:t>
            </a:r>
          </a:p>
          <a:p>
            <a:r>
              <a:rPr lang="es-ES" sz="3600" dirty="0" smtClean="0"/>
              <a:t>Contexto (asociado formalmente, no formal). </a:t>
            </a:r>
          </a:p>
          <a:p>
            <a:r>
              <a:rPr lang="es-ES" sz="3600" dirty="0" smtClean="0"/>
              <a:t>Objeto de la ayuda (desconocidos, conocidos, autoayuda).</a:t>
            </a:r>
          </a:p>
          <a:p>
            <a:pPr marL="0" indent="0" algn="ctr">
              <a:buNone/>
            </a:pPr>
            <a:r>
              <a:rPr lang="es-ES" sz="3600" dirty="0"/>
              <a:t>Podríamos pensar que el voluntariado requiere de una serie recursos personales para generar la automotivación necesaria, que son específicos de la actividad no </a:t>
            </a:r>
            <a:r>
              <a:rPr lang="es-ES" sz="3600" dirty="0" smtClean="0"/>
              <a:t>remunerada.</a:t>
            </a:r>
          </a:p>
          <a:p>
            <a:endParaRPr lang="es-ES" dirty="0" smtClean="0"/>
          </a:p>
          <a:p>
            <a:endParaRPr lang="es-ES" dirty="0"/>
          </a:p>
        </p:txBody>
      </p:sp>
    </p:spTree>
    <p:extLst>
      <p:ext uri="{BB962C8B-B14F-4D97-AF65-F5344CB8AC3E}">
        <p14:creationId xmlns:p14="http://schemas.microsoft.com/office/powerpoint/2010/main" val="3318003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Caracterización de la organización bomberil</a:t>
            </a:r>
            <a:endParaRPr lang="es-ES" dirty="0"/>
          </a:p>
        </p:txBody>
      </p:sp>
      <p:sp>
        <p:nvSpPr>
          <p:cNvPr id="3" name="2 Marcador de contenido"/>
          <p:cNvSpPr>
            <a:spLocks noGrp="1"/>
          </p:cNvSpPr>
          <p:nvPr>
            <p:ph idx="1"/>
          </p:nvPr>
        </p:nvSpPr>
        <p:spPr>
          <a:xfrm>
            <a:off x="4067944" y="1600199"/>
            <a:ext cx="4618856" cy="4962335"/>
          </a:xfrm>
        </p:spPr>
        <p:txBody>
          <a:bodyPr>
            <a:normAutofit fontScale="77500" lnSpcReduction="20000"/>
          </a:bodyPr>
          <a:lstStyle/>
          <a:p>
            <a:pPr algn="just"/>
            <a:r>
              <a:rPr lang="es-ES" dirty="0"/>
              <a:t>A</a:t>
            </a:r>
            <a:r>
              <a:rPr lang="es-ES" dirty="0" smtClean="0"/>
              <a:t>mbas organizaciones </a:t>
            </a:r>
            <a:r>
              <a:rPr lang="es-ES" dirty="0"/>
              <a:t>se encuentran integrados a una estructura organizacional de tipo militar o </a:t>
            </a:r>
            <a:r>
              <a:rPr lang="es-ES" dirty="0" smtClean="0"/>
              <a:t>lineal</a:t>
            </a:r>
            <a:r>
              <a:rPr lang="es-ES" dirty="0"/>
              <a:t>.</a:t>
            </a:r>
            <a:endParaRPr lang="es-ES" dirty="0" smtClean="0"/>
          </a:p>
          <a:p>
            <a:pPr algn="just"/>
            <a:r>
              <a:rPr lang="es-ES" dirty="0"/>
              <a:t>E</a:t>
            </a:r>
            <a:r>
              <a:rPr lang="es-ES" dirty="0" smtClean="0"/>
              <a:t>ste </a:t>
            </a:r>
            <a:r>
              <a:rPr lang="es-ES" dirty="0"/>
              <a:t>tipo de organización funciona como continente para quienes la integran y de alguna manera impregnan de previsibilidad sus conductas.</a:t>
            </a:r>
          </a:p>
          <a:p>
            <a:pPr algn="just"/>
            <a:r>
              <a:rPr lang="es-ES" dirty="0"/>
              <a:t>A</a:t>
            </a:r>
            <a:r>
              <a:rPr lang="es-ES" dirty="0" smtClean="0"/>
              <a:t>l </a:t>
            </a:r>
            <a:r>
              <a:rPr lang="es-ES" dirty="0"/>
              <a:t>funcionar como </a:t>
            </a:r>
            <a:r>
              <a:rPr lang="es-ES" b="1" u="sng" dirty="0"/>
              <a:t>continente</a:t>
            </a:r>
            <a:r>
              <a:rPr lang="es-ES" dirty="0"/>
              <a:t> permite que se desarrolle </a:t>
            </a:r>
            <a:r>
              <a:rPr lang="es-ES" dirty="0" smtClean="0"/>
              <a:t>la “hermandad</a:t>
            </a:r>
            <a:r>
              <a:rPr lang="es-ES" dirty="0"/>
              <a:t>” entre los integrantes y se ve aún más acentuada dentro del bombero </a:t>
            </a:r>
            <a:r>
              <a:rPr lang="es-ES" dirty="0" smtClean="0"/>
              <a:t>voluntario.</a:t>
            </a:r>
            <a:endParaRPr lang="es-ES"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1700808"/>
            <a:ext cx="3240360" cy="4861727"/>
          </a:xfrm>
          <a:prstGeom prst="rect">
            <a:avLst/>
          </a:prstGeom>
        </p:spPr>
      </p:pic>
    </p:spTree>
    <p:extLst>
      <p:ext uri="{BB962C8B-B14F-4D97-AF65-F5344CB8AC3E}">
        <p14:creationId xmlns:p14="http://schemas.microsoft.com/office/powerpoint/2010/main" val="39258797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682752" cy="1143000"/>
          </a:xfrm>
        </p:spPr>
        <p:txBody>
          <a:bodyPr>
            <a:normAutofit fontScale="90000"/>
          </a:bodyPr>
          <a:lstStyle/>
          <a:p>
            <a:r>
              <a:rPr lang="es-ES" dirty="0" smtClean="0"/>
              <a:t> </a:t>
            </a:r>
            <a:r>
              <a:rPr lang="es-ES" sz="3600" i="1" dirty="0" smtClean="0"/>
              <a:t>Condicionamientos de la</a:t>
            </a:r>
            <a:br>
              <a:rPr lang="es-ES" sz="3600" i="1" dirty="0" smtClean="0"/>
            </a:br>
            <a:r>
              <a:rPr lang="es-ES" sz="3600" i="1" dirty="0" smtClean="0"/>
              <a:t>Tarea Bomberil</a:t>
            </a:r>
            <a:endParaRPr lang="es-ES" sz="3600" i="1" dirty="0"/>
          </a:p>
        </p:txBody>
      </p:sp>
      <p:sp>
        <p:nvSpPr>
          <p:cNvPr id="3" name="2 Marcador de contenido"/>
          <p:cNvSpPr>
            <a:spLocks noGrp="1"/>
          </p:cNvSpPr>
          <p:nvPr>
            <p:ph idx="1"/>
          </p:nvPr>
        </p:nvSpPr>
        <p:spPr>
          <a:xfrm>
            <a:off x="457200" y="1988840"/>
            <a:ext cx="3394720" cy="4464496"/>
          </a:xfrm>
        </p:spPr>
        <p:txBody>
          <a:bodyPr/>
          <a:lstStyle/>
          <a:p>
            <a:r>
              <a:rPr lang="es-ES" dirty="0" smtClean="0"/>
              <a:t>Disciplina</a:t>
            </a:r>
          </a:p>
          <a:p>
            <a:r>
              <a:rPr lang="es-ES" dirty="0" smtClean="0"/>
              <a:t>Abnegación</a:t>
            </a:r>
          </a:p>
          <a:p>
            <a:r>
              <a:rPr lang="es-ES" dirty="0" smtClean="0"/>
              <a:t>Trabajo en equipo</a:t>
            </a:r>
          </a:p>
          <a:p>
            <a:r>
              <a:rPr lang="es-ES" dirty="0" smtClean="0"/>
              <a:t>Respeto</a:t>
            </a:r>
          </a:p>
          <a:p>
            <a:r>
              <a:rPr lang="es-ES" dirty="0" smtClean="0"/>
              <a:t>Ambiente organizacional armónico</a:t>
            </a:r>
          </a:p>
          <a:p>
            <a:endParaRPr lang="es-ES"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9952" y="476672"/>
            <a:ext cx="4861847" cy="6298301"/>
          </a:xfrm>
          <a:prstGeom prst="rect">
            <a:avLst/>
          </a:prstGeom>
        </p:spPr>
      </p:pic>
    </p:spTree>
    <p:extLst>
      <p:ext uri="{BB962C8B-B14F-4D97-AF65-F5344CB8AC3E}">
        <p14:creationId xmlns:p14="http://schemas.microsoft.com/office/powerpoint/2010/main" val="1822682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5400" i="1" dirty="0" smtClean="0"/>
              <a:t>Resultados</a:t>
            </a:r>
            <a:endParaRPr lang="es-ES" sz="5400" i="1" dirty="0"/>
          </a:p>
        </p:txBody>
      </p:sp>
      <p:sp>
        <p:nvSpPr>
          <p:cNvPr id="3" name="2 Marcador de contenido"/>
          <p:cNvSpPr>
            <a:spLocks noGrp="1"/>
          </p:cNvSpPr>
          <p:nvPr>
            <p:ph idx="1"/>
          </p:nvPr>
        </p:nvSpPr>
        <p:spPr>
          <a:xfrm>
            <a:off x="457200" y="1600200"/>
            <a:ext cx="8229600" cy="4997152"/>
          </a:xfrm>
        </p:spPr>
        <p:txBody>
          <a:bodyPr>
            <a:normAutofit fontScale="70000" lnSpcReduction="20000"/>
          </a:bodyPr>
          <a:lstStyle/>
          <a:p>
            <a:pPr algn="just"/>
            <a:r>
              <a:rPr lang="es-ES" dirty="0"/>
              <a:t>Los 5 cuarteles presentaron </a:t>
            </a:r>
            <a:r>
              <a:rPr lang="es-ES" i="1" u="sng" dirty="0"/>
              <a:t>resultados favorables </a:t>
            </a:r>
            <a:r>
              <a:rPr lang="es-ES" dirty="0"/>
              <a:t>en cuanto al control sobre su actividad, autonomía, poder tomar decisiones. Lo cual sería indicador de que cuentan con recursos laborales adecuados para generar empleados </a:t>
            </a:r>
            <a:r>
              <a:rPr lang="es-ES" dirty="0" err="1"/>
              <a:t>engage</a:t>
            </a:r>
            <a:r>
              <a:rPr lang="es-ES" dirty="0"/>
              <a:t>, a la vez que haría falta de algunos ajustes</a:t>
            </a:r>
            <a:r>
              <a:rPr lang="es-ES" dirty="0" smtClean="0"/>
              <a:t>.</a:t>
            </a:r>
          </a:p>
          <a:p>
            <a:endParaRPr lang="es-ES" dirty="0"/>
          </a:p>
          <a:p>
            <a:pPr algn="just"/>
            <a:r>
              <a:rPr lang="es-ES" dirty="0"/>
              <a:t>Observamos también, que altos valores favorables de </a:t>
            </a:r>
            <a:r>
              <a:rPr lang="es-ES" b="1" i="1" u="sng" dirty="0"/>
              <a:t>apoyo social</a:t>
            </a:r>
            <a:r>
              <a:rPr lang="es-ES" dirty="0"/>
              <a:t>, acompañó valores elevados favorables de </a:t>
            </a:r>
            <a:r>
              <a:rPr lang="es-ES" dirty="0" smtClean="0"/>
              <a:t>Estima.</a:t>
            </a:r>
          </a:p>
          <a:p>
            <a:pPr algn="just"/>
            <a:r>
              <a:rPr lang="es-ES" dirty="0"/>
              <a:t>De acuerdo a lo relevado podemos afirmar que los bomberos voluntarios, que cuenten con los requisitos </a:t>
            </a:r>
            <a:r>
              <a:rPr lang="es-ES" dirty="0" smtClean="0"/>
              <a:t>mencionados </a:t>
            </a:r>
            <a:r>
              <a:rPr lang="es-ES" dirty="0"/>
              <a:t>y descriptos, serán más propensos a  contar con los recursos necesarios para afrontar la tarea, la cual realizan sin tener como objetivo la remuneración, que como bien es sabido no es motivador de la actividad en sí </a:t>
            </a:r>
            <a:r>
              <a:rPr lang="es-ES" dirty="0" smtClean="0"/>
              <a:t>misma, </a:t>
            </a:r>
            <a:r>
              <a:rPr lang="es-ES" dirty="0"/>
              <a:t>sino su labor centrada en el servicio a la comunidad y el donar su tiempo fuera del trabajo remunerado para esta actividad tan socialmente valorada.</a:t>
            </a:r>
          </a:p>
          <a:p>
            <a:endParaRPr lang="es-ES" dirty="0"/>
          </a:p>
        </p:txBody>
      </p:sp>
    </p:spTree>
    <p:extLst>
      <p:ext uri="{BB962C8B-B14F-4D97-AF65-F5344CB8AC3E}">
        <p14:creationId xmlns:p14="http://schemas.microsoft.com/office/powerpoint/2010/main" val="1870251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2 Elipse"/>
          <p:cNvSpPr/>
          <p:nvPr/>
        </p:nvSpPr>
        <p:spPr>
          <a:xfrm>
            <a:off x="-17050" y="1100303"/>
            <a:ext cx="3629864" cy="302835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a:t>E</a:t>
            </a:r>
            <a:r>
              <a:rPr lang="es-ES" sz="4000" dirty="0" smtClean="0"/>
              <a:t>ngagment</a:t>
            </a:r>
            <a:endParaRPr lang="es-ES" sz="4000" dirty="0"/>
          </a:p>
        </p:txBody>
      </p:sp>
      <p:sp>
        <p:nvSpPr>
          <p:cNvPr id="4" name="3 Elipse"/>
          <p:cNvSpPr/>
          <p:nvPr/>
        </p:nvSpPr>
        <p:spPr>
          <a:xfrm>
            <a:off x="5220072" y="1100303"/>
            <a:ext cx="3744416" cy="2774315"/>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dirty="0" smtClean="0"/>
              <a:t>Institución </a:t>
            </a:r>
          </a:p>
          <a:p>
            <a:pPr algn="ctr"/>
            <a:r>
              <a:rPr lang="es-ES" sz="3600" dirty="0" smtClean="0"/>
              <a:t>Bomberil</a:t>
            </a:r>
            <a:endParaRPr lang="es-ES" sz="3600" dirty="0"/>
          </a:p>
        </p:txBody>
      </p:sp>
      <p:sp>
        <p:nvSpPr>
          <p:cNvPr id="5" name="4 Flecha izquierda y derecha"/>
          <p:cNvSpPr/>
          <p:nvPr/>
        </p:nvSpPr>
        <p:spPr>
          <a:xfrm rot="3396860">
            <a:off x="1134312" y="1478449"/>
            <a:ext cx="6829721" cy="296352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5400" dirty="0" smtClean="0"/>
              <a:t>voluntariado</a:t>
            </a:r>
            <a:endParaRPr lang="es-ES" sz="5400" dirty="0"/>
          </a:p>
        </p:txBody>
      </p:sp>
      <p:sp>
        <p:nvSpPr>
          <p:cNvPr id="6" name="5 Flecha abajo"/>
          <p:cNvSpPr/>
          <p:nvPr/>
        </p:nvSpPr>
        <p:spPr>
          <a:xfrm>
            <a:off x="1797882" y="4128653"/>
            <a:ext cx="484632" cy="9227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a:off x="909116" y="5099298"/>
            <a:ext cx="2481808" cy="461665"/>
          </a:xfrm>
          <a:prstGeom prst="rect">
            <a:avLst/>
          </a:prstGeom>
          <a:noFill/>
        </p:spPr>
        <p:txBody>
          <a:bodyPr wrap="square" rtlCol="0">
            <a:spAutoFit/>
          </a:bodyPr>
          <a:lstStyle/>
          <a:p>
            <a:r>
              <a:rPr lang="es-ES" sz="2400" b="1" dirty="0" smtClean="0"/>
              <a:t>MOTIVACIONAL</a:t>
            </a:r>
            <a:endParaRPr lang="es-ES" sz="2400" b="1" dirty="0"/>
          </a:p>
        </p:txBody>
      </p:sp>
      <p:sp>
        <p:nvSpPr>
          <p:cNvPr id="10" name="9 Flecha abajo"/>
          <p:cNvSpPr/>
          <p:nvPr/>
        </p:nvSpPr>
        <p:spPr>
          <a:xfrm rot="2726877">
            <a:off x="3478876" y="3896925"/>
            <a:ext cx="484632" cy="18466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Flecha abajo"/>
          <p:cNvSpPr/>
          <p:nvPr/>
        </p:nvSpPr>
        <p:spPr>
          <a:xfrm>
            <a:off x="7880017" y="3665344"/>
            <a:ext cx="484632" cy="23098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CuadroTexto"/>
          <p:cNvSpPr txBox="1"/>
          <p:nvPr/>
        </p:nvSpPr>
        <p:spPr>
          <a:xfrm>
            <a:off x="7124734" y="5949279"/>
            <a:ext cx="1562415" cy="369332"/>
          </a:xfrm>
          <a:prstGeom prst="rect">
            <a:avLst/>
          </a:prstGeom>
          <a:noFill/>
        </p:spPr>
        <p:txBody>
          <a:bodyPr wrap="none" rtlCol="0">
            <a:spAutoFit/>
          </a:bodyPr>
          <a:lstStyle/>
          <a:p>
            <a:r>
              <a:rPr lang="es-ES" dirty="0" smtClean="0"/>
              <a:t>APOYO SOCIAL</a:t>
            </a:r>
            <a:endParaRPr lang="es-ES" dirty="0"/>
          </a:p>
        </p:txBody>
      </p:sp>
      <p:sp>
        <p:nvSpPr>
          <p:cNvPr id="14" name="13 CuadroTexto"/>
          <p:cNvSpPr txBox="1"/>
          <p:nvPr/>
        </p:nvSpPr>
        <p:spPr>
          <a:xfrm>
            <a:off x="6807511" y="6349970"/>
            <a:ext cx="1949508" cy="369332"/>
          </a:xfrm>
          <a:prstGeom prst="rect">
            <a:avLst/>
          </a:prstGeom>
          <a:noFill/>
        </p:spPr>
        <p:txBody>
          <a:bodyPr wrap="none" rtlCol="0">
            <a:spAutoFit/>
          </a:bodyPr>
          <a:lstStyle/>
          <a:p>
            <a:r>
              <a:rPr lang="es-ES" dirty="0" smtClean="0"/>
              <a:t>RECONOCIMIENTO</a:t>
            </a:r>
            <a:endParaRPr lang="es-ES" dirty="0"/>
          </a:p>
        </p:txBody>
      </p:sp>
      <p:sp>
        <p:nvSpPr>
          <p:cNvPr id="15" name="14 CuadroTexto"/>
          <p:cNvSpPr txBox="1"/>
          <p:nvPr/>
        </p:nvSpPr>
        <p:spPr>
          <a:xfrm>
            <a:off x="1262161" y="5672280"/>
            <a:ext cx="1775718" cy="461665"/>
          </a:xfrm>
          <a:prstGeom prst="rect">
            <a:avLst/>
          </a:prstGeom>
          <a:noFill/>
        </p:spPr>
        <p:txBody>
          <a:bodyPr wrap="square" rtlCol="0">
            <a:spAutoFit/>
          </a:bodyPr>
          <a:lstStyle/>
          <a:p>
            <a:pPr algn="ctr"/>
            <a:r>
              <a:rPr lang="es-ES" sz="2400" b="1" dirty="0" smtClean="0"/>
              <a:t>SOCIAL</a:t>
            </a:r>
            <a:endParaRPr lang="es-ES" sz="2400" b="1" dirty="0"/>
          </a:p>
        </p:txBody>
      </p:sp>
      <p:sp>
        <p:nvSpPr>
          <p:cNvPr id="16" name="15 CuadroTexto"/>
          <p:cNvSpPr txBox="1"/>
          <p:nvPr/>
        </p:nvSpPr>
        <p:spPr>
          <a:xfrm>
            <a:off x="4252703" y="5672280"/>
            <a:ext cx="2635080" cy="1015663"/>
          </a:xfrm>
          <a:prstGeom prst="rect">
            <a:avLst/>
          </a:prstGeom>
          <a:noFill/>
        </p:spPr>
        <p:txBody>
          <a:bodyPr wrap="none" rtlCol="0">
            <a:spAutoFit/>
          </a:bodyPr>
          <a:lstStyle/>
          <a:p>
            <a:r>
              <a:rPr lang="es-ES" sz="6000" b="1" dirty="0" smtClean="0"/>
              <a:t>ESTIMA</a:t>
            </a:r>
            <a:endParaRPr lang="es-ES" sz="6000" b="1" dirty="0"/>
          </a:p>
        </p:txBody>
      </p:sp>
      <p:sp>
        <p:nvSpPr>
          <p:cNvPr id="2" name="1 CuadroTexto"/>
          <p:cNvSpPr txBox="1"/>
          <p:nvPr/>
        </p:nvSpPr>
        <p:spPr>
          <a:xfrm>
            <a:off x="5220072" y="260648"/>
            <a:ext cx="3467077" cy="461665"/>
          </a:xfrm>
          <a:prstGeom prst="rect">
            <a:avLst/>
          </a:prstGeom>
          <a:noFill/>
        </p:spPr>
        <p:txBody>
          <a:bodyPr wrap="square" rtlCol="0">
            <a:spAutoFit/>
          </a:bodyPr>
          <a:lstStyle/>
          <a:p>
            <a:r>
              <a:rPr lang="es-ES" sz="2400" b="1" dirty="0" smtClean="0"/>
              <a:t>Clima organizacional</a:t>
            </a:r>
            <a:endParaRPr lang="es-ES" sz="2400" b="1" dirty="0"/>
          </a:p>
        </p:txBody>
      </p:sp>
    </p:spTree>
    <p:extLst>
      <p:ext uri="{BB962C8B-B14F-4D97-AF65-F5344CB8AC3E}">
        <p14:creationId xmlns:p14="http://schemas.microsoft.com/office/powerpoint/2010/main" val="695565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ircle(in)">
                                      <p:cBhvr>
                                        <p:cTn id="55" dur="20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p:bldP spid="10" grpId="0" animBg="1"/>
      <p:bldP spid="12" grpId="0" animBg="1"/>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620688"/>
          </a:xfrm>
        </p:spPr>
        <p:txBody>
          <a:bodyPr>
            <a:normAutofit fontScale="90000"/>
          </a:bodyPr>
          <a:lstStyle/>
          <a:p>
            <a:r>
              <a:rPr lang="es-ES" b="1" dirty="0" smtClean="0">
                <a:solidFill>
                  <a:schemeClr val="bg1"/>
                </a:solidFill>
              </a:rPr>
              <a:t>Construcción de un Perfil</a:t>
            </a:r>
            <a:r>
              <a:rPr lang="es-ES" dirty="0" smtClean="0">
                <a:solidFill>
                  <a:schemeClr val="bg1"/>
                </a:solidFill>
              </a:rPr>
              <a:t>…</a:t>
            </a:r>
            <a:endParaRPr lang="es-ES" dirty="0">
              <a:solidFill>
                <a:schemeClr val="bg1"/>
              </a:solidFill>
            </a:endParaRPr>
          </a:p>
        </p:txBody>
      </p:sp>
      <p:sp>
        <p:nvSpPr>
          <p:cNvPr id="3" name="2 Marcador de contenido"/>
          <p:cNvSpPr>
            <a:spLocks noGrp="1"/>
          </p:cNvSpPr>
          <p:nvPr>
            <p:ph sz="half" idx="1"/>
          </p:nvPr>
        </p:nvSpPr>
        <p:spPr>
          <a:xfrm>
            <a:off x="107504" y="1052736"/>
            <a:ext cx="4248472" cy="5688632"/>
          </a:xfrm>
        </p:spPr>
        <p:txBody>
          <a:bodyPr>
            <a:noAutofit/>
          </a:bodyPr>
          <a:lstStyle/>
          <a:p>
            <a:pPr marL="0" lvl="0" indent="0">
              <a:lnSpc>
                <a:spcPct val="150000"/>
              </a:lnSpc>
              <a:buNone/>
            </a:pPr>
            <a:r>
              <a:rPr lang="es-ES" sz="1800" b="1" dirty="0" smtClean="0"/>
              <a:t>La </a:t>
            </a:r>
            <a:r>
              <a:rPr lang="es-ES" sz="1800" b="1" i="1" u="sng" dirty="0" smtClean="0"/>
              <a:t>capacidad</a:t>
            </a:r>
            <a:r>
              <a:rPr lang="es-ES" sz="1800" b="1" dirty="0" smtClean="0"/>
              <a:t> de combinar las demandas familiares con las demandas laborales y las demandas del </a:t>
            </a:r>
            <a:r>
              <a:rPr lang="es-ES" sz="1800" b="1" dirty="0" smtClean="0"/>
              <a:t>voluntariado</a:t>
            </a:r>
            <a:r>
              <a:rPr lang="es-ES" sz="1800" b="1" dirty="0">
                <a:solidFill>
                  <a:schemeClr val="bg1"/>
                </a:solidFill>
              </a:rPr>
              <a:t> </a:t>
            </a:r>
            <a:r>
              <a:rPr lang="es-ES" sz="1800" b="1" dirty="0" smtClean="0">
                <a:solidFill>
                  <a:schemeClr val="bg1"/>
                </a:solidFill>
              </a:rPr>
              <a:t>(Triple </a:t>
            </a:r>
            <a:r>
              <a:rPr lang="es-ES" sz="1800" b="1" dirty="0" smtClean="0">
                <a:solidFill>
                  <a:schemeClr val="bg1"/>
                </a:solidFill>
              </a:rPr>
              <a:t>presencia).</a:t>
            </a:r>
          </a:p>
          <a:p>
            <a:pPr lvl="0">
              <a:lnSpc>
                <a:spcPct val="150000"/>
              </a:lnSpc>
            </a:pPr>
            <a:r>
              <a:rPr lang="es-ES" sz="1800" b="1" dirty="0" smtClean="0">
                <a:solidFill>
                  <a:schemeClr val="bg1"/>
                </a:solidFill>
              </a:rPr>
              <a:t>Tolerancia </a:t>
            </a:r>
            <a:r>
              <a:rPr lang="es-ES" sz="1800" b="1" dirty="0">
                <a:solidFill>
                  <a:schemeClr val="bg1"/>
                </a:solidFill>
              </a:rPr>
              <a:t>a la frustración</a:t>
            </a:r>
          </a:p>
          <a:p>
            <a:pPr lvl="0">
              <a:lnSpc>
                <a:spcPct val="150000"/>
              </a:lnSpc>
            </a:pPr>
            <a:r>
              <a:rPr lang="es-ES" sz="1800" b="1" dirty="0">
                <a:solidFill>
                  <a:schemeClr val="bg1"/>
                </a:solidFill>
              </a:rPr>
              <a:t>Tolerancia al stress.</a:t>
            </a:r>
          </a:p>
          <a:p>
            <a:pPr lvl="0">
              <a:lnSpc>
                <a:spcPct val="150000"/>
              </a:lnSpc>
            </a:pPr>
            <a:r>
              <a:rPr lang="es-ES" sz="1800" b="1" dirty="0">
                <a:solidFill>
                  <a:schemeClr val="bg1"/>
                </a:solidFill>
              </a:rPr>
              <a:t>Servicio</a:t>
            </a:r>
          </a:p>
          <a:p>
            <a:pPr lvl="0">
              <a:lnSpc>
                <a:spcPct val="150000"/>
              </a:lnSpc>
            </a:pPr>
            <a:r>
              <a:rPr lang="es-ES" sz="1800" b="1" dirty="0">
                <a:solidFill>
                  <a:schemeClr val="bg1"/>
                </a:solidFill>
              </a:rPr>
              <a:t>Autoeficacia</a:t>
            </a:r>
          </a:p>
          <a:p>
            <a:pPr lvl="0">
              <a:lnSpc>
                <a:spcPct val="150000"/>
              </a:lnSpc>
            </a:pPr>
            <a:r>
              <a:rPr lang="es-ES" sz="1800" b="1" dirty="0">
                <a:solidFill>
                  <a:schemeClr val="bg1"/>
                </a:solidFill>
              </a:rPr>
              <a:t>Autoestima</a:t>
            </a:r>
          </a:p>
          <a:p>
            <a:pPr lvl="0">
              <a:lnSpc>
                <a:spcPct val="150000"/>
              </a:lnSpc>
            </a:pPr>
            <a:r>
              <a:rPr lang="es-ES" sz="1800" b="1" i="1" dirty="0" smtClean="0">
                <a:solidFill>
                  <a:schemeClr val="bg1"/>
                </a:solidFill>
              </a:rPr>
              <a:t>Optimismo</a:t>
            </a:r>
          </a:p>
          <a:p>
            <a:pPr>
              <a:lnSpc>
                <a:spcPct val="150000"/>
              </a:lnSpc>
            </a:pPr>
            <a:r>
              <a:rPr lang="es-ES" sz="1800" b="1" i="1" dirty="0">
                <a:solidFill>
                  <a:schemeClr val="bg1"/>
                </a:solidFill>
              </a:rPr>
              <a:t>Capacidad </a:t>
            </a:r>
            <a:r>
              <a:rPr lang="es-ES" sz="1800" b="1" i="1" dirty="0" smtClean="0">
                <a:solidFill>
                  <a:schemeClr val="bg1"/>
                </a:solidFill>
              </a:rPr>
              <a:t>empática</a:t>
            </a:r>
            <a:endParaRPr lang="es-ES" sz="1800" b="1" i="1" dirty="0" smtClean="0">
              <a:solidFill>
                <a:schemeClr val="bg1"/>
              </a:solidFill>
            </a:endParaRPr>
          </a:p>
          <a:p>
            <a:endParaRPr lang="es-ES" sz="1800" b="1" i="1" dirty="0">
              <a:solidFill>
                <a:schemeClr val="bg1"/>
              </a:solidFill>
            </a:endParaRPr>
          </a:p>
          <a:p>
            <a:pPr lvl="0"/>
            <a:endParaRPr lang="es-ES" sz="1600" b="1" i="1" dirty="0">
              <a:solidFill>
                <a:schemeClr val="bg1"/>
              </a:solidFill>
            </a:endParaRPr>
          </a:p>
        </p:txBody>
      </p:sp>
      <p:sp>
        <p:nvSpPr>
          <p:cNvPr id="4" name="3 Marcador de contenido"/>
          <p:cNvSpPr>
            <a:spLocks noGrp="1"/>
          </p:cNvSpPr>
          <p:nvPr>
            <p:ph sz="half" idx="2"/>
          </p:nvPr>
        </p:nvSpPr>
        <p:spPr>
          <a:xfrm>
            <a:off x="4427984" y="764704"/>
            <a:ext cx="4464496" cy="5904656"/>
          </a:xfrm>
        </p:spPr>
        <p:txBody>
          <a:bodyPr>
            <a:noAutofit/>
          </a:bodyPr>
          <a:lstStyle/>
          <a:p>
            <a:pPr lvl="0">
              <a:lnSpc>
                <a:spcPct val="170000"/>
              </a:lnSpc>
            </a:pPr>
            <a:r>
              <a:rPr lang="es-ES" sz="1800" b="1" i="1" u="sng" dirty="0" smtClean="0"/>
              <a:t>Trabajo </a:t>
            </a:r>
            <a:r>
              <a:rPr lang="es-ES" sz="1800" b="1" i="1" u="sng" dirty="0"/>
              <a:t>en equipo</a:t>
            </a:r>
            <a:r>
              <a:rPr lang="es-ES" sz="1800" b="1" i="1" dirty="0">
                <a:solidFill>
                  <a:schemeClr val="bg2"/>
                </a:solidFill>
              </a:rPr>
              <a:t>, entendido como: Disposición para participar como miembro integrado </a:t>
            </a:r>
            <a:r>
              <a:rPr lang="es-ES" sz="1800" b="1" dirty="0">
                <a:solidFill>
                  <a:schemeClr val="bg2"/>
                </a:solidFill>
              </a:rPr>
              <a:t>en un grupo. Para obtener un beneficio como resultado de la tarea a realizar, independientemente de los intereses personales.</a:t>
            </a:r>
          </a:p>
          <a:p>
            <a:pPr lvl="0">
              <a:lnSpc>
                <a:spcPct val="170000"/>
              </a:lnSpc>
            </a:pPr>
            <a:r>
              <a:rPr lang="es-ES" sz="1800" b="1" dirty="0">
                <a:solidFill>
                  <a:schemeClr val="bg2"/>
                </a:solidFill>
              </a:rPr>
              <a:t>Autonomía</a:t>
            </a:r>
          </a:p>
          <a:p>
            <a:pPr lvl="0">
              <a:lnSpc>
                <a:spcPct val="170000"/>
              </a:lnSpc>
            </a:pPr>
            <a:r>
              <a:rPr lang="es-ES" sz="1800" b="1" dirty="0" smtClean="0">
                <a:solidFill>
                  <a:schemeClr val="bg2"/>
                </a:solidFill>
              </a:rPr>
              <a:t>Feedback</a:t>
            </a:r>
            <a:endParaRPr lang="es-ES" sz="1800" b="1" dirty="0">
              <a:solidFill>
                <a:schemeClr val="bg2"/>
              </a:solidFill>
            </a:endParaRPr>
          </a:p>
          <a:p>
            <a:pPr lvl="0">
              <a:lnSpc>
                <a:spcPct val="170000"/>
              </a:lnSpc>
            </a:pPr>
            <a:r>
              <a:rPr lang="es-ES" sz="1800" b="1" u="sng" dirty="0" smtClean="0"/>
              <a:t>Decisión</a:t>
            </a:r>
            <a:r>
              <a:rPr lang="es-ES" sz="1800" b="1" dirty="0"/>
              <a:t>: Agudeza para establecer una línea de acción adecuada en la resolución de problemas, implicarse o tomar parte en un asunto concreto o tarea personal.</a:t>
            </a:r>
          </a:p>
          <a:p>
            <a:endParaRPr lang="es-ES" sz="1800" b="1" dirty="0"/>
          </a:p>
          <a:p>
            <a:endParaRPr lang="es-ES" sz="1800" dirty="0"/>
          </a:p>
        </p:txBody>
      </p:sp>
    </p:spTree>
    <p:extLst>
      <p:ext uri="{BB962C8B-B14F-4D97-AF65-F5344CB8AC3E}">
        <p14:creationId xmlns:p14="http://schemas.microsoft.com/office/powerpoint/2010/main" val="754009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Presentación de la Investigación</a:t>
            </a:r>
            <a:endParaRPr lang="es-ES" dirty="0"/>
          </a:p>
        </p:txBody>
      </p:sp>
      <p:sp>
        <p:nvSpPr>
          <p:cNvPr id="3" name="2 Marcador de contenido"/>
          <p:cNvSpPr>
            <a:spLocks noGrp="1"/>
          </p:cNvSpPr>
          <p:nvPr>
            <p:ph idx="1"/>
          </p:nvPr>
        </p:nvSpPr>
        <p:spPr/>
        <p:txBody>
          <a:bodyPr>
            <a:normAutofit lnSpcReduction="10000"/>
          </a:bodyPr>
          <a:lstStyle/>
          <a:p>
            <a:pPr marL="0" indent="0" algn="ctr">
              <a:buNone/>
            </a:pPr>
            <a:r>
              <a:rPr lang="es-ES" dirty="0" smtClean="0"/>
              <a:t>La presente investigación tiene como finalidad el estudio de la relación de los factores psicosociales laborales en el desempeño ocupacional para la elaboración de un perfil  adecuado para evitar dichos riesgos.</a:t>
            </a:r>
          </a:p>
          <a:p>
            <a:pPr marL="0" indent="0" algn="ctr">
              <a:buNone/>
            </a:pPr>
            <a:r>
              <a:rPr lang="es-ES" dirty="0" smtClean="0"/>
              <a:t>Para poder dar respuesta a ello se realizo un estudio comparativo tomando dos tipos de muestras, el bombero voluntario y el bombero cuyo labor es remunerado.</a:t>
            </a:r>
          </a:p>
          <a:p>
            <a:endParaRPr lang="es-ES" dirty="0"/>
          </a:p>
        </p:txBody>
      </p:sp>
    </p:spTree>
    <p:extLst>
      <p:ext uri="{BB962C8B-B14F-4D97-AF65-F5344CB8AC3E}">
        <p14:creationId xmlns:p14="http://schemas.microsoft.com/office/powerpoint/2010/main" val="660318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Población</a:t>
            </a:r>
            <a:endParaRPr lang="es-ES" dirty="0"/>
          </a:p>
        </p:txBody>
      </p:sp>
      <p:sp>
        <p:nvSpPr>
          <p:cNvPr id="3" name="2 Marcador de contenido"/>
          <p:cNvSpPr>
            <a:spLocks noGrp="1"/>
          </p:cNvSpPr>
          <p:nvPr>
            <p:ph idx="1"/>
          </p:nvPr>
        </p:nvSpPr>
        <p:spPr>
          <a:xfrm>
            <a:off x="457200" y="1600201"/>
            <a:ext cx="8229600" cy="4565103"/>
          </a:xfrm>
        </p:spPr>
        <p:txBody>
          <a:bodyPr>
            <a:normAutofit fontScale="92500" lnSpcReduction="10000"/>
          </a:bodyPr>
          <a:lstStyle/>
          <a:p>
            <a:pPr marL="0" indent="0">
              <a:buNone/>
            </a:pPr>
            <a:r>
              <a:rPr lang="es-ES" sz="2800" dirty="0" smtClean="0"/>
              <a:t>La </a:t>
            </a:r>
            <a:r>
              <a:rPr lang="es-ES" sz="2800" dirty="0"/>
              <a:t>dotación de bomberos </a:t>
            </a:r>
            <a:r>
              <a:rPr lang="es-ES" sz="2800" dirty="0" smtClean="0"/>
              <a:t>voluntarios</a:t>
            </a:r>
          </a:p>
          <a:p>
            <a:pPr marL="0" indent="0">
              <a:buNone/>
            </a:pPr>
            <a:r>
              <a:rPr lang="es-ES" sz="2800" dirty="0" smtClean="0"/>
              <a:t> </a:t>
            </a:r>
            <a:r>
              <a:rPr lang="es-ES" sz="2800" dirty="0"/>
              <a:t>de los cuarteles de las ciudades </a:t>
            </a:r>
            <a:r>
              <a:rPr lang="es-ES" sz="2800" dirty="0" smtClean="0"/>
              <a:t>de:</a:t>
            </a:r>
          </a:p>
          <a:p>
            <a:r>
              <a:rPr lang="es-ES" sz="2800" dirty="0" smtClean="0"/>
              <a:t> </a:t>
            </a:r>
            <a:r>
              <a:rPr lang="es-ES" sz="2800" dirty="0"/>
              <a:t>Balcarce, </a:t>
            </a:r>
            <a:endParaRPr lang="es-ES" sz="2800" dirty="0" smtClean="0"/>
          </a:p>
          <a:p>
            <a:r>
              <a:rPr lang="es-ES" sz="2800" dirty="0" smtClean="0"/>
              <a:t>Ayacucho</a:t>
            </a:r>
            <a:r>
              <a:rPr lang="es-ES" sz="2800" dirty="0"/>
              <a:t>, </a:t>
            </a:r>
            <a:endParaRPr lang="es-ES" sz="2800" dirty="0" smtClean="0"/>
          </a:p>
          <a:p>
            <a:r>
              <a:rPr lang="es-ES" sz="2800" dirty="0" smtClean="0"/>
              <a:t>Gral</a:t>
            </a:r>
            <a:r>
              <a:rPr lang="es-ES" sz="2800" dirty="0"/>
              <a:t>. </a:t>
            </a:r>
            <a:r>
              <a:rPr lang="es-ES" sz="2800" dirty="0" smtClean="0"/>
              <a:t>Madariaga, </a:t>
            </a:r>
          </a:p>
          <a:p>
            <a:r>
              <a:rPr lang="es-ES" sz="2800" dirty="0" smtClean="0"/>
              <a:t>Sierra </a:t>
            </a:r>
            <a:r>
              <a:rPr lang="es-ES" sz="2800" dirty="0"/>
              <a:t>de los padres y </a:t>
            </a:r>
            <a:endParaRPr lang="es-ES" sz="2800" dirty="0" smtClean="0"/>
          </a:p>
          <a:p>
            <a:r>
              <a:rPr lang="es-ES" sz="2800" dirty="0" smtClean="0"/>
              <a:t>Cuartel </a:t>
            </a:r>
            <a:r>
              <a:rPr lang="es-ES" sz="2800" dirty="0"/>
              <a:t>central de Bomberos de </a:t>
            </a:r>
            <a:r>
              <a:rPr lang="es-ES" sz="2800" dirty="0" smtClean="0"/>
              <a:t>Policía</a:t>
            </a:r>
          </a:p>
          <a:p>
            <a:pPr marL="0" indent="0">
              <a:buNone/>
            </a:pPr>
            <a:r>
              <a:rPr lang="es-ES" sz="2800" dirty="0" smtClean="0"/>
              <a:t> </a:t>
            </a:r>
            <a:r>
              <a:rPr lang="es-ES" sz="2800" dirty="0"/>
              <a:t>de la provincia de Buenos Aires </a:t>
            </a:r>
            <a:endParaRPr lang="es-ES" sz="2800" dirty="0" smtClean="0"/>
          </a:p>
          <a:p>
            <a:pPr marL="0" indent="0">
              <a:buNone/>
            </a:pPr>
            <a:r>
              <a:rPr lang="es-ES" sz="2800" dirty="0" smtClean="0"/>
              <a:t>de </a:t>
            </a:r>
            <a:r>
              <a:rPr lang="es-ES" sz="2800" dirty="0"/>
              <a:t>la ciudad de Mar del Plata. </a:t>
            </a:r>
            <a:endParaRPr lang="es-ES" sz="2800" dirty="0" smtClean="0"/>
          </a:p>
          <a:p>
            <a:r>
              <a:rPr lang="es-ES" sz="2800" dirty="0" smtClean="0"/>
              <a:t>110 casos en total</a:t>
            </a:r>
            <a:endParaRPr lang="es-ES" sz="2800"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1772816"/>
            <a:ext cx="2621397" cy="3933055"/>
          </a:xfrm>
          <a:prstGeom prst="rect">
            <a:avLst/>
          </a:prstGeom>
        </p:spPr>
      </p:pic>
    </p:spTree>
    <p:extLst>
      <p:ext uri="{BB962C8B-B14F-4D97-AF65-F5344CB8AC3E}">
        <p14:creationId xmlns:p14="http://schemas.microsoft.com/office/powerpoint/2010/main" val="607472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Instrumentos</a:t>
            </a:r>
            <a:endParaRPr lang="es-ES" dirty="0"/>
          </a:p>
        </p:txBody>
      </p:sp>
      <p:sp>
        <p:nvSpPr>
          <p:cNvPr id="3" name="2 Marcador de contenido"/>
          <p:cNvSpPr>
            <a:spLocks noGrp="1"/>
          </p:cNvSpPr>
          <p:nvPr>
            <p:ph idx="1"/>
          </p:nvPr>
        </p:nvSpPr>
        <p:spPr/>
        <p:txBody>
          <a:bodyPr>
            <a:normAutofit/>
          </a:bodyPr>
          <a:lstStyle/>
          <a:p>
            <a:pPr marL="0" indent="0">
              <a:buNone/>
            </a:pPr>
            <a:r>
              <a:rPr lang="es-ES" dirty="0" smtClean="0"/>
              <a:t>1) Versión corta del Cuestionario de Evaluación de Riesgos Psicosociales en el Trabajo CoPsoQ-istas 21.diseñado para identificar, medir  y valorar la exposición a seis grandes grupos de factores de riesgo para la salud en el trabajo de naturaleza psicosocial.</a:t>
            </a:r>
          </a:p>
          <a:p>
            <a:pPr marL="0" indent="0">
              <a:buNone/>
            </a:pPr>
            <a:r>
              <a:rPr lang="es-ES" dirty="0" smtClean="0"/>
              <a:t>2) Entrevistas </a:t>
            </a:r>
          </a:p>
          <a:p>
            <a:pPr marL="0" indent="0">
              <a:buNone/>
            </a:pPr>
            <a:endParaRPr lang="es-ES" dirty="0"/>
          </a:p>
        </p:txBody>
      </p:sp>
    </p:spTree>
    <p:extLst>
      <p:ext uri="{BB962C8B-B14F-4D97-AF65-F5344CB8AC3E}">
        <p14:creationId xmlns:p14="http://schemas.microsoft.com/office/powerpoint/2010/main" val="3810747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Marco Teórico y Conceptos claves</a:t>
            </a:r>
            <a:endParaRPr lang="es-ES" dirty="0"/>
          </a:p>
        </p:txBody>
      </p:sp>
      <p:sp>
        <p:nvSpPr>
          <p:cNvPr id="3" name="2 Marcador de contenido"/>
          <p:cNvSpPr>
            <a:spLocks noGrp="1"/>
          </p:cNvSpPr>
          <p:nvPr>
            <p:ph idx="1"/>
          </p:nvPr>
        </p:nvSpPr>
        <p:spPr>
          <a:xfrm>
            <a:off x="457200" y="1600200"/>
            <a:ext cx="8229600" cy="4637112"/>
          </a:xfrm>
        </p:spPr>
        <p:txBody>
          <a:bodyPr>
            <a:normAutofit fontScale="85000" lnSpcReduction="20000"/>
          </a:bodyPr>
          <a:lstStyle/>
          <a:p>
            <a:pPr algn="just"/>
            <a:r>
              <a:rPr lang="es-ES" b="1" i="1" dirty="0" smtClean="0"/>
              <a:t>Trabajo</a:t>
            </a:r>
            <a:r>
              <a:rPr lang="es-ES" dirty="0" smtClean="0"/>
              <a:t> y </a:t>
            </a:r>
            <a:r>
              <a:rPr lang="es-ES" i="1" dirty="0" smtClean="0"/>
              <a:t>trabajador</a:t>
            </a:r>
            <a:r>
              <a:rPr lang="es-ES" dirty="0" smtClean="0"/>
              <a:t> como conceptos centrales, ordenadores de la vida del </a:t>
            </a:r>
            <a:r>
              <a:rPr lang="es-ES" dirty="0" smtClean="0"/>
              <a:t>sujeto: Concentra </a:t>
            </a:r>
            <a:r>
              <a:rPr lang="es-ES" dirty="0" smtClean="0"/>
              <a:t>niveles de autoestima y generan satisfacción personal</a:t>
            </a:r>
          </a:p>
          <a:p>
            <a:pPr algn="just"/>
            <a:r>
              <a:rPr lang="es-ES" b="1" u="sng" dirty="0" smtClean="0"/>
              <a:t>Clima organizacional</a:t>
            </a:r>
            <a:r>
              <a:rPr lang="es-ES" dirty="0" smtClean="0"/>
              <a:t>: </a:t>
            </a:r>
            <a:r>
              <a:rPr lang="es-ES" dirty="0"/>
              <a:t>condicionante de la aparición y desarrollo de los conceptos de Engagement y Satisfacción con la Vida</a:t>
            </a:r>
            <a:endParaRPr lang="es-ES" dirty="0" smtClean="0"/>
          </a:p>
          <a:p>
            <a:pPr algn="just"/>
            <a:r>
              <a:rPr lang="es-ES" b="1" u="sng" dirty="0" smtClean="0"/>
              <a:t>Factores Psicosociales</a:t>
            </a:r>
            <a:r>
              <a:rPr lang="es-ES" dirty="0" smtClean="0"/>
              <a:t>: </a:t>
            </a:r>
            <a:r>
              <a:rPr lang="es-ES" dirty="0"/>
              <a:t>representan el conjunto de percepciones y experiencias del trabajador, algunos son de carácter individual, otros se refieren a las expectativas económicas o de desarrollo personal y otros más a las relaciones humanas y sus aspectos emocionales. (OIT, 1984)</a:t>
            </a:r>
          </a:p>
          <a:p>
            <a:endParaRPr lang="es-ES" dirty="0" smtClean="0"/>
          </a:p>
          <a:p>
            <a:endParaRPr lang="es-ES" dirty="0"/>
          </a:p>
        </p:txBody>
      </p:sp>
    </p:spTree>
    <p:extLst>
      <p:ext uri="{BB962C8B-B14F-4D97-AF65-F5344CB8AC3E}">
        <p14:creationId xmlns:p14="http://schemas.microsoft.com/office/powerpoint/2010/main" val="2825280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457200" y="274638"/>
            <a:ext cx="8229600" cy="346050"/>
          </a:xfrm>
        </p:spPr>
        <p:txBody>
          <a:bodyPr>
            <a:normAutofit fontScale="90000"/>
          </a:bodyPr>
          <a:lstStyle/>
          <a:p>
            <a:endParaRPr lang="es-ES" dirty="0"/>
          </a:p>
        </p:txBody>
      </p:sp>
      <p:sp>
        <p:nvSpPr>
          <p:cNvPr id="3" name="2 Marcador de contenido"/>
          <p:cNvSpPr>
            <a:spLocks noGrp="1"/>
          </p:cNvSpPr>
          <p:nvPr>
            <p:ph idx="1"/>
          </p:nvPr>
        </p:nvSpPr>
        <p:spPr>
          <a:xfrm>
            <a:off x="457200" y="908720"/>
            <a:ext cx="4258816" cy="5544615"/>
          </a:xfrm>
        </p:spPr>
        <p:txBody>
          <a:bodyPr>
            <a:normAutofit fontScale="77500" lnSpcReduction="20000"/>
          </a:bodyPr>
          <a:lstStyle/>
          <a:p>
            <a:r>
              <a:rPr lang="es-ES" dirty="0" smtClean="0"/>
              <a:t>Cuando hay equilibrio entre las condiciones de trabajo y los factores humanos, el trabajo genera confianza en si mismo, aumenta la motivación, la capacidad de trabajo y la satisfacción.</a:t>
            </a:r>
          </a:p>
          <a:p>
            <a:r>
              <a:rPr lang="es-ES" dirty="0" smtClean="0"/>
              <a:t>Pero si hay un desequilibrio entre oportunidades y exigencias ambientales, lo que resulte de ello será en parte de las habilidades del sujeto para hacerles frente y controlar sus consecuencias.</a:t>
            </a:r>
          </a:p>
          <a:p>
            <a:r>
              <a:rPr lang="es-ES" dirty="0" smtClean="0"/>
              <a:t>Esto es CENTRAL, si el objeto del trabajo son personas</a:t>
            </a:r>
            <a:endParaRPr lang="es-ES" dirty="0"/>
          </a:p>
        </p:txBody>
      </p:sp>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2080" y="1124849"/>
            <a:ext cx="3168352" cy="4750209"/>
          </a:xfrm>
          <a:prstGeom prst="rect">
            <a:avLst/>
          </a:prstGeom>
        </p:spPr>
      </p:pic>
    </p:spTree>
    <p:extLst>
      <p:ext uri="{BB962C8B-B14F-4D97-AF65-F5344CB8AC3E}">
        <p14:creationId xmlns:p14="http://schemas.microsoft.com/office/powerpoint/2010/main" val="735553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Psicología Positiva</a:t>
            </a:r>
            <a:endParaRPr lang="es-ES" dirty="0"/>
          </a:p>
        </p:txBody>
      </p:sp>
      <p:sp>
        <p:nvSpPr>
          <p:cNvPr id="3" name="2 Marcador de contenido"/>
          <p:cNvSpPr>
            <a:spLocks noGrp="1"/>
          </p:cNvSpPr>
          <p:nvPr>
            <p:ph idx="1"/>
          </p:nvPr>
        </p:nvSpPr>
        <p:spPr/>
        <p:txBody>
          <a:bodyPr>
            <a:normAutofit fontScale="70000" lnSpcReduction="20000"/>
          </a:bodyPr>
          <a:lstStyle/>
          <a:p>
            <a:pPr marL="0" indent="0" algn="just">
              <a:lnSpc>
                <a:spcPct val="170000"/>
              </a:lnSpc>
              <a:buNone/>
            </a:pPr>
            <a:r>
              <a:rPr lang="es-ES" dirty="0" smtClean="0"/>
              <a:t>La </a:t>
            </a:r>
            <a:r>
              <a:rPr lang="es-ES" dirty="0"/>
              <a:t>Psicología de la Salud Ocupacional Positiva, que es una aproximación holística de la Psicología en tanto se ocupa de ambos aspectos de la persona, tanto de los negativos que hacen a su malestar, sus antecedentes y consecuencias, como de los positivos que hacen a su bienestar, también con sus propios antecedentes y consecuencias. Y todo ello en procura de mejorar la calidad de vida laboral, protegiendo y promoviendo la seguridad, la salud y el bienestar de los trabajadores (Salanova &amp; </a:t>
            </a:r>
            <a:r>
              <a:rPr lang="es-ES" dirty="0" err="1"/>
              <a:t>Schaufeli</a:t>
            </a:r>
            <a:r>
              <a:rPr lang="es-ES" dirty="0"/>
              <a:t>, 2009).</a:t>
            </a:r>
          </a:p>
          <a:p>
            <a:endParaRPr lang="es-ES" dirty="0"/>
          </a:p>
        </p:txBody>
      </p:sp>
    </p:spTree>
    <p:extLst>
      <p:ext uri="{BB962C8B-B14F-4D97-AF65-F5344CB8AC3E}">
        <p14:creationId xmlns:p14="http://schemas.microsoft.com/office/powerpoint/2010/main" val="622459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dirty="0" smtClean="0"/>
              <a:t>Psicología </a:t>
            </a:r>
            <a:r>
              <a:rPr lang="es-ES" dirty="0"/>
              <a:t>O</a:t>
            </a:r>
            <a:r>
              <a:rPr lang="es-ES" dirty="0" smtClean="0"/>
              <a:t>cupacional Positiva y DRL</a:t>
            </a:r>
            <a:endParaRPr lang="es-ES" dirty="0"/>
          </a:p>
        </p:txBody>
      </p:sp>
      <p:sp>
        <p:nvSpPr>
          <p:cNvPr id="3" name="2 Marcador de contenido"/>
          <p:cNvSpPr>
            <a:spLocks noGrp="1"/>
          </p:cNvSpPr>
          <p:nvPr>
            <p:ph idx="1"/>
          </p:nvPr>
        </p:nvSpPr>
        <p:spPr>
          <a:xfrm>
            <a:off x="457200" y="1340768"/>
            <a:ext cx="8229600" cy="5184576"/>
          </a:xfrm>
        </p:spPr>
        <p:txBody>
          <a:bodyPr>
            <a:normAutofit fontScale="40000" lnSpcReduction="20000"/>
          </a:bodyPr>
          <a:lstStyle/>
          <a:p>
            <a:pPr marL="0" indent="0">
              <a:lnSpc>
                <a:spcPct val="170000"/>
              </a:lnSpc>
              <a:buNone/>
            </a:pPr>
            <a:r>
              <a:rPr lang="es-ES" sz="3500" dirty="0"/>
              <a:t>El objetivo de la POP (Piscología Ocupacional Positiva) es describir, explicar y predecir el funcionamiento óptimo en estos contextos, así como optimizar y potenciar la calidad de vida laboral y </a:t>
            </a:r>
            <a:r>
              <a:rPr lang="es-ES" sz="3500" dirty="0" smtClean="0"/>
              <a:t>organizacional.</a:t>
            </a:r>
          </a:p>
          <a:p>
            <a:pPr marL="0" indent="0">
              <a:lnSpc>
                <a:spcPct val="170000"/>
              </a:lnSpc>
              <a:buNone/>
            </a:pPr>
            <a:endParaRPr lang="es-ES" sz="3500" dirty="0"/>
          </a:p>
          <a:p>
            <a:pPr marL="0" indent="0">
              <a:lnSpc>
                <a:spcPct val="170000"/>
              </a:lnSpc>
              <a:buNone/>
            </a:pPr>
            <a:r>
              <a:rPr lang="es-ES" sz="3500" dirty="0" smtClean="0"/>
              <a:t>Dentro </a:t>
            </a:r>
            <a:r>
              <a:rPr lang="es-ES" sz="3500" dirty="0" smtClean="0"/>
              <a:t>de este marco se desarrolla el modelo de  </a:t>
            </a:r>
            <a:r>
              <a:rPr lang="es-ES" sz="3500" b="1" u="sng" dirty="0"/>
              <a:t>Demandas y Recursos </a:t>
            </a:r>
            <a:r>
              <a:rPr lang="es-ES" sz="3500" b="1" u="sng" dirty="0" smtClean="0"/>
              <a:t>Laborales:</a:t>
            </a:r>
          </a:p>
          <a:p>
            <a:pPr marL="0" indent="0">
              <a:lnSpc>
                <a:spcPct val="170000"/>
              </a:lnSpc>
              <a:buNone/>
            </a:pPr>
            <a:r>
              <a:rPr lang="es-ES" sz="3500" dirty="0" smtClean="0"/>
              <a:t>Las </a:t>
            </a:r>
            <a:r>
              <a:rPr lang="es-ES" sz="3500" u="sng" dirty="0"/>
              <a:t>demandas laborales </a:t>
            </a:r>
            <a:r>
              <a:rPr lang="es-ES" sz="3500" dirty="0"/>
              <a:t>son características de la organización del trabajo que requieren un esfuerzo por parte del bombero para ser realizadas y ese esfuerzo lleva asociado un costo físico y psicológico (mental / </a:t>
            </a:r>
            <a:r>
              <a:rPr lang="es-ES" sz="3500" dirty="0" smtClean="0"/>
              <a:t>emocional) para </a:t>
            </a:r>
            <a:r>
              <a:rPr lang="es-ES" sz="3500" dirty="0"/>
              <a:t>su realización</a:t>
            </a:r>
            <a:r>
              <a:rPr lang="es-ES" sz="3500" dirty="0" smtClean="0"/>
              <a:t>.</a:t>
            </a:r>
          </a:p>
          <a:p>
            <a:pPr marL="0" indent="0">
              <a:lnSpc>
                <a:spcPct val="170000"/>
              </a:lnSpc>
              <a:buNone/>
            </a:pPr>
            <a:r>
              <a:rPr lang="es-ES" sz="3500" dirty="0"/>
              <a:t>L</a:t>
            </a:r>
            <a:r>
              <a:rPr lang="es-ES" sz="3500" dirty="0" smtClean="0"/>
              <a:t>os </a:t>
            </a:r>
            <a:r>
              <a:rPr lang="es-ES" sz="3500" u="sng" dirty="0"/>
              <a:t>Recursos laborales</a:t>
            </a:r>
            <a:r>
              <a:rPr lang="es-ES" sz="3500" dirty="0"/>
              <a:t> como: aquellas características físicas, psicológicas, sociales u organizacionales del trabajo </a:t>
            </a:r>
            <a:r>
              <a:rPr lang="es-ES" sz="3500" dirty="0" smtClean="0"/>
              <a:t>que: </a:t>
            </a:r>
          </a:p>
          <a:p>
            <a:pPr>
              <a:lnSpc>
                <a:spcPct val="170000"/>
              </a:lnSpc>
            </a:pPr>
            <a:r>
              <a:rPr lang="es-ES" sz="3500" dirty="0" smtClean="0"/>
              <a:t>Son </a:t>
            </a:r>
            <a:r>
              <a:rPr lang="es-ES" sz="3500" dirty="0"/>
              <a:t>funcionales en la consecución de objetivos,</a:t>
            </a:r>
          </a:p>
          <a:p>
            <a:pPr>
              <a:lnSpc>
                <a:spcPct val="170000"/>
              </a:lnSpc>
            </a:pPr>
            <a:r>
              <a:rPr lang="es-ES" sz="3500" dirty="0"/>
              <a:t>Reducen las demandas laborales y con ello los correspondientes </a:t>
            </a:r>
            <a:r>
              <a:rPr lang="es-ES" sz="3500" dirty="0" smtClean="0"/>
              <a:t>costos fisiológicos </a:t>
            </a:r>
            <a:r>
              <a:rPr lang="es-ES" sz="3500" dirty="0"/>
              <a:t>y psicológicos,</a:t>
            </a:r>
          </a:p>
          <a:p>
            <a:pPr>
              <a:lnSpc>
                <a:spcPct val="170000"/>
              </a:lnSpc>
            </a:pPr>
            <a:r>
              <a:rPr lang="es-ES" sz="3500" dirty="0" smtClean="0"/>
              <a:t>Estimulan  </a:t>
            </a:r>
            <a:r>
              <a:rPr lang="es-ES" sz="3500" dirty="0"/>
              <a:t>el crecimiento personal, el aprendizaje y el desarrollo.</a:t>
            </a:r>
          </a:p>
          <a:p>
            <a:pPr marL="0" indent="0">
              <a:lnSpc>
                <a:spcPct val="170000"/>
              </a:lnSpc>
              <a:buNone/>
            </a:pPr>
            <a:endParaRPr lang="es-ES" dirty="0"/>
          </a:p>
        </p:txBody>
      </p:sp>
    </p:spTree>
    <p:extLst>
      <p:ext uri="{BB962C8B-B14F-4D97-AF65-F5344CB8AC3E}">
        <p14:creationId xmlns:p14="http://schemas.microsoft.com/office/powerpoint/2010/main" val="2096640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877" y="1772816"/>
            <a:ext cx="8304246" cy="3744416"/>
          </a:xfrm>
          <a:prstGeom prst="rect">
            <a:avLst/>
          </a:prstGeom>
        </p:spPr>
      </p:pic>
      <p:sp>
        <p:nvSpPr>
          <p:cNvPr id="2" name="1 Título"/>
          <p:cNvSpPr>
            <a:spLocks noGrp="1"/>
          </p:cNvSpPr>
          <p:nvPr>
            <p:ph type="title"/>
          </p:nvPr>
        </p:nvSpPr>
        <p:spPr/>
        <p:txBody>
          <a:bodyPr/>
          <a:lstStyle/>
          <a:p>
            <a:r>
              <a:rPr lang="es-ES" dirty="0" smtClean="0"/>
              <a:t>Modelo DRL</a:t>
            </a:r>
            <a:endParaRPr lang="es-ES" dirty="0"/>
          </a:p>
        </p:txBody>
      </p:sp>
    </p:spTree>
    <p:extLst>
      <p:ext uri="{BB962C8B-B14F-4D97-AF65-F5344CB8AC3E}">
        <p14:creationId xmlns:p14="http://schemas.microsoft.com/office/powerpoint/2010/main" val="2110290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TotalTime>
  <Words>1132</Words>
  <Application>Microsoft Office PowerPoint</Application>
  <PresentationFormat>Presentación en pantalla (4:3)</PresentationFormat>
  <Paragraphs>90</Paragraphs>
  <Slides>17</Slides>
  <Notes>1</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Tema de Office</vt:lpstr>
      <vt:lpstr> García, María Florencia  mat. : 3736/96 Luena, María de los Milagros 3404/95   Supervisor Lic. Arraigada, Mario   Co-Supervisor Lic. Darío Giardelli     Cátedra de Radicación Psicología Laboral  </vt:lpstr>
      <vt:lpstr>Presentación de la Investigación</vt:lpstr>
      <vt:lpstr>Población</vt:lpstr>
      <vt:lpstr>Instrumentos</vt:lpstr>
      <vt:lpstr>Marco Teórico y Conceptos claves</vt:lpstr>
      <vt:lpstr>Presentación de PowerPoint</vt:lpstr>
      <vt:lpstr>La Psicología Positiva</vt:lpstr>
      <vt:lpstr>Psicología Ocupacional Positiva y DRL</vt:lpstr>
      <vt:lpstr>Modelo DRL</vt:lpstr>
      <vt:lpstr>Presentación de PowerPoint</vt:lpstr>
      <vt:lpstr>Engagement</vt:lpstr>
      <vt:lpstr>Voluntariado</vt:lpstr>
      <vt:lpstr>Caracterización de la organización bomberil</vt:lpstr>
      <vt:lpstr> Condicionamientos de la Tarea Bomberil</vt:lpstr>
      <vt:lpstr>Resultados</vt:lpstr>
      <vt:lpstr>Presentación de PowerPoint</vt:lpstr>
      <vt:lpstr>Construcción de un Perfil…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en Psicología</dc:title>
  <dc:creator>Usuario</dc:creator>
  <cp:lastModifiedBy>Usuario</cp:lastModifiedBy>
  <cp:revision>35</cp:revision>
  <dcterms:created xsi:type="dcterms:W3CDTF">2017-05-23T00:33:43Z</dcterms:created>
  <dcterms:modified xsi:type="dcterms:W3CDTF">2017-05-25T16:47:30Z</dcterms:modified>
</cp:coreProperties>
</file>