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embeddedFontLst>
    <p:embeddedFont>
      <p:font typeface="Calibri" panose="020F0502020204030204" pitchFamily="34" charset="0"/>
      <p:regular r:id="rId25"/>
      <p:bold r:id="rId26"/>
      <p:italic r:id="rId27"/>
      <p:boldItalic r:id="rId28"/>
    </p:embeddedFont>
    <p:embeddedFont>
      <p:font typeface="Cambria" panose="02040503050406030204" pitchFamily="18" charset="0"/>
      <p:regular r:id="rId29"/>
      <p:bold r:id="rId30"/>
      <p:italic r:id="rId31"/>
      <p:boldItalic r:id="rId32"/>
    </p:embeddedFont>
    <p:embeddedFont>
      <p:font typeface="Caveat" panose="020B0604020202020204" charset="0"/>
      <p:regular r:id="rId33"/>
      <p:bold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5" roundtripDataSignature="AMtx7mg/ByqvgqJkBf9rH9YBCstdFBDSD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99746627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93471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02930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02377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195160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46305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6165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395403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04179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087811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963431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78493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0a122efd1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 name="Google Shape;90;gd0a122efd1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104707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72251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928222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6864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d0a122efd1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gd0a122efd1_0_1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50170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d0a122efd1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gd0a122efd1_0_1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96843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d0a122efd1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8" name="Google Shape;118;gd0a122efd1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45770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d0a122efd1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gd0a122efd1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33679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d0a122efd1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 name="Google Shape;128;gd0a122efd1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962618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13673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0a122efd1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gd0a122efd1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98505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68"/>
        <p:cNvGrpSpPr/>
        <p:nvPr/>
      </p:nvGrpSpPr>
      <p:grpSpPr>
        <a:xfrm>
          <a:off x="0" y="0"/>
          <a:ext cx="0" cy="0"/>
          <a:chOff x="0" y="0"/>
          <a:chExt cx="0" cy="0"/>
        </a:xfrm>
      </p:grpSpPr>
      <p:sp>
        <p:nvSpPr>
          <p:cNvPr id="69" name="Google Shape;69;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4"/>
        <p:cNvGrpSpPr/>
        <p:nvPr/>
      </p:nvGrpSpPr>
      <p:grpSpPr>
        <a:xfrm>
          <a:off x="0" y="0"/>
          <a:ext cx="0" cy="0"/>
          <a:chOff x="0" y="0"/>
          <a:chExt cx="0" cy="0"/>
        </a:xfrm>
      </p:grpSpPr>
      <p:sp>
        <p:nvSpPr>
          <p:cNvPr id="75" name="Google Shape;75;p1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36"/>
        <p:cNvGrpSpPr/>
        <p:nvPr/>
      </p:nvGrpSpPr>
      <p:grpSpPr>
        <a:xfrm>
          <a:off x="0" y="0"/>
          <a:ext cx="0" cy="0"/>
          <a:chOff x="0" y="0"/>
          <a:chExt cx="0" cy="0"/>
        </a:xfrm>
      </p:grpSpPr>
      <p:sp>
        <p:nvSpPr>
          <p:cNvPr id="37" name="Google Shape;37;p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0"/>
        <p:cNvGrpSpPr/>
        <p:nvPr/>
      </p:nvGrpSpPr>
      <p:grpSpPr>
        <a:xfrm>
          <a:off x="0" y="0"/>
          <a:ext cx="0" cy="0"/>
          <a:chOff x="0" y="0"/>
          <a:chExt cx="0" cy="0"/>
        </a:xfrm>
      </p:grpSpPr>
      <p:sp>
        <p:nvSpPr>
          <p:cNvPr id="51" name="Google Shape;51;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4"/>
        <p:cNvGrpSpPr/>
        <p:nvPr/>
      </p:nvGrpSpPr>
      <p:grpSpPr>
        <a:xfrm>
          <a:off x="0" y="0"/>
          <a:ext cx="0" cy="0"/>
          <a:chOff x="0" y="0"/>
          <a:chExt cx="0" cy="0"/>
        </a:xfrm>
      </p:grpSpPr>
      <p:sp>
        <p:nvSpPr>
          <p:cNvPr id="55" name="Google Shape;55;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1"/>
        <p:cNvGrpSpPr/>
        <p:nvPr/>
      </p:nvGrpSpPr>
      <p:grpSpPr>
        <a:xfrm>
          <a:off x="0" y="0"/>
          <a:ext cx="0" cy="0"/>
          <a:chOff x="0" y="0"/>
          <a:chExt cx="0" cy="0"/>
        </a:xfrm>
      </p:grpSpPr>
      <p:sp>
        <p:nvSpPr>
          <p:cNvPr id="62" name="Google Shape;62;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1"/>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AR"/>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AR"/>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85" name="Google Shape;85;p1"/>
          <p:cNvSpPr txBox="1"/>
          <p:nvPr/>
        </p:nvSpPr>
        <p:spPr>
          <a:xfrm>
            <a:off x="1432475" y="1486200"/>
            <a:ext cx="9669300" cy="2337000"/>
          </a:xfrm>
          <a:prstGeom prst="rect">
            <a:avLst/>
          </a:prstGeom>
          <a:noFill/>
          <a:ln>
            <a:noFill/>
          </a:ln>
        </p:spPr>
        <p:txBody>
          <a:bodyPr spcFirstLastPara="1" wrap="square" lIns="91425" tIns="91425" rIns="91425" bIns="91425" anchor="t" anchorCtr="0">
            <a:spAutoFit/>
          </a:bodyPr>
          <a:lstStyle/>
          <a:p>
            <a:pPr marL="0" lvl="0" indent="0" algn="ctr" rtl="0">
              <a:lnSpc>
                <a:spcPct val="150000"/>
              </a:lnSpc>
              <a:spcBef>
                <a:spcPts val="0"/>
              </a:spcBef>
              <a:spcAft>
                <a:spcPts val="0"/>
              </a:spcAft>
              <a:buClr>
                <a:schemeClr val="dk1"/>
              </a:buClr>
              <a:buSzPts val="1100"/>
              <a:buFont typeface="Arial"/>
              <a:buNone/>
            </a:pPr>
            <a:r>
              <a:rPr lang="es-AR" sz="2300" b="1">
                <a:solidFill>
                  <a:schemeClr val="lt1"/>
                </a:solidFill>
                <a:latin typeface="Times New Roman"/>
                <a:ea typeface="Times New Roman"/>
                <a:cs typeface="Times New Roman"/>
                <a:sym typeface="Times New Roman"/>
              </a:rPr>
              <a:t>Estudio exploratorio sobre el nivel de conocimientos de los adolescentes, del</a:t>
            </a:r>
            <a:endParaRPr sz="2300" b="1">
              <a:solidFill>
                <a:schemeClr val="lt1"/>
              </a:solidFill>
              <a:latin typeface="Times New Roman"/>
              <a:ea typeface="Times New Roman"/>
              <a:cs typeface="Times New Roman"/>
              <a:sym typeface="Times New Roman"/>
            </a:endParaRPr>
          </a:p>
          <a:p>
            <a:pPr marL="0" lvl="0" indent="0" algn="ctr" rtl="0">
              <a:lnSpc>
                <a:spcPct val="150000"/>
              </a:lnSpc>
              <a:spcBef>
                <a:spcPts val="800"/>
              </a:spcBef>
              <a:spcAft>
                <a:spcPts val="0"/>
              </a:spcAft>
              <a:buClr>
                <a:schemeClr val="dk1"/>
              </a:buClr>
              <a:buSzPts val="1100"/>
              <a:buFont typeface="Arial"/>
              <a:buNone/>
            </a:pPr>
            <a:r>
              <a:rPr lang="es-AR" sz="2300" b="1">
                <a:solidFill>
                  <a:schemeClr val="lt1"/>
                </a:solidFill>
                <a:latin typeface="Times New Roman"/>
                <a:ea typeface="Times New Roman"/>
                <a:cs typeface="Times New Roman"/>
                <a:sym typeface="Times New Roman"/>
              </a:rPr>
              <a:t>Partido de Mar Chiquita y el Partido de Gral. Madariaga, sobre el fenómeno de Grooming.</a:t>
            </a:r>
            <a:endParaRPr sz="2300" b="1">
              <a:solidFill>
                <a:schemeClr val="lt1"/>
              </a:solidFill>
              <a:latin typeface="Times New Roman"/>
              <a:ea typeface="Times New Roman"/>
              <a:cs typeface="Times New Roman"/>
              <a:sym typeface="Times New Roman"/>
            </a:endParaRPr>
          </a:p>
          <a:p>
            <a:pPr marL="0" lvl="0" indent="0" algn="l" rtl="0">
              <a:spcBef>
                <a:spcPts val="800"/>
              </a:spcBef>
              <a:spcAft>
                <a:spcPts val="0"/>
              </a:spcAft>
              <a:buNone/>
            </a:pPr>
            <a:endParaRPr sz="2300">
              <a:solidFill>
                <a:schemeClr val="lt1"/>
              </a:solidFill>
              <a:latin typeface="Times New Roman"/>
              <a:ea typeface="Times New Roman"/>
              <a:cs typeface="Times New Roman"/>
              <a:sym typeface="Times New Roman"/>
            </a:endParaRPr>
          </a:p>
        </p:txBody>
      </p:sp>
      <p:cxnSp>
        <p:nvCxnSpPr>
          <p:cNvPr id="86" name="Google Shape;86;p1"/>
          <p:cNvCxnSpPr/>
          <p:nvPr/>
        </p:nvCxnSpPr>
        <p:spPr>
          <a:xfrm>
            <a:off x="2166625" y="3348425"/>
            <a:ext cx="7198200" cy="340200"/>
          </a:xfrm>
          <a:prstGeom prst="bentConnector3">
            <a:avLst>
              <a:gd name="adj1" fmla="val 50000"/>
            </a:avLst>
          </a:prstGeom>
          <a:noFill/>
          <a:ln w="9525" cap="flat" cmpd="sng">
            <a:solidFill>
              <a:schemeClr val="lt2"/>
            </a:solidFill>
            <a:prstDash val="solid"/>
            <a:round/>
            <a:headEnd type="none" w="med" len="med"/>
            <a:tailEnd type="none" w="med" len="med"/>
          </a:ln>
        </p:spPr>
      </p:cxnSp>
      <p:sp>
        <p:nvSpPr>
          <p:cNvPr id="87" name="Google Shape;87;p1"/>
          <p:cNvSpPr txBox="1"/>
          <p:nvPr/>
        </p:nvSpPr>
        <p:spPr>
          <a:xfrm>
            <a:off x="1128075" y="4212275"/>
            <a:ext cx="10869000" cy="23577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Clr>
                <a:schemeClr val="dk1"/>
              </a:buClr>
              <a:buSzPts val="1100"/>
              <a:buFont typeface="Arial"/>
              <a:buNone/>
            </a:pPr>
            <a:r>
              <a:rPr lang="es-AR" sz="2500" dirty="0">
                <a:solidFill>
                  <a:schemeClr val="lt1"/>
                </a:solidFill>
                <a:latin typeface="Caveat"/>
                <a:ea typeface="Caveat"/>
                <a:cs typeface="Caveat"/>
                <a:sym typeface="Caveat"/>
              </a:rPr>
              <a:t> </a:t>
            </a:r>
            <a:r>
              <a:rPr lang="es-AR" sz="2300" i="1" dirty="0">
                <a:solidFill>
                  <a:schemeClr val="lt1"/>
                </a:solidFill>
                <a:latin typeface="Caveat"/>
                <a:ea typeface="Caveat"/>
                <a:cs typeface="Caveat"/>
                <a:sym typeface="Caveat"/>
              </a:rPr>
              <a:t>“Una vez más la tecnología modifica los hábitos sociales, hace surgir nuevos intereses, nuevas necesidades, nuevas formas de comunicación social y, también, nuevos crímenes o diferentes concreciones de los mismos” (García </a:t>
            </a:r>
            <a:r>
              <a:rPr lang="es-AR" sz="2300" i="1" dirty="0" err="1">
                <a:solidFill>
                  <a:schemeClr val="lt1"/>
                </a:solidFill>
                <a:latin typeface="Caveat"/>
                <a:ea typeface="Caveat"/>
                <a:cs typeface="Caveat"/>
                <a:sym typeface="Caveat"/>
              </a:rPr>
              <a:t>Guilabert</a:t>
            </a:r>
            <a:r>
              <a:rPr lang="es-AR" sz="2300" i="1" dirty="0">
                <a:solidFill>
                  <a:schemeClr val="lt1"/>
                </a:solidFill>
                <a:latin typeface="Caveat"/>
                <a:ea typeface="Caveat"/>
                <a:cs typeface="Caveat"/>
                <a:sym typeface="Caveat"/>
              </a:rPr>
              <a:t>, 2014)</a:t>
            </a:r>
            <a:endParaRPr sz="2300" dirty="0">
              <a:solidFill>
                <a:schemeClr val="lt1"/>
              </a:solidFill>
              <a:latin typeface="Caveat"/>
              <a:ea typeface="Caveat"/>
              <a:cs typeface="Caveat"/>
              <a:sym typeface="Caveat"/>
            </a:endParaRPr>
          </a:p>
          <a:p>
            <a:pPr marL="0" lvl="0" indent="0" algn="l" rtl="0">
              <a:spcBef>
                <a:spcPts val="800"/>
              </a:spcBef>
              <a:spcAft>
                <a:spcPts val="0"/>
              </a:spcAft>
              <a:buNone/>
            </a:pPr>
            <a:endParaRPr sz="2800" dirty="0">
              <a:solidFill>
                <a:schemeClr val="lt1"/>
              </a:solidFill>
              <a:latin typeface="Caveat"/>
              <a:ea typeface="Caveat"/>
              <a:cs typeface="Caveat"/>
              <a:sym typeface="Cavea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3" name="Google Shape;114;gd0a122efd1_0_14"/>
          <p:cNvSpPr txBox="1"/>
          <p:nvPr/>
        </p:nvSpPr>
        <p:spPr>
          <a:xfrm>
            <a:off x="999181" y="1216513"/>
            <a:ext cx="9701476" cy="646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         Resultados obtenidos en el Partido de Mar Chiquita</a:t>
            </a:r>
            <a:endParaRPr sz="3000" b="1" dirty="0">
              <a:solidFill>
                <a:schemeClr val="lt2"/>
              </a:solidFill>
              <a:latin typeface="Times New Roman"/>
              <a:ea typeface="Times New Roman"/>
              <a:cs typeface="Times New Roman"/>
              <a:sym typeface="Times New Roman"/>
            </a:endParaRPr>
          </a:p>
        </p:txBody>
      </p:sp>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9" name="CuadroTexto 8">
            <a:extLst>
              <a:ext uri="{FF2B5EF4-FFF2-40B4-BE49-F238E27FC236}">
                <a16:creationId xmlns:a16="http://schemas.microsoft.com/office/drawing/2014/main" id="{9DA30E2B-93E7-4E68-BCCA-084156174CDB}"/>
              </a:ext>
            </a:extLst>
          </p:cNvPr>
          <p:cNvSpPr txBox="1"/>
          <p:nvPr/>
        </p:nvSpPr>
        <p:spPr>
          <a:xfrm>
            <a:off x="269295" y="1841242"/>
            <a:ext cx="6708280" cy="4752135"/>
          </a:xfrm>
          <a:prstGeom prst="rect">
            <a:avLst/>
          </a:prstGeom>
          <a:noFill/>
        </p:spPr>
        <p:txBody>
          <a:bodyPr wrap="square">
            <a:spAutoFit/>
          </a:bodyPr>
          <a:lstStyle/>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El 50% de les </a:t>
            </a:r>
            <a:r>
              <a:rPr lang="es-AR" sz="1400" u="none" strike="noStrike" dirty="0" err="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encuestades</a:t>
            </a: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afirma haber visto en internet algo que les molesto/incomodó/intimido (un 40% en redes sociales, y un 20% en mensajería instantánea como </a:t>
            </a:r>
            <a:r>
              <a:rPr lang="es-AR" sz="1400" u="none" strike="noStrike" dirty="0" err="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messenger</a:t>
            </a: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o </a:t>
            </a:r>
            <a:r>
              <a:rPr lang="es-AR" sz="1400" u="none" strike="noStrike" dirty="0" err="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whatsapp</a:t>
            </a: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Dentro de ese 50%, encontramos que:</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el 14% recibió mensajes desagradables a través de internet; </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el 6% declara que se postearon fotos suyas sin su consentimiento;</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un 2% declara haber sido </a:t>
            </a:r>
            <a:r>
              <a:rPr lang="es-AR" sz="1400" u="none" strike="noStrike" dirty="0" err="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amenazade</a:t>
            </a: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por internet; </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un 14% ha recibido mensajes de contenido sexual, y a </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Symbol" panose="05050102010706020507" pitchFamily="18" charset="2"/>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un 10% les han pedido el envío de imágenes o videos mostrando las partes íntimas.</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b="1"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el 76% ha añadido personas en sus redes sociales, que no conocían previamente.</a:t>
            </a:r>
            <a:endParaRPr lang="es-AR" sz="1400" b="1"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un 46% han conocido en persona a alguien que habían contactado por internet. Un 6% declara haber sentido incomodidad o que no debería haberlo visto.</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b="1"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76% cree que hay peligros en la red</a:t>
            </a:r>
            <a:endParaRPr lang="es-AR" sz="1400" b="1"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pic>
        <p:nvPicPr>
          <p:cNvPr id="10" name="image4.png">
            <a:extLst>
              <a:ext uri="{FF2B5EF4-FFF2-40B4-BE49-F238E27FC236}">
                <a16:creationId xmlns:a16="http://schemas.microsoft.com/office/drawing/2014/main" id="{248A4D10-901A-4AA0-BB4E-539777F433EF}"/>
              </a:ext>
            </a:extLst>
          </p:cNvPr>
          <p:cNvPicPr/>
          <p:nvPr/>
        </p:nvPicPr>
        <p:blipFill>
          <a:blip r:embed="rId4"/>
          <a:srcRect/>
          <a:stretch>
            <a:fillRect/>
          </a:stretch>
        </p:blipFill>
        <p:spPr>
          <a:xfrm>
            <a:off x="7246870" y="2052637"/>
            <a:ext cx="4581525" cy="2752725"/>
          </a:xfrm>
          <a:prstGeom prst="rect">
            <a:avLst/>
          </a:prstGeom>
          <a:ln/>
        </p:spPr>
      </p:pic>
    </p:spTree>
    <p:extLst>
      <p:ext uri="{BB962C8B-B14F-4D97-AF65-F5344CB8AC3E}">
        <p14:creationId xmlns:p14="http://schemas.microsoft.com/office/powerpoint/2010/main" val="3151335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3" name="Google Shape;114;gd0a122efd1_0_14"/>
          <p:cNvSpPr txBox="1"/>
          <p:nvPr/>
        </p:nvSpPr>
        <p:spPr>
          <a:xfrm>
            <a:off x="999181" y="1216513"/>
            <a:ext cx="9701476" cy="646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       Algunos interrogantes que van emergiendo.</a:t>
            </a:r>
            <a:endParaRPr sz="3000" b="1" dirty="0">
              <a:solidFill>
                <a:schemeClr val="lt2"/>
              </a:solidFill>
              <a:latin typeface="Times New Roman"/>
              <a:ea typeface="Times New Roman"/>
              <a:cs typeface="Times New Roman"/>
              <a:sym typeface="Times New Roman"/>
            </a:endParaRPr>
          </a:p>
        </p:txBody>
      </p:sp>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7" name="CuadroTexto 6">
            <a:extLst>
              <a:ext uri="{FF2B5EF4-FFF2-40B4-BE49-F238E27FC236}">
                <a16:creationId xmlns:a16="http://schemas.microsoft.com/office/drawing/2014/main" id="{8D41C280-D2B6-4D14-BC9A-0267CAEF7403}"/>
              </a:ext>
            </a:extLst>
          </p:cNvPr>
          <p:cNvSpPr txBox="1"/>
          <p:nvPr/>
        </p:nvSpPr>
        <p:spPr>
          <a:xfrm>
            <a:off x="241263" y="2118241"/>
            <a:ext cx="11217312" cy="4159985"/>
          </a:xfrm>
          <a:prstGeom prst="rect">
            <a:avLst/>
          </a:prstGeom>
          <a:noFill/>
        </p:spPr>
        <p:txBody>
          <a:bodyPr wrap="square">
            <a:spAutoFit/>
          </a:bodyPr>
          <a:lstStyle/>
          <a:p>
            <a:pPr algn="just">
              <a:lnSpc>
                <a:spcPct val="150000"/>
              </a:lnSpc>
              <a:spcAft>
                <a:spcPts val="1000"/>
              </a:spcAft>
            </a:pPr>
            <a:r>
              <a:rPr lang="es-AR" sz="24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s-AR" sz="2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¿Podría pensarse aquí, que a pesar de conocer la problemática del Grooming, el hecho de no tomar medidas de autocuidado como forma preventiva responde a un rasgo común en gran parte de la población adolescente en relación al sentimiento de omnipotencia y subestimación de los peligros circundantes?</a:t>
            </a:r>
          </a:p>
          <a:p>
            <a:pPr algn="just">
              <a:lnSpc>
                <a:spcPct val="150000"/>
              </a:lnSpc>
              <a:spcAft>
                <a:spcPts val="1000"/>
              </a:spcAft>
            </a:pPr>
            <a:endParaRPr lang="es-AR" sz="2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s-AR" sz="2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¿Se puede pensar en este punto, acerca de la brecha digital generacional que dificulta a les </a:t>
            </a:r>
            <a:r>
              <a:rPr lang="es-AR" sz="2400" b="1" dirty="0" err="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adultes</a:t>
            </a:r>
            <a:r>
              <a:rPr lang="es-AR" sz="24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acompañar a les jóvenes en su inclusión en la virtualidad? </a:t>
            </a:r>
            <a:endParaRPr lang="es-AR" sz="2400" b="1"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6077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6" name="Google Shape;114;gd0a122efd1_0_14">
            <a:extLst>
              <a:ext uri="{FF2B5EF4-FFF2-40B4-BE49-F238E27FC236}">
                <a16:creationId xmlns:a16="http://schemas.microsoft.com/office/drawing/2014/main" id="{AD5E52B4-F925-44BF-B645-B2A3306923A7}"/>
              </a:ext>
            </a:extLst>
          </p:cNvPr>
          <p:cNvSpPr txBox="1"/>
          <p:nvPr/>
        </p:nvSpPr>
        <p:spPr>
          <a:xfrm>
            <a:off x="999181" y="1216513"/>
            <a:ext cx="9701476" cy="1107965"/>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         Resultados obtenidos en el Partido de General Madariaga</a:t>
            </a:r>
            <a:endParaRPr sz="3000" b="1" dirty="0">
              <a:solidFill>
                <a:schemeClr val="lt2"/>
              </a:solidFill>
              <a:latin typeface="Times New Roman"/>
              <a:ea typeface="Times New Roman"/>
              <a:cs typeface="Times New Roman"/>
              <a:sym typeface="Times New Roman"/>
            </a:endParaRPr>
          </a:p>
        </p:txBody>
      </p:sp>
      <p:sp>
        <p:nvSpPr>
          <p:cNvPr id="8" name="CuadroTexto 7">
            <a:extLst>
              <a:ext uri="{FF2B5EF4-FFF2-40B4-BE49-F238E27FC236}">
                <a16:creationId xmlns:a16="http://schemas.microsoft.com/office/drawing/2014/main" id="{ED0E57E7-98CC-4C40-AEA3-867C133807FD}"/>
              </a:ext>
            </a:extLst>
          </p:cNvPr>
          <p:cNvSpPr txBox="1"/>
          <p:nvPr/>
        </p:nvSpPr>
        <p:spPr>
          <a:xfrm>
            <a:off x="999180" y="2217633"/>
            <a:ext cx="10648533" cy="802336"/>
          </a:xfrm>
          <a:prstGeom prst="rect">
            <a:avLst/>
          </a:prstGeom>
          <a:noFill/>
        </p:spPr>
        <p:txBody>
          <a:bodyPr wrap="square">
            <a:spAutoFit/>
          </a:bodyPr>
          <a:lstStyle/>
          <a:p>
            <a:pPr marL="342900" lvl="0" indent="-342900">
              <a:lnSpc>
                <a:spcPct val="150000"/>
              </a:lnSpc>
              <a:spcBef>
                <a:spcPts val="1200"/>
              </a:spcBef>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Un 64% de los protocolos fueron registrados como género femenino, mientras que el 36% fueron masculinos.</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El 92% de la muestra posee celular</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pic>
        <p:nvPicPr>
          <p:cNvPr id="9" name="image7.png">
            <a:extLst>
              <a:ext uri="{FF2B5EF4-FFF2-40B4-BE49-F238E27FC236}">
                <a16:creationId xmlns:a16="http://schemas.microsoft.com/office/drawing/2014/main" id="{0C78DCFF-0351-4F40-A6EC-E6B1F104E0A6}"/>
              </a:ext>
            </a:extLst>
          </p:cNvPr>
          <p:cNvPicPr/>
          <p:nvPr/>
        </p:nvPicPr>
        <p:blipFill>
          <a:blip r:embed="rId4"/>
          <a:srcRect/>
          <a:stretch>
            <a:fillRect/>
          </a:stretch>
        </p:blipFill>
        <p:spPr>
          <a:xfrm>
            <a:off x="695325" y="3049987"/>
            <a:ext cx="5400675" cy="2846611"/>
          </a:xfrm>
          <a:prstGeom prst="rect">
            <a:avLst/>
          </a:prstGeom>
          <a:ln/>
        </p:spPr>
      </p:pic>
      <p:pic>
        <p:nvPicPr>
          <p:cNvPr id="10" name="image2.png">
            <a:extLst>
              <a:ext uri="{FF2B5EF4-FFF2-40B4-BE49-F238E27FC236}">
                <a16:creationId xmlns:a16="http://schemas.microsoft.com/office/drawing/2014/main" id="{FBA06E51-7061-4504-8BEE-4A474AE26C3D}"/>
              </a:ext>
            </a:extLst>
          </p:cNvPr>
          <p:cNvPicPr/>
          <p:nvPr/>
        </p:nvPicPr>
        <p:blipFill>
          <a:blip r:embed="rId5"/>
          <a:srcRect/>
          <a:stretch>
            <a:fillRect/>
          </a:stretch>
        </p:blipFill>
        <p:spPr>
          <a:xfrm>
            <a:off x="6247038" y="3058148"/>
            <a:ext cx="5400675" cy="2838450"/>
          </a:xfrm>
          <a:prstGeom prst="rect">
            <a:avLst/>
          </a:prstGeom>
          <a:ln/>
        </p:spPr>
      </p:pic>
      <p:sp>
        <p:nvSpPr>
          <p:cNvPr id="12" name="CuadroTexto 11">
            <a:extLst>
              <a:ext uri="{FF2B5EF4-FFF2-40B4-BE49-F238E27FC236}">
                <a16:creationId xmlns:a16="http://schemas.microsoft.com/office/drawing/2014/main" id="{3C6D99EB-DDBB-4B20-87C5-1C8D51E8460E}"/>
              </a:ext>
            </a:extLst>
          </p:cNvPr>
          <p:cNvSpPr txBox="1"/>
          <p:nvPr/>
        </p:nvSpPr>
        <p:spPr>
          <a:xfrm>
            <a:off x="958445" y="5916108"/>
            <a:ext cx="10275110" cy="699743"/>
          </a:xfrm>
          <a:prstGeom prst="rect">
            <a:avLst/>
          </a:prstGeom>
          <a:noFill/>
        </p:spPr>
        <p:txBody>
          <a:bodyPr wrap="square">
            <a:spAutoFit/>
          </a:bodyPr>
          <a:lstStyle/>
          <a:p>
            <a:pPr marL="342900" lvl="0" indent="-342900">
              <a:lnSpc>
                <a:spcPct val="150000"/>
              </a:lnSpc>
              <a:spcBef>
                <a:spcPts val="1200"/>
              </a:spcBef>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El 65% de la muestra afirma haber tenido contacto por medio de mensajería instantánea, redes sociales o chat con personas conocidas, y el 14% con personas que conocieron por estos medios.</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72950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6" name="Google Shape;114;gd0a122efd1_0_14">
            <a:extLst>
              <a:ext uri="{FF2B5EF4-FFF2-40B4-BE49-F238E27FC236}">
                <a16:creationId xmlns:a16="http://schemas.microsoft.com/office/drawing/2014/main" id="{AD5E52B4-F925-44BF-B645-B2A3306923A7}"/>
              </a:ext>
            </a:extLst>
          </p:cNvPr>
          <p:cNvSpPr txBox="1"/>
          <p:nvPr/>
        </p:nvSpPr>
        <p:spPr>
          <a:xfrm>
            <a:off x="999181" y="1216513"/>
            <a:ext cx="9701476" cy="1107965"/>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         Resultados obtenidos en el Partido de General Madariaga</a:t>
            </a:r>
            <a:endParaRPr sz="3000" b="1" dirty="0">
              <a:solidFill>
                <a:schemeClr val="lt2"/>
              </a:solidFill>
              <a:latin typeface="Times New Roman"/>
              <a:ea typeface="Times New Roman"/>
              <a:cs typeface="Times New Roman"/>
              <a:sym typeface="Times New Roman"/>
            </a:endParaRPr>
          </a:p>
        </p:txBody>
      </p:sp>
      <p:pic>
        <p:nvPicPr>
          <p:cNvPr id="7" name="image1.png">
            <a:extLst>
              <a:ext uri="{FF2B5EF4-FFF2-40B4-BE49-F238E27FC236}">
                <a16:creationId xmlns:a16="http://schemas.microsoft.com/office/drawing/2014/main" id="{594C291C-2399-4E26-AA7C-39831ED61C49}"/>
              </a:ext>
            </a:extLst>
          </p:cNvPr>
          <p:cNvPicPr/>
          <p:nvPr/>
        </p:nvPicPr>
        <p:blipFill>
          <a:blip r:embed="rId4"/>
          <a:srcRect/>
          <a:stretch>
            <a:fillRect/>
          </a:stretch>
        </p:blipFill>
        <p:spPr>
          <a:xfrm>
            <a:off x="999181" y="3019968"/>
            <a:ext cx="4572000" cy="2752725"/>
          </a:xfrm>
          <a:prstGeom prst="rect">
            <a:avLst/>
          </a:prstGeom>
          <a:ln/>
        </p:spPr>
      </p:pic>
      <p:pic>
        <p:nvPicPr>
          <p:cNvPr id="8" name="image6.png">
            <a:extLst>
              <a:ext uri="{FF2B5EF4-FFF2-40B4-BE49-F238E27FC236}">
                <a16:creationId xmlns:a16="http://schemas.microsoft.com/office/drawing/2014/main" id="{A9BC0037-69AB-4155-9637-D06D697D6109}"/>
              </a:ext>
            </a:extLst>
          </p:cNvPr>
          <p:cNvPicPr/>
          <p:nvPr/>
        </p:nvPicPr>
        <p:blipFill>
          <a:blip r:embed="rId5"/>
          <a:srcRect/>
          <a:stretch>
            <a:fillRect/>
          </a:stretch>
        </p:blipFill>
        <p:spPr>
          <a:xfrm>
            <a:off x="6096000" y="3019969"/>
            <a:ext cx="5400675" cy="2752725"/>
          </a:xfrm>
          <a:prstGeom prst="rect">
            <a:avLst/>
          </a:prstGeom>
          <a:ln/>
        </p:spPr>
      </p:pic>
      <p:sp>
        <p:nvSpPr>
          <p:cNvPr id="9" name="CuadroTexto 8">
            <a:extLst>
              <a:ext uri="{FF2B5EF4-FFF2-40B4-BE49-F238E27FC236}">
                <a16:creationId xmlns:a16="http://schemas.microsoft.com/office/drawing/2014/main" id="{B70809D8-A5A1-4520-BA59-A9A74D6A1A29}"/>
              </a:ext>
            </a:extLst>
          </p:cNvPr>
          <p:cNvSpPr txBox="1"/>
          <p:nvPr/>
        </p:nvSpPr>
        <p:spPr>
          <a:xfrm>
            <a:off x="544286" y="2153091"/>
            <a:ext cx="10801350" cy="699743"/>
          </a:xfrm>
          <a:prstGeom prst="rect">
            <a:avLst/>
          </a:prstGeom>
          <a:noFill/>
        </p:spPr>
        <p:txBody>
          <a:bodyPr wrap="square">
            <a:spAutoFit/>
          </a:bodyPr>
          <a:lstStyle/>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Sólo a un 4% de les jóvenes sus </a:t>
            </a:r>
            <a:r>
              <a:rPr lang="es-AR" sz="1400" u="none" strike="noStrike" dirty="0" err="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mapadres</a:t>
            </a: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les han instalado controles parentales, el 30% desconoce si hacen alguna de las opciones, el 52% no realiza ninguna de estas, y solo el 16% utiliza programas para prevenir correos no deseados o virus.</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3090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7" name="CuadroTexto 6">
            <a:extLst>
              <a:ext uri="{FF2B5EF4-FFF2-40B4-BE49-F238E27FC236}">
                <a16:creationId xmlns:a16="http://schemas.microsoft.com/office/drawing/2014/main" id="{B840D887-09F1-4E9D-A297-3901C39198BB}"/>
              </a:ext>
            </a:extLst>
          </p:cNvPr>
          <p:cNvSpPr txBox="1"/>
          <p:nvPr/>
        </p:nvSpPr>
        <p:spPr>
          <a:xfrm>
            <a:off x="32529" y="1128226"/>
            <a:ext cx="11615185" cy="5729774"/>
          </a:xfrm>
          <a:prstGeom prst="rect">
            <a:avLst/>
          </a:prstGeom>
          <a:noFill/>
        </p:spPr>
        <p:txBody>
          <a:bodyPr wrap="square">
            <a:spAutoFit/>
          </a:bodyPr>
          <a:lstStyle/>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El 40% de les </a:t>
            </a:r>
            <a:r>
              <a:rPr lang="es-AR" sz="1400" u="none" strike="noStrike" dirty="0" err="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encuestades</a:t>
            </a: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afirma haber visto algo en internet que les molesto/incomodó/intimidó </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un 70,37% en redes sociales, </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un 22,2% en mensajería instantánea y </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un 7,4% por chats</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En relación a la pregunta anterior, el 2% de les </a:t>
            </a:r>
            <a:r>
              <a:rPr lang="es-AR" sz="1400" u="none" strike="noStrike" dirty="0" err="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encuestades</a:t>
            </a: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señalan que les han enviado mensajes de contenido sexual y el 96% afirma que no le ha sucedido ninguna de las opciones que enumera el cuestionario.</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El 30% ha añadido contactos que no conocía previamente</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El 32% ha buscado </a:t>
            </a:r>
            <a:r>
              <a:rPr lang="es-AR" sz="1400" u="none" strike="noStrike" dirty="0" err="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nuevxs</a:t>
            </a: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amigues en internet</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El 4% fingieron ser alguien que no eran en realidad</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Un 44% ha añadido personas en sus redes sociales, que no conocían previamente.</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b="1"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El 40% afirma que </a:t>
            </a:r>
            <a:r>
              <a:rPr lang="es-AR" sz="1600" b="1"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ha conocido cara a cara a alguien que ha contactado por internet y que no conocía personalmente de antes</a:t>
            </a:r>
            <a:r>
              <a:rPr lang="es-AR" sz="16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Solo el 2% expresa haberse sentido incomode o que no debería haberlo visto.</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El 70% cree que hay peligros en la red.</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r>
              <a:rPr lang="es-AR" sz="1400" dirty="0">
                <a:solidFill>
                  <a:schemeClr val="bg1"/>
                </a:solidFill>
                <a:effectLst/>
                <a:latin typeface="Times New Roman" panose="02020603050405020304" pitchFamily="18" charset="0"/>
                <a:ea typeface="Times New Roman" panose="02020603050405020304" pitchFamily="18" charset="0"/>
              </a:rPr>
              <a:t>Finalmente, </a:t>
            </a:r>
            <a:r>
              <a:rPr lang="es-AR" sz="1400" b="1" dirty="0">
                <a:solidFill>
                  <a:schemeClr val="bg1"/>
                </a:solidFill>
                <a:effectLst/>
                <a:latin typeface="Times New Roman" panose="02020603050405020304" pitchFamily="18" charset="0"/>
                <a:ea typeface="Times New Roman" panose="02020603050405020304" pitchFamily="18" charset="0"/>
              </a:rPr>
              <a:t>el 76% afirma conocer el fenómeno de Grooming</a:t>
            </a:r>
            <a:r>
              <a:rPr lang="es-AR" sz="1400" dirty="0">
                <a:solidFill>
                  <a:schemeClr val="bg1"/>
                </a:solidFill>
                <a:effectLst/>
                <a:latin typeface="Times New Roman" panose="02020603050405020304" pitchFamily="18" charset="0"/>
                <a:ea typeface="Times New Roman" panose="02020603050405020304" pitchFamily="18" charset="0"/>
              </a:rPr>
              <a:t>. </a:t>
            </a:r>
            <a:endParaRPr lang="es-AR" dirty="0">
              <a:solidFill>
                <a:schemeClr val="bg1"/>
              </a:solidFill>
            </a:endParaRPr>
          </a:p>
        </p:txBody>
      </p:sp>
    </p:spTree>
    <p:extLst>
      <p:ext uri="{BB962C8B-B14F-4D97-AF65-F5344CB8AC3E}">
        <p14:creationId xmlns:p14="http://schemas.microsoft.com/office/powerpoint/2010/main" val="713219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6" name="Google Shape;114;gd0a122efd1_0_14">
            <a:extLst>
              <a:ext uri="{FF2B5EF4-FFF2-40B4-BE49-F238E27FC236}">
                <a16:creationId xmlns:a16="http://schemas.microsoft.com/office/drawing/2014/main" id="{AD5E52B4-F925-44BF-B645-B2A3306923A7}"/>
              </a:ext>
            </a:extLst>
          </p:cNvPr>
          <p:cNvSpPr txBox="1"/>
          <p:nvPr/>
        </p:nvSpPr>
        <p:spPr>
          <a:xfrm>
            <a:off x="999181" y="1216513"/>
            <a:ext cx="9701476" cy="646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    </a:t>
            </a:r>
            <a:endParaRPr sz="3000" b="1" dirty="0">
              <a:solidFill>
                <a:schemeClr val="lt2"/>
              </a:solidFill>
              <a:latin typeface="Times New Roman"/>
              <a:ea typeface="Times New Roman"/>
              <a:cs typeface="Times New Roman"/>
              <a:sym typeface="Times New Roman"/>
            </a:endParaRPr>
          </a:p>
        </p:txBody>
      </p:sp>
      <p:sp>
        <p:nvSpPr>
          <p:cNvPr id="7" name="Google Shape;114;gd0a122efd1_0_14">
            <a:extLst>
              <a:ext uri="{FF2B5EF4-FFF2-40B4-BE49-F238E27FC236}">
                <a16:creationId xmlns:a16="http://schemas.microsoft.com/office/drawing/2014/main" id="{D4E1F93D-5D77-4108-BC59-16F266B53AB6}"/>
              </a:ext>
            </a:extLst>
          </p:cNvPr>
          <p:cNvSpPr txBox="1"/>
          <p:nvPr/>
        </p:nvSpPr>
        <p:spPr>
          <a:xfrm>
            <a:off x="1151581" y="1368913"/>
            <a:ext cx="9701476" cy="646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       Algunos interrogantes que van emergiendo.</a:t>
            </a:r>
            <a:endParaRPr sz="3000" b="1" dirty="0">
              <a:solidFill>
                <a:schemeClr val="lt2"/>
              </a:solidFill>
              <a:latin typeface="Times New Roman"/>
              <a:ea typeface="Times New Roman"/>
              <a:cs typeface="Times New Roman"/>
              <a:sym typeface="Times New Roman"/>
            </a:endParaRPr>
          </a:p>
        </p:txBody>
      </p:sp>
      <p:sp>
        <p:nvSpPr>
          <p:cNvPr id="8" name="CuadroTexto 7">
            <a:extLst>
              <a:ext uri="{FF2B5EF4-FFF2-40B4-BE49-F238E27FC236}">
                <a16:creationId xmlns:a16="http://schemas.microsoft.com/office/drawing/2014/main" id="{47FDCB1A-01D4-489A-A923-02786A9AF343}"/>
              </a:ext>
            </a:extLst>
          </p:cNvPr>
          <p:cNvSpPr txBox="1"/>
          <p:nvPr/>
        </p:nvSpPr>
        <p:spPr>
          <a:xfrm>
            <a:off x="1151580" y="2179796"/>
            <a:ext cx="10363201" cy="1200329"/>
          </a:xfrm>
          <a:prstGeom prst="rect">
            <a:avLst/>
          </a:prstGeom>
          <a:noFill/>
        </p:spPr>
        <p:txBody>
          <a:bodyPr wrap="square">
            <a:spAutoFit/>
          </a:bodyPr>
          <a:lstStyle/>
          <a:p>
            <a:pPr algn="just"/>
            <a:r>
              <a:rPr lang="es-AR" sz="2400" b="1" dirty="0">
                <a:solidFill>
                  <a:schemeClr val="bg1"/>
                </a:solidFill>
                <a:effectLst/>
                <a:latin typeface="Times New Roman" panose="02020603050405020304" pitchFamily="18" charset="0"/>
                <a:ea typeface="Times New Roman" panose="02020603050405020304" pitchFamily="18" charset="0"/>
              </a:rPr>
              <a:t>De estos jóvenes con acceso permanente a internet el 98% posee redes sociales, y más del 50% tiene su perfil en ellas, de modo privado, siendo un indicador de auto cuidado y pudiendo mantener de cierta forma su privacidad</a:t>
            </a:r>
            <a:endParaRPr lang="es-AR" sz="2400" b="1" dirty="0">
              <a:solidFill>
                <a:schemeClr val="bg1"/>
              </a:solidFill>
            </a:endParaRPr>
          </a:p>
        </p:txBody>
      </p:sp>
      <p:sp>
        <p:nvSpPr>
          <p:cNvPr id="10" name="CuadroTexto 9">
            <a:extLst>
              <a:ext uri="{FF2B5EF4-FFF2-40B4-BE49-F238E27FC236}">
                <a16:creationId xmlns:a16="http://schemas.microsoft.com/office/drawing/2014/main" id="{7F223167-FA01-4104-9272-6A7F6841F25B}"/>
              </a:ext>
            </a:extLst>
          </p:cNvPr>
          <p:cNvSpPr txBox="1"/>
          <p:nvPr/>
        </p:nvSpPr>
        <p:spPr>
          <a:xfrm>
            <a:off x="1151580" y="3384126"/>
            <a:ext cx="9859717" cy="2677656"/>
          </a:xfrm>
          <a:prstGeom prst="rect">
            <a:avLst/>
          </a:prstGeom>
          <a:noFill/>
        </p:spPr>
        <p:txBody>
          <a:bodyPr wrap="square">
            <a:spAutoFit/>
          </a:bodyPr>
          <a:lstStyle/>
          <a:p>
            <a:pPr algn="just"/>
            <a:r>
              <a:rPr lang="es-AR" sz="2400" b="1" dirty="0">
                <a:solidFill>
                  <a:schemeClr val="bg1"/>
                </a:solidFill>
                <a:latin typeface="Times New Roman" panose="02020603050405020304" pitchFamily="18" charset="0"/>
                <a:ea typeface="Times New Roman" panose="02020603050405020304" pitchFamily="18" charset="0"/>
              </a:rPr>
              <a:t>U</a:t>
            </a:r>
            <a:r>
              <a:rPr lang="es-AR" sz="2400" b="1" dirty="0">
                <a:solidFill>
                  <a:schemeClr val="bg1"/>
                </a:solidFill>
                <a:effectLst/>
                <a:latin typeface="Times New Roman" panose="02020603050405020304" pitchFamily="18" charset="0"/>
                <a:ea typeface="Times New Roman" panose="02020603050405020304" pitchFamily="18" charset="0"/>
              </a:rPr>
              <a:t>n dato no menor, es que el 76% de la muestra conoce el Fenómeno de Grooming, ha llegado esta información de diversos lugares (familia, escuela, medios de comunicación, </a:t>
            </a:r>
            <a:r>
              <a:rPr lang="es-AR" sz="2400" b="1" dirty="0" err="1">
                <a:solidFill>
                  <a:schemeClr val="bg1"/>
                </a:solidFill>
                <a:effectLst/>
                <a:latin typeface="Times New Roman" panose="02020603050405020304" pitchFamily="18" charset="0"/>
                <a:ea typeface="Times New Roman" panose="02020603050405020304" pitchFamily="18" charset="0"/>
              </a:rPr>
              <a:t>etc</a:t>
            </a:r>
            <a:r>
              <a:rPr lang="es-AR" sz="2400" b="1" dirty="0">
                <a:solidFill>
                  <a:schemeClr val="bg1"/>
                </a:solidFill>
                <a:effectLst/>
                <a:latin typeface="Times New Roman" panose="02020603050405020304" pitchFamily="18" charset="0"/>
                <a:ea typeface="Times New Roman" panose="02020603050405020304" pitchFamily="18" charset="0"/>
              </a:rPr>
              <a:t>) siendo alto el porcentaje de jóvenes que creen que hay peligros en la red. </a:t>
            </a:r>
          </a:p>
          <a:p>
            <a:r>
              <a:rPr lang="es-AR" sz="2400" b="1" dirty="0">
                <a:solidFill>
                  <a:schemeClr val="bg1"/>
                </a:solidFill>
                <a:effectLst/>
                <a:latin typeface="Times New Roman" panose="02020603050405020304" pitchFamily="18" charset="0"/>
                <a:ea typeface="Times New Roman" panose="02020603050405020304" pitchFamily="18" charset="0"/>
              </a:rPr>
              <a:t>¿Quizás la información está brindada pero no se aborda en profundidad? o será que ¿lo preventivo no está cumpliendo su función y por ello se presentan situaciones que ponen en peligro la integridad de les jóvenes?</a:t>
            </a:r>
            <a:endParaRPr lang="es-AR" sz="2400" b="1" dirty="0">
              <a:solidFill>
                <a:schemeClr val="bg1"/>
              </a:solidFill>
            </a:endParaRPr>
          </a:p>
        </p:txBody>
      </p:sp>
    </p:spTree>
    <p:extLst>
      <p:ext uri="{BB962C8B-B14F-4D97-AF65-F5344CB8AC3E}">
        <p14:creationId xmlns:p14="http://schemas.microsoft.com/office/powerpoint/2010/main" val="39982302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6" name="Google Shape;114;gd0a122efd1_0_14">
            <a:extLst>
              <a:ext uri="{FF2B5EF4-FFF2-40B4-BE49-F238E27FC236}">
                <a16:creationId xmlns:a16="http://schemas.microsoft.com/office/drawing/2014/main" id="{AD5E52B4-F925-44BF-B645-B2A3306923A7}"/>
              </a:ext>
            </a:extLst>
          </p:cNvPr>
          <p:cNvSpPr txBox="1"/>
          <p:nvPr/>
        </p:nvSpPr>
        <p:spPr>
          <a:xfrm>
            <a:off x="999181" y="1216513"/>
            <a:ext cx="9701476" cy="1107965"/>
          </a:xfrm>
          <a:prstGeom prst="rect">
            <a:avLst/>
          </a:prstGeom>
          <a:noFill/>
          <a:ln>
            <a:noFill/>
          </a:ln>
        </p:spPr>
        <p:txBody>
          <a:bodyPr spcFirstLastPara="1" wrap="square" lIns="91425" tIns="91425" rIns="91425" bIns="91425" anchor="t" anchorCtr="0">
            <a:spAutoFit/>
          </a:bodyPr>
          <a:lstStyle/>
          <a:p>
            <a:pPr algn="ctr"/>
            <a:r>
              <a:rPr lang="es-ES" sz="3000" b="1" dirty="0">
                <a:solidFill>
                  <a:schemeClr val="lt2"/>
                </a:solidFill>
                <a:latin typeface="Times New Roman"/>
                <a:ea typeface="Times New Roman"/>
                <a:cs typeface="Times New Roman"/>
                <a:sym typeface="Times New Roman"/>
              </a:rPr>
              <a:t>         R</a:t>
            </a:r>
            <a:r>
              <a:rPr lang="es-AR" sz="3000" b="1" dirty="0" err="1">
                <a:solidFill>
                  <a:schemeClr val="lt2"/>
                </a:solidFill>
                <a:latin typeface="Times New Roman"/>
                <a:cs typeface="Times New Roman"/>
              </a:rPr>
              <a:t>evisión</a:t>
            </a:r>
            <a:r>
              <a:rPr lang="es-AR" sz="3000" b="1" dirty="0">
                <a:solidFill>
                  <a:schemeClr val="lt2"/>
                </a:solidFill>
                <a:latin typeface="Times New Roman"/>
                <a:cs typeface="Times New Roman"/>
              </a:rPr>
              <a:t> de los datos obtenidos en ambas regiones.</a:t>
            </a:r>
          </a:p>
          <a:p>
            <a:pPr marL="0" lvl="0" indent="0" algn="ctr" rtl="0">
              <a:spcBef>
                <a:spcPts val="0"/>
              </a:spcBef>
              <a:spcAft>
                <a:spcPts val="0"/>
              </a:spcAft>
              <a:buNone/>
            </a:pPr>
            <a:endParaRPr lang="es-ES" sz="3000" b="1" dirty="0">
              <a:solidFill>
                <a:schemeClr val="lt2"/>
              </a:solidFill>
              <a:latin typeface="Times New Roman"/>
              <a:ea typeface="Times New Roman"/>
              <a:cs typeface="Times New Roman"/>
              <a:sym typeface="Times New Roman"/>
            </a:endParaRPr>
          </a:p>
        </p:txBody>
      </p:sp>
      <p:sp>
        <p:nvSpPr>
          <p:cNvPr id="7" name="CuadroTexto 6">
            <a:extLst>
              <a:ext uri="{FF2B5EF4-FFF2-40B4-BE49-F238E27FC236}">
                <a16:creationId xmlns:a16="http://schemas.microsoft.com/office/drawing/2014/main" id="{CCE566C2-C968-43B7-A9EF-E7BFBDEAF5E8}"/>
              </a:ext>
            </a:extLst>
          </p:cNvPr>
          <p:cNvSpPr txBox="1"/>
          <p:nvPr/>
        </p:nvSpPr>
        <p:spPr>
          <a:xfrm>
            <a:off x="797169" y="1930397"/>
            <a:ext cx="10850545" cy="2246769"/>
          </a:xfrm>
          <a:prstGeom prst="rect">
            <a:avLst/>
          </a:prstGeom>
          <a:noFill/>
        </p:spPr>
        <p:txBody>
          <a:bodyPr wrap="square">
            <a:spAutoFit/>
          </a:bodyPr>
          <a:lstStyle/>
          <a:p>
            <a:pPr algn="just"/>
            <a:r>
              <a:rPr lang="es-AR" sz="2000" b="1" dirty="0">
                <a:solidFill>
                  <a:schemeClr val="bg1"/>
                </a:solidFill>
                <a:effectLst/>
                <a:latin typeface="Times New Roman" panose="02020603050405020304" pitchFamily="18" charset="0"/>
                <a:ea typeface="Times New Roman" panose="02020603050405020304" pitchFamily="18" charset="0"/>
              </a:rPr>
              <a:t>A partir de cotejar los datos obtenidos en cada una de las regiones consideradas, se puede establecer que, en relación a los puntos más significativos (género, poseer celular propio, acceso a internet, configuración de privacidad en redes sociales, controles parentales, contacto con personas desconocidas, incomodidad ante ciertas interacciones virtuales, consideración de la existencia de peligro en la web, conocimiento del fenómeno de Grooming) afines a los objetivos de este trabajo, se observan porcentajes similares para cada uno de los reactivos administrados en el cuestionario ya mencionado</a:t>
            </a:r>
            <a:endParaRPr lang="es-AR" sz="2000" b="1" dirty="0">
              <a:solidFill>
                <a:schemeClr val="bg1"/>
              </a:solidFill>
            </a:endParaRPr>
          </a:p>
        </p:txBody>
      </p:sp>
      <p:sp>
        <p:nvSpPr>
          <p:cNvPr id="9" name="CuadroTexto 8">
            <a:extLst>
              <a:ext uri="{FF2B5EF4-FFF2-40B4-BE49-F238E27FC236}">
                <a16:creationId xmlns:a16="http://schemas.microsoft.com/office/drawing/2014/main" id="{B2DF9E69-5A36-420B-8505-B47911561AA1}"/>
              </a:ext>
            </a:extLst>
          </p:cNvPr>
          <p:cNvSpPr txBox="1"/>
          <p:nvPr/>
        </p:nvSpPr>
        <p:spPr>
          <a:xfrm>
            <a:off x="797169" y="4483517"/>
            <a:ext cx="10850544" cy="1631216"/>
          </a:xfrm>
          <a:prstGeom prst="rect">
            <a:avLst/>
          </a:prstGeom>
          <a:noFill/>
        </p:spPr>
        <p:txBody>
          <a:bodyPr wrap="square">
            <a:spAutoFit/>
          </a:bodyPr>
          <a:lstStyle/>
          <a:p>
            <a:pPr algn="just"/>
            <a:r>
              <a:rPr lang="es-AR" sz="2000" b="1" dirty="0">
                <a:solidFill>
                  <a:schemeClr val="bg1"/>
                </a:solidFill>
                <a:latin typeface="Times New Roman" panose="02020603050405020304" pitchFamily="18" charset="0"/>
              </a:rPr>
              <a:t>A su vez, en un contexto como el descrito en el párrafo precedente, no es posible pasar por alto, el porcentaje de adolescentes que afirma haber visto en internet algún tipo de contenido que les haya incomodado. Se hace evidente, por lo tanto, la necesidad de problematizar los códigos de convivencia digital y la vulneración de Derechos en dicho ámbito, sobre todo para las infancias y adolescencias</a:t>
            </a:r>
          </a:p>
        </p:txBody>
      </p:sp>
    </p:spTree>
    <p:extLst>
      <p:ext uri="{BB962C8B-B14F-4D97-AF65-F5344CB8AC3E}">
        <p14:creationId xmlns:p14="http://schemas.microsoft.com/office/powerpoint/2010/main" val="1315511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6" name="Google Shape;114;gd0a122efd1_0_14">
            <a:extLst>
              <a:ext uri="{FF2B5EF4-FFF2-40B4-BE49-F238E27FC236}">
                <a16:creationId xmlns:a16="http://schemas.microsoft.com/office/drawing/2014/main" id="{AD5E52B4-F925-44BF-B645-B2A3306923A7}"/>
              </a:ext>
            </a:extLst>
          </p:cNvPr>
          <p:cNvSpPr txBox="1"/>
          <p:nvPr/>
        </p:nvSpPr>
        <p:spPr>
          <a:xfrm>
            <a:off x="-688943" y="3087766"/>
            <a:ext cx="12055638" cy="153885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         </a:t>
            </a:r>
            <a:r>
              <a:rPr lang="es-AR" sz="8800" b="1" dirty="0">
                <a:solidFill>
                  <a:schemeClr val="lt2"/>
                </a:solidFill>
                <a:latin typeface="Times New Roman"/>
                <a:ea typeface="Times New Roman"/>
                <a:cs typeface="Times New Roman"/>
                <a:sym typeface="Times New Roman"/>
              </a:rPr>
              <a:t>Conclusiones</a:t>
            </a:r>
            <a:endParaRPr sz="8800" b="1" dirty="0">
              <a:solidFill>
                <a:schemeClr val="lt2"/>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1641004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7" name="CuadroTexto 6">
            <a:extLst>
              <a:ext uri="{FF2B5EF4-FFF2-40B4-BE49-F238E27FC236}">
                <a16:creationId xmlns:a16="http://schemas.microsoft.com/office/drawing/2014/main" id="{51464C42-94A0-498A-9A01-D8825703643D}"/>
              </a:ext>
            </a:extLst>
          </p:cNvPr>
          <p:cNvSpPr txBox="1"/>
          <p:nvPr/>
        </p:nvSpPr>
        <p:spPr>
          <a:xfrm>
            <a:off x="967319" y="2030539"/>
            <a:ext cx="10955215" cy="1015663"/>
          </a:xfrm>
          <a:prstGeom prst="rect">
            <a:avLst/>
          </a:prstGeom>
          <a:noFill/>
        </p:spPr>
        <p:txBody>
          <a:bodyPr wrap="square">
            <a:spAutoFit/>
          </a:bodyPr>
          <a:lstStyle/>
          <a:p>
            <a:r>
              <a:rPr lang="es-AR" sz="2000" b="1" dirty="0">
                <a:solidFill>
                  <a:schemeClr val="bg1"/>
                </a:solidFill>
                <a:latin typeface="Times New Roman" panose="02020603050405020304" pitchFamily="18" charset="0"/>
                <a:ea typeface="Times New Roman" panose="02020603050405020304" pitchFamily="18" charset="0"/>
              </a:rPr>
              <a:t>H</a:t>
            </a:r>
            <a:r>
              <a:rPr lang="es-AR" sz="2000" b="1" dirty="0">
                <a:solidFill>
                  <a:schemeClr val="bg1"/>
                </a:solidFill>
                <a:effectLst/>
                <a:latin typeface="Times New Roman" panose="02020603050405020304" pitchFamily="18" charset="0"/>
                <a:ea typeface="Times New Roman" panose="02020603050405020304" pitchFamily="18" charset="0"/>
              </a:rPr>
              <a:t>ipótesis planteada inicialmente: </a:t>
            </a:r>
            <a:r>
              <a:rPr lang="es-AR" sz="2000" dirty="0">
                <a:solidFill>
                  <a:schemeClr val="bg1"/>
                </a:solidFill>
                <a:effectLst/>
                <a:latin typeface="Times New Roman" panose="02020603050405020304" pitchFamily="18" charset="0"/>
                <a:ea typeface="Times New Roman" panose="02020603050405020304" pitchFamily="18" charset="0"/>
              </a:rPr>
              <a:t>“en el intento de desasimiento de los padres, donde generalmente les adolescentes cuestionan su autoridad y poder, </a:t>
            </a:r>
            <a:r>
              <a:rPr lang="es-AR" sz="2000" u="sng" dirty="0">
                <a:solidFill>
                  <a:schemeClr val="bg1"/>
                </a:solidFill>
                <a:effectLst/>
                <a:latin typeface="Times New Roman" panose="02020603050405020304" pitchFamily="18" charset="0"/>
                <a:ea typeface="Times New Roman" panose="02020603050405020304" pitchFamily="18" charset="0"/>
              </a:rPr>
              <a:t>descalificando todo aquello que proviene de ese ámbito adulto estarían más vulnerables a ser seducidos por promesas externas</a:t>
            </a:r>
            <a:r>
              <a:rPr lang="es-AR" sz="2000" dirty="0">
                <a:solidFill>
                  <a:schemeClr val="bg1"/>
                </a:solidFill>
                <a:effectLst/>
                <a:latin typeface="Times New Roman" panose="02020603050405020304" pitchFamily="18" charset="0"/>
                <a:ea typeface="Times New Roman" panose="02020603050405020304" pitchFamily="18" charset="0"/>
              </a:rPr>
              <a:t>”.</a:t>
            </a:r>
            <a:endParaRPr lang="es-AR" sz="2000" dirty="0">
              <a:solidFill>
                <a:schemeClr val="bg1"/>
              </a:solidFill>
            </a:endParaRPr>
          </a:p>
        </p:txBody>
      </p:sp>
      <p:sp>
        <p:nvSpPr>
          <p:cNvPr id="9" name="CuadroTexto 8">
            <a:extLst>
              <a:ext uri="{FF2B5EF4-FFF2-40B4-BE49-F238E27FC236}">
                <a16:creationId xmlns:a16="http://schemas.microsoft.com/office/drawing/2014/main" id="{76A2F6BA-AE9B-40BA-A8A1-5C2072C96915}"/>
              </a:ext>
            </a:extLst>
          </p:cNvPr>
          <p:cNvSpPr txBox="1"/>
          <p:nvPr/>
        </p:nvSpPr>
        <p:spPr>
          <a:xfrm>
            <a:off x="967319" y="3912608"/>
            <a:ext cx="10772001" cy="1883657"/>
          </a:xfrm>
          <a:prstGeom prst="rect">
            <a:avLst/>
          </a:prstGeom>
          <a:noFill/>
        </p:spPr>
        <p:txBody>
          <a:bodyPr wrap="square">
            <a:spAutoFit/>
          </a:bodyPr>
          <a:lstStyle/>
          <a:p>
            <a:pPr algn="just">
              <a:lnSpc>
                <a:spcPct val="150000"/>
              </a:lnSpc>
              <a:spcAft>
                <a:spcPts val="800"/>
              </a:spcAft>
            </a:pPr>
            <a:r>
              <a:rPr lang="es-AR" sz="2000" dirty="0">
                <a:solidFill>
                  <a:schemeClr val="bg1"/>
                </a:solidFill>
                <a:latin typeface="Times New Roman" panose="02020603050405020304" pitchFamily="18" charset="0"/>
              </a:rPr>
              <a:t>Si bien con los datos obtenidos no podemos dar cuenta de eso, resaltamos que, un fenómeno estrechamente vinculado sería la brecha digital entre las generaciones de adolescentes y adultos, donde estos últimos carecen de la información suficiente para comprender cómo funciona la virtualidad y sus lógicas, y como consecuencia las dificultades para acompañar a les jóvenes.</a:t>
            </a:r>
          </a:p>
        </p:txBody>
      </p:sp>
    </p:spTree>
    <p:extLst>
      <p:ext uri="{BB962C8B-B14F-4D97-AF65-F5344CB8AC3E}">
        <p14:creationId xmlns:p14="http://schemas.microsoft.com/office/powerpoint/2010/main" val="4160517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7" name="CuadroTexto 6">
            <a:extLst>
              <a:ext uri="{FF2B5EF4-FFF2-40B4-BE49-F238E27FC236}">
                <a16:creationId xmlns:a16="http://schemas.microsoft.com/office/drawing/2014/main" id="{FBAC950C-80DD-432C-9B1E-0574BA5EFCD1}"/>
              </a:ext>
            </a:extLst>
          </p:cNvPr>
          <p:cNvSpPr txBox="1"/>
          <p:nvPr/>
        </p:nvSpPr>
        <p:spPr>
          <a:xfrm>
            <a:off x="1119889" y="1223443"/>
            <a:ext cx="10363201" cy="5371470"/>
          </a:xfrm>
          <a:prstGeom prst="rect">
            <a:avLst/>
          </a:prstGeom>
          <a:noFill/>
        </p:spPr>
        <p:txBody>
          <a:bodyPr wrap="square">
            <a:spAutoFit/>
          </a:bodyPr>
          <a:lstStyle/>
          <a:p>
            <a:pPr algn="just">
              <a:lnSpc>
                <a:spcPct val="150000"/>
              </a:lnSpc>
              <a:spcAft>
                <a:spcPts val="1000"/>
              </a:spcAft>
            </a:pPr>
            <a:r>
              <a:rPr lang="es-AR" sz="20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De este modo se ponen en juego dos órdenes de cosas que influyen de manera directa sobre la problemática aquí estudiada: por un lado, repensar los imaginarios sociales sobre la privacidad y la intimidad, el lazo social llevado a la lógica de la virtualidad; y por otro lado, el accionar Estatal desde sus aparatos legislativos y ejecutivos para garantizar el libre desarrollo de las personas tanto offline como online (dicho en otras palabras, ser sujetos de Derecho tanto en el mundo material como en el mundo de internet).</a:t>
            </a:r>
          </a:p>
          <a:p>
            <a:pPr algn="just">
              <a:lnSpc>
                <a:spcPct val="150000"/>
              </a:lnSpc>
              <a:spcAft>
                <a:spcPts val="1000"/>
              </a:spcAft>
            </a:pPr>
            <a:endParaRPr lang="es-AR" sz="2000" b="1"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algn="just">
              <a:lnSpc>
                <a:spcPct val="150000"/>
              </a:lnSpc>
              <a:spcAft>
                <a:spcPts val="1000"/>
              </a:spcAft>
            </a:pPr>
            <a:r>
              <a:rPr lang="es-AR" sz="2000" b="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Será un desafío para la psicología, la prevención primaria, secundaria y terciaria, para con las generaciones más jóvenes que se constituyen como potenciales víctimas de los predadores de la web, y a su vez será un horizonte de nuestra disciplina la promoción de la Salud Mental, a través de la sensibilización y concientización sobre la convivencia digital libre de violencias.</a:t>
            </a:r>
            <a:endParaRPr lang="es-AR" sz="2000" b="1"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34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92" name="Google Shape;92;gd0a122efd1_0_6"/>
          <p:cNvPicPr preferRelativeResize="0"/>
          <p:nvPr/>
        </p:nvPicPr>
        <p:blipFill rotWithShape="1">
          <a:blip r:embed="rId3">
            <a:alphaModFix/>
          </a:blip>
          <a:srcRect/>
          <a:stretch/>
        </p:blipFill>
        <p:spPr>
          <a:xfrm>
            <a:off x="107450" y="0"/>
            <a:ext cx="12192000" cy="6858000"/>
          </a:xfrm>
          <a:prstGeom prst="rect">
            <a:avLst/>
          </a:prstGeom>
          <a:noFill/>
          <a:ln>
            <a:noFill/>
          </a:ln>
        </p:spPr>
      </p:pic>
      <p:sp>
        <p:nvSpPr>
          <p:cNvPr id="93" name="Google Shape;93;gd0a122efd1_0_6"/>
          <p:cNvSpPr txBox="1"/>
          <p:nvPr/>
        </p:nvSpPr>
        <p:spPr>
          <a:xfrm>
            <a:off x="1342950" y="1917825"/>
            <a:ext cx="10278000" cy="15648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Clr>
                <a:schemeClr val="dk1"/>
              </a:buClr>
              <a:buSzPts val="1100"/>
              <a:buFont typeface="Arial"/>
              <a:buNone/>
            </a:pPr>
            <a:r>
              <a:rPr lang="es-AR" sz="2300">
                <a:solidFill>
                  <a:schemeClr val="lt1"/>
                </a:solidFill>
                <a:latin typeface="Times New Roman"/>
                <a:ea typeface="Times New Roman"/>
                <a:cs typeface="Times New Roman"/>
                <a:sym typeface="Times New Roman"/>
              </a:rPr>
              <a:t>Indagar el nivel de conocimiento del fenómeno de Grooming en adolescentes de 13 a 17 años de edad del Partido de Mar Chiquita y Gral. Madariaga. </a:t>
            </a:r>
            <a:endParaRPr sz="2300">
              <a:solidFill>
                <a:schemeClr val="lt1"/>
              </a:solidFill>
              <a:latin typeface="Times New Roman"/>
              <a:ea typeface="Times New Roman"/>
              <a:cs typeface="Times New Roman"/>
              <a:sym typeface="Times New Roman"/>
            </a:endParaRPr>
          </a:p>
          <a:p>
            <a:pPr marL="0" lvl="0" indent="0" algn="l" rtl="0">
              <a:spcBef>
                <a:spcPts val="800"/>
              </a:spcBef>
              <a:spcAft>
                <a:spcPts val="0"/>
              </a:spcAft>
              <a:buNone/>
            </a:pPr>
            <a:endParaRPr>
              <a:latin typeface="Calibri"/>
              <a:ea typeface="Calibri"/>
              <a:cs typeface="Calibri"/>
              <a:sym typeface="Calibri"/>
            </a:endParaRPr>
          </a:p>
        </p:txBody>
      </p:sp>
      <p:sp>
        <p:nvSpPr>
          <p:cNvPr id="94" name="Google Shape;94;gd0a122efd1_0_6"/>
          <p:cNvSpPr txBox="1"/>
          <p:nvPr/>
        </p:nvSpPr>
        <p:spPr>
          <a:xfrm>
            <a:off x="1450400" y="1271325"/>
            <a:ext cx="79860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a:solidFill>
                  <a:schemeClr val="lt2"/>
                </a:solidFill>
                <a:latin typeface="Times New Roman"/>
                <a:ea typeface="Times New Roman"/>
                <a:cs typeface="Times New Roman"/>
                <a:sym typeface="Times New Roman"/>
              </a:rPr>
              <a:t>Objetivos Generales</a:t>
            </a:r>
            <a:endParaRPr sz="3000" b="1">
              <a:solidFill>
                <a:schemeClr val="lt2"/>
              </a:solidFill>
              <a:latin typeface="Times New Roman"/>
              <a:ea typeface="Times New Roman"/>
              <a:cs typeface="Times New Roman"/>
              <a:sym typeface="Times New Roman"/>
            </a:endParaRPr>
          </a:p>
        </p:txBody>
      </p:sp>
      <p:sp>
        <p:nvSpPr>
          <p:cNvPr id="95" name="Google Shape;95;gd0a122efd1_0_6"/>
          <p:cNvSpPr txBox="1"/>
          <p:nvPr/>
        </p:nvSpPr>
        <p:spPr>
          <a:xfrm>
            <a:off x="1575750" y="2842050"/>
            <a:ext cx="82368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a:solidFill>
                  <a:schemeClr val="lt2"/>
                </a:solidFill>
                <a:latin typeface="Times New Roman"/>
                <a:ea typeface="Times New Roman"/>
                <a:cs typeface="Times New Roman"/>
                <a:sym typeface="Times New Roman"/>
              </a:rPr>
              <a:t>Objetivos específicos</a:t>
            </a:r>
            <a:endParaRPr sz="3000" b="1">
              <a:solidFill>
                <a:schemeClr val="lt2"/>
              </a:solidFill>
              <a:latin typeface="Times New Roman"/>
              <a:ea typeface="Times New Roman"/>
              <a:cs typeface="Times New Roman"/>
              <a:sym typeface="Times New Roman"/>
            </a:endParaRPr>
          </a:p>
        </p:txBody>
      </p:sp>
      <p:sp>
        <p:nvSpPr>
          <p:cNvPr id="96" name="Google Shape;96;gd0a122efd1_0_6"/>
          <p:cNvSpPr txBox="1"/>
          <p:nvPr/>
        </p:nvSpPr>
        <p:spPr>
          <a:xfrm>
            <a:off x="1396650" y="3482625"/>
            <a:ext cx="10170600" cy="4311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800"/>
              </a:spcAft>
              <a:buNone/>
            </a:pPr>
            <a:r>
              <a:rPr lang="es-AR" sz="1600">
                <a:solidFill>
                  <a:schemeClr val="lt1"/>
                </a:solidFill>
                <a:latin typeface="Times New Roman"/>
                <a:ea typeface="Times New Roman"/>
                <a:cs typeface="Times New Roman"/>
                <a:sym typeface="Times New Roman"/>
              </a:rPr>
              <a:t>Caracterizar la adolescencia desde la concepción del psicoanálisis</a:t>
            </a:r>
            <a:endParaRPr sz="1900">
              <a:solidFill>
                <a:schemeClr val="lt1"/>
              </a:solidFill>
              <a:latin typeface="Calibri"/>
              <a:ea typeface="Calibri"/>
              <a:cs typeface="Calibri"/>
              <a:sym typeface="Calibri"/>
            </a:endParaRPr>
          </a:p>
        </p:txBody>
      </p:sp>
      <p:sp>
        <p:nvSpPr>
          <p:cNvPr id="97" name="Google Shape;97;gd0a122efd1_0_6"/>
          <p:cNvSpPr txBox="1"/>
          <p:nvPr/>
        </p:nvSpPr>
        <p:spPr>
          <a:xfrm>
            <a:off x="1450400" y="3913725"/>
            <a:ext cx="10278000" cy="892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AR" sz="1600">
                <a:solidFill>
                  <a:schemeClr val="lt1"/>
                </a:solidFill>
                <a:latin typeface="Times New Roman"/>
                <a:ea typeface="Times New Roman"/>
                <a:cs typeface="Times New Roman"/>
                <a:sym typeface="Times New Roman"/>
              </a:rPr>
              <a:t>Explorar la presencia de conductas de riesgo favorecedoras del fenómeno de Grooming en adolescentes del partido de Mar Chiquita y Gral. Madariaga.</a:t>
            </a:r>
            <a:endParaRPr sz="1600">
              <a:solidFill>
                <a:schemeClr val="lt1"/>
              </a:solidFill>
              <a:latin typeface="Times New Roman"/>
              <a:ea typeface="Times New Roman"/>
              <a:cs typeface="Times New Roman"/>
              <a:sym typeface="Times New Roman"/>
            </a:endParaRPr>
          </a:p>
          <a:p>
            <a:pPr marL="0" lvl="0" indent="0" algn="l" rtl="0">
              <a:spcBef>
                <a:spcPts val="0"/>
              </a:spcBef>
              <a:spcAft>
                <a:spcPts val="0"/>
              </a:spcAft>
              <a:buNone/>
            </a:pPr>
            <a:endParaRPr>
              <a:latin typeface="Times New Roman"/>
              <a:ea typeface="Times New Roman"/>
              <a:cs typeface="Times New Roman"/>
              <a:sym typeface="Times New Roman"/>
            </a:endParaRPr>
          </a:p>
        </p:txBody>
      </p:sp>
      <p:sp>
        <p:nvSpPr>
          <p:cNvPr id="98" name="Google Shape;98;gd0a122efd1_0_6"/>
          <p:cNvSpPr txBox="1"/>
          <p:nvPr/>
        </p:nvSpPr>
        <p:spPr>
          <a:xfrm>
            <a:off x="1396650" y="4583950"/>
            <a:ext cx="9902100" cy="1069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s-AR" sz="1600">
                <a:solidFill>
                  <a:schemeClr val="lt1"/>
                </a:solidFill>
                <a:latin typeface="Times New Roman"/>
                <a:ea typeface="Times New Roman"/>
                <a:cs typeface="Times New Roman"/>
                <a:sym typeface="Times New Roman"/>
              </a:rPr>
              <a:t>Indagar el grado de conocimiento de los riesgos existentes en determinados usos de las nuevas tecnologías de la comunicación.</a:t>
            </a:r>
            <a:endParaRPr sz="1600">
              <a:solidFill>
                <a:schemeClr val="lt1"/>
              </a:solidFill>
              <a:latin typeface="Cambria"/>
              <a:ea typeface="Cambria"/>
              <a:cs typeface="Cambria"/>
              <a:sym typeface="Cambria"/>
            </a:endParaRPr>
          </a:p>
          <a:p>
            <a:pPr marL="0" lvl="0" indent="0" algn="l" rtl="0">
              <a:spcBef>
                <a:spcPts val="800"/>
              </a:spcBef>
              <a:spcAft>
                <a:spcPts val="0"/>
              </a:spcAft>
              <a:buNone/>
            </a:pPr>
            <a:endParaRPr>
              <a:latin typeface="Calibri"/>
              <a:ea typeface="Calibri"/>
              <a:cs typeface="Calibri"/>
              <a:sym typeface="Calibri"/>
            </a:endParaRPr>
          </a:p>
        </p:txBody>
      </p:sp>
      <p:sp>
        <p:nvSpPr>
          <p:cNvPr id="99" name="Google Shape;99;gd0a122efd1_0_6"/>
          <p:cNvSpPr txBox="1"/>
          <p:nvPr/>
        </p:nvSpPr>
        <p:spPr>
          <a:xfrm>
            <a:off x="1396650" y="5231700"/>
            <a:ext cx="9783900" cy="4311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800"/>
              </a:spcAft>
              <a:buNone/>
            </a:pPr>
            <a:r>
              <a:rPr lang="es-AR" sz="1600">
                <a:solidFill>
                  <a:schemeClr val="lt1"/>
                </a:solidFill>
                <a:latin typeface="Times New Roman"/>
                <a:ea typeface="Times New Roman"/>
                <a:cs typeface="Times New Roman"/>
                <a:sym typeface="Times New Roman"/>
              </a:rPr>
              <a:t>Determinar hábitos de uso de las nuevas tecnologías en adolescentes.</a:t>
            </a:r>
            <a:endParaRPr sz="1900">
              <a:solidFill>
                <a:schemeClr val="lt1"/>
              </a:solidFill>
              <a:latin typeface="Calibri"/>
              <a:ea typeface="Calibri"/>
              <a:cs typeface="Calibri"/>
              <a:sym typeface="Calibri"/>
            </a:endParaRPr>
          </a:p>
        </p:txBody>
      </p:sp>
      <p:sp>
        <p:nvSpPr>
          <p:cNvPr id="100" name="Google Shape;100;gd0a122efd1_0_6"/>
          <p:cNvSpPr txBox="1"/>
          <p:nvPr/>
        </p:nvSpPr>
        <p:spPr>
          <a:xfrm>
            <a:off x="1396650" y="5653150"/>
            <a:ext cx="99021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AR" sz="1600" dirty="0">
                <a:solidFill>
                  <a:schemeClr val="lt1"/>
                </a:solidFill>
                <a:latin typeface="Times New Roman"/>
                <a:ea typeface="Times New Roman"/>
                <a:cs typeface="Times New Roman"/>
                <a:sym typeface="Times New Roman"/>
              </a:rPr>
              <a:t>Analizar la información obtenida desde conceptos del psicoanálisis y establecer comparaciones con resultados de otras investigacione</a:t>
            </a:r>
            <a:r>
              <a:rPr lang="es-AR" sz="1600" dirty="0">
                <a:solidFill>
                  <a:schemeClr val="bg1"/>
                </a:solidFill>
                <a:latin typeface="Times New Roman"/>
                <a:ea typeface="Times New Roman"/>
                <a:cs typeface="Times New Roman"/>
                <a:sym typeface="Times New Roman"/>
              </a:rPr>
              <a:t>s</a:t>
            </a:r>
            <a:r>
              <a:rPr lang="es-AR" sz="1600" dirty="0">
                <a:latin typeface="Times New Roman"/>
                <a:ea typeface="Times New Roman"/>
                <a:cs typeface="Times New Roman"/>
                <a:sym typeface="Times New Roman"/>
              </a:rPr>
              <a:t>.</a:t>
            </a:r>
            <a:endParaRPr sz="1600" dirty="0">
              <a:latin typeface="Times New Roman"/>
              <a:ea typeface="Times New Roman"/>
              <a:cs typeface="Times New Roman"/>
              <a:sym typeface="Times New Roman"/>
            </a:endParaRPr>
          </a:p>
        </p:txBody>
      </p:sp>
      <p:cxnSp>
        <p:nvCxnSpPr>
          <p:cNvPr id="101" name="Google Shape;101;gd0a122efd1_0_6"/>
          <p:cNvCxnSpPr/>
          <p:nvPr/>
        </p:nvCxnSpPr>
        <p:spPr>
          <a:xfrm>
            <a:off x="2542650" y="1951750"/>
            <a:ext cx="5891100" cy="0"/>
          </a:xfrm>
          <a:prstGeom prst="straightConnector1">
            <a:avLst/>
          </a:prstGeom>
          <a:noFill/>
          <a:ln w="9525" cap="flat" cmpd="sng">
            <a:solidFill>
              <a:schemeClr val="lt2"/>
            </a:solidFill>
            <a:prstDash val="solid"/>
            <a:round/>
            <a:headEnd type="none" w="med" len="med"/>
            <a:tailEnd type="none" w="med" len="med"/>
          </a:ln>
        </p:spPr>
      </p:cxnSp>
      <p:cxnSp>
        <p:nvCxnSpPr>
          <p:cNvPr id="102" name="Google Shape;102;gd0a122efd1_0_6"/>
          <p:cNvCxnSpPr/>
          <p:nvPr/>
        </p:nvCxnSpPr>
        <p:spPr>
          <a:xfrm>
            <a:off x="2524750" y="3491675"/>
            <a:ext cx="5891100" cy="1800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10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2" name="CuadroTexto 1">
            <a:extLst>
              <a:ext uri="{FF2B5EF4-FFF2-40B4-BE49-F238E27FC236}">
                <a16:creationId xmlns:a16="http://schemas.microsoft.com/office/drawing/2014/main" id="{709F81CB-4C1F-4E08-81ED-6D50A1D689D9}"/>
              </a:ext>
            </a:extLst>
          </p:cNvPr>
          <p:cNvSpPr txBox="1"/>
          <p:nvPr/>
        </p:nvSpPr>
        <p:spPr>
          <a:xfrm>
            <a:off x="1491175" y="1575582"/>
            <a:ext cx="9622302" cy="3170099"/>
          </a:xfrm>
          <a:prstGeom prst="rect">
            <a:avLst/>
          </a:prstGeom>
          <a:noFill/>
        </p:spPr>
        <p:txBody>
          <a:bodyPr wrap="square" rtlCol="0">
            <a:spAutoFit/>
          </a:bodyPr>
          <a:lstStyle/>
          <a:p>
            <a:pPr algn="l"/>
            <a:r>
              <a:rPr lang="es-ES" sz="2000" b="1" i="0" dirty="0">
                <a:solidFill>
                  <a:schemeClr val="bg1"/>
                </a:solidFill>
                <a:effectLst/>
                <a:latin typeface="Times New Roman" panose="02020603050405020304" pitchFamily="18" charset="0"/>
                <a:cs typeface="Times New Roman" panose="02020603050405020304" pitchFamily="18" charset="0"/>
              </a:rPr>
              <a:t> Finalmente queremos expresar que cuando comenzamos a explorar el tema del grooming, hace ya algunos años,  no contábamos con mucha información por lo que nos pareció que la mejor vía de acceso a su abordaje era realizar un estudio de campo exploratorio en dos comunidades que, por no ser muy numerosas, nos permitía abarcar un número importante de sus integrantes.</a:t>
            </a:r>
          </a:p>
          <a:p>
            <a:pPr algn="l"/>
            <a:r>
              <a:rPr lang="es-ES" sz="2000" b="1" i="0" dirty="0">
                <a:solidFill>
                  <a:schemeClr val="bg1"/>
                </a:solidFill>
                <a:effectLst/>
                <a:latin typeface="Times New Roman" panose="02020603050405020304" pitchFamily="18" charset="0"/>
                <a:cs typeface="Times New Roman" panose="02020603050405020304" pitchFamily="18" charset="0"/>
              </a:rPr>
              <a:t>Sabemos que las modalidades de interacción online han tenido un enorme crecimiento en los últimos años, en particular desde las condiciones de aislamiento derivadas de la pandemia de Covid-19.</a:t>
            </a:r>
          </a:p>
          <a:p>
            <a:pPr algn="l"/>
            <a:r>
              <a:rPr lang="es-ES" sz="2000" b="1" i="0" dirty="0">
                <a:solidFill>
                  <a:schemeClr val="bg1"/>
                </a:solidFill>
                <a:effectLst/>
                <a:latin typeface="Times New Roman" panose="02020603050405020304" pitchFamily="18" charset="0"/>
                <a:cs typeface="Times New Roman" panose="02020603050405020304" pitchFamily="18" charset="0"/>
              </a:rPr>
              <a:t>Los resultados obtenidos a partir de nuestro trabajo nos permiten, hoy, proyectar vías de investigación en las siguientes direcciones:</a:t>
            </a:r>
          </a:p>
        </p:txBody>
      </p:sp>
    </p:spTree>
    <p:extLst>
      <p:ext uri="{BB962C8B-B14F-4D97-AF65-F5344CB8AC3E}">
        <p14:creationId xmlns:p14="http://schemas.microsoft.com/office/powerpoint/2010/main" val="27322583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2" name="CuadroTexto 1">
            <a:extLst>
              <a:ext uri="{FF2B5EF4-FFF2-40B4-BE49-F238E27FC236}">
                <a16:creationId xmlns:a16="http://schemas.microsoft.com/office/drawing/2014/main" id="{3769C28E-74A5-400B-9EA1-3F8A917BCA6E}"/>
              </a:ext>
            </a:extLst>
          </p:cNvPr>
          <p:cNvSpPr txBox="1"/>
          <p:nvPr/>
        </p:nvSpPr>
        <p:spPr>
          <a:xfrm>
            <a:off x="544286" y="1463040"/>
            <a:ext cx="11258173" cy="4585871"/>
          </a:xfrm>
          <a:prstGeom prst="rect">
            <a:avLst/>
          </a:prstGeom>
          <a:noFill/>
        </p:spPr>
        <p:txBody>
          <a:bodyPr wrap="square" rtlCol="0">
            <a:spAutoFit/>
          </a:bodyPr>
          <a:lstStyle/>
          <a:p>
            <a:r>
              <a:rPr lang="es-ES" sz="2200" b="1" dirty="0">
                <a:solidFill>
                  <a:schemeClr val="tx1"/>
                </a:solidFill>
              </a:rPr>
              <a:t>-</a:t>
            </a:r>
            <a:r>
              <a:rPr lang="es-ES" sz="2200" b="1" dirty="0">
                <a:solidFill>
                  <a:schemeClr val="bg1"/>
                </a:solidFill>
              </a:rPr>
              <a:t> Posibilidad de ampliar la muestra encuestada, realizar la encuesta en una ciudad con mayor cantidad de habitantes , por ejemplo en la ciudad de Mar del Plata, y realizar una comparación con los resultados obtenidos en esta investigación </a:t>
            </a:r>
          </a:p>
          <a:p>
            <a:pPr marL="285750" indent="-285750">
              <a:buFontTx/>
              <a:buChar char="-"/>
            </a:pPr>
            <a:r>
              <a:rPr lang="es-ES" sz="2200" b="1" dirty="0">
                <a:solidFill>
                  <a:schemeClr val="bg1"/>
                </a:solidFill>
              </a:rPr>
              <a:t>Indagar cómo incide la pandemia por covid19 en posibles casos de grooming considerando que se ha producido un aumento en el tiempo de conectividad.</a:t>
            </a:r>
          </a:p>
          <a:p>
            <a:pPr marL="285750" indent="-285750">
              <a:buFontTx/>
              <a:buChar char="-"/>
            </a:pPr>
            <a:r>
              <a:rPr lang="es-ES" sz="2200" b="1" dirty="0">
                <a:solidFill>
                  <a:schemeClr val="bg1"/>
                </a:solidFill>
              </a:rPr>
              <a:t>Relevamiento de protocolos de actuación en diferentes ámbitos en casos de grooming </a:t>
            </a:r>
          </a:p>
          <a:p>
            <a:pPr marL="285750" indent="-285750">
              <a:buFontTx/>
              <a:buChar char="-"/>
            </a:pPr>
            <a:r>
              <a:rPr lang="es-ES" sz="2200" b="1" dirty="0">
                <a:solidFill>
                  <a:schemeClr val="bg1"/>
                </a:solidFill>
              </a:rPr>
              <a:t>Capacitación de aquellos agentes que intervengan en situaciones de Grooming</a:t>
            </a:r>
          </a:p>
          <a:p>
            <a:pPr marL="285750" indent="-285750">
              <a:buFontTx/>
              <a:buChar char="-"/>
            </a:pPr>
            <a:r>
              <a:rPr lang="es-ES" sz="2200" b="1" dirty="0">
                <a:solidFill>
                  <a:schemeClr val="bg1"/>
                </a:solidFill>
              </a:rPr>
              <a:t>Actualización de la estadística sobre el grado de conocimiento sobre el Grooming en madres y padres </a:t>
            </a:r>
          </a:p>
          <a:p>
            <a:pPr marL="285750" indent="-285750">
              <a:buFontTx/>
              <a:buChar char="-"/>
            </a:pPr>
            <a:r>
              <a:rPr lang="es-ES" sz="2200" b="1" dirty="0">
                <a:solidFill>
                  <a:schemeClr val="bg1"/>
                </a:solidFill>
              </a:rPr>
              <a:t>Indagar  si se ha incorporado el delito de Grooming en los programas y proyectos institucionales de Educación Sexual Integral.</a:t>
            </a:r>
          </a:p>
          <a:p>
            <a:pPr marL="285750" indent="-285750">
              <a:buFontTx/>
              <a:buChar char="-"/>
            </a:pPr>
            <a:endParaRPr lang="es-ES" b="1" dirty="0">
              <a:solidFill>
                <a:schemeClr val="bg1"/>
              </a:solidFill>
            </a:endParaRPr>
          </a:p>
          <a:p>
            <a:endParaRPr lang="es-AR" dirty="0">
              <a:solidFill>
                <a:schemeClr val="bg1"/>
              </a:solidFill>
            </a:endParaRPr>
          </a:p>
        </p:txBody>
      </p:sp>
    </p:spTree>
    <p:extLst>
      <p:ext uri="{BB962C8B-B14F-4D97-AF65-F5344CB8AC3E}">
        <p14:creationId xmlns:p14="http://schemas.microsoft.com/office/powerpoint/2010/main" val="360647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6" name="Google Shape;114;gd0a122efd1_0_14">
            <a:extLst>
              <a:ext uri="{FF2B5EF4-FFF2-40B4-BE49-F238E27FC236}">
                <a16:creationId xmlns:a16="http://schemas.microsoft.com/office/drawing/2014/main" id="{D784A90D-EC2B-48D3-9AFF-FFD2E1AC9287}"/>
              </a:ext>
            </a:extLst>
          </p:cNvPr>
          <p:cNvSpPr txBox="1"/>
          <p:nvPr/>
        </p:nvSpPr>
        <p:spPr>
          <a:xfrm>
            <a:off x="-688943" y="3139352"/>
            <a:ext cx="12055638" cy="153885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         </a:t>
            </a:r>
            <a:r>
              <a:rPr lang="es-AR" sz="8800" b="1" dirty="0">
                <a:solidFill>
                  <a:schemeClr val="lt2"/>
                </a:solidFill>
                <a:latin typeface="Times New Roman"/>
                <a:ea typeface="Times New Roman"/>
                <a:cs typeface="Times New Roman"/>
                <a:sym typeface="Times New Roman"/>
              </a:rPr>
              <a:t>¡¡Muchas Gracias!!</a:t>
            </a:r>
            <a:endParaRPr sz="8800" b="1" dirty="0">
              <a:solidFill>
                <a:schemeClr val="lt2"/>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1084806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gd0a122efd1_0_10"/>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08" name="Google Shape;108;gd0a122efd1_0_10"/>
          <p:cNvSpPr txBox="1"/>
          <p:nvPr/>
        </p:nvSpPr>
        <p:spPr>
          <a:xfrm>
            <a:off x="376050" y="1307125"/>
            <a:ext cx="11621100" cy="5755800"/>
          </a:xfrm>
          <a:prstGeom prst="rect">
            <a:avLst/>
          </a:prstGeom>
          <a:noFill/>
          <a:ln>
            <a:noFill/>
          </a:ln>
        </p:spPr>
        <p:txBody>
          <a:bodyPr spcFirstLastPara="1" wrap="square" lIns="91425" tIns="91425" rIns="91425" bIns="91425" anchor="t" anchorCtr="0">
            <a:spAutoFit/>
          </a:bodyPr>
          <a:lstStyle/>
          <a:p>
            <a:pPr marL="457200" marR="0" lvl="0" indent="-342900" algn="just" rtl="0">
              <a:lnSpc>
                <a:spcPct val="155416"/>
              </a:lnSpc>
              <a:spcBef>
                <a:spcPts val="1500"/>
              </a:spcBef>
              <a:spcAft>
                <a:spcPts val="0"/>
              </a:spcAft>
              <a:buClr>
                <a:schemeClr val="lt1"/>
              </a:buClr>
              <a:buSzPts val="1800"/>
              <a:buFont typeface="Times New Roman"/>
              <a:buChar char="●"/>
            </a:pPr>
            <a:r>
              <a:rPr lang="es-AR" sz="1800" dirty="0">
                <a:solidFill>
                  <a:schemeClr val="lt1"/>
                </a:solidFill>
                <a:latin typeface="Times New Roman"/>
                <a:ea typeface="Times New Roman"/>
                <a:cs typeface="Times New Roman"/>
                <a:sym typeface="Times New Roman"/>
              </a:rPr>
              <a:t>El estudio se configura con un diseño exploratorio, en el cual se ha utilizado una metodología cuantitativa, mediante un cuestionario de opción de respuesta múltiple, administrado sobre una muestra de 100 adolescentes entre 13 y 17 años del Partido de General Madariaga y el Partido de Mar Chiquita. Se administró además, un formulario de consentimiento informado donde les participantes y sus </a:t>
            </a:r>
            <a:r>
              <a:rPr lang="es-AR" sz="1800" dirty="0" err="1">
                <a:solidFill>
                  <a:schemeClr val="lt1"/>
                </a:solidFill>
                <a:latin typeface="Times New Roman"/>
                <a:ea typeface="Times New Roman"/>
                <a:cs typeface="Times New Roman"/>
                <a:sym typeface="Times New Roman"/>
              </a:rPr>
              <a:t>adultes</a:t>
            </a:r>
            <a:r>
              <a:rPr lang="es-AR" sz="1800" dirty="0">
                <a:solidFill>
                  <a:schemeClr val="lt1"/>
                </a:solidFill>
                <a:latin typeface="Times New Roman"/>
                <a:ea typeface="Times New Roman"/>
                <a:cs typeface="Times New Roman"/>
                <a:sym typeface="Times New Roman"/>
              </a:rPr>
              <a:t> responsables dejaban asentado su voluntad de participación en el presente estudio.</a:t>
            </a:r>
            <a:endParaRPr sz="1800" dirty="0">
              <a:solidFill>
                <a:schemeClr val="lt1"/>
              </a:solidFill>
              <a:latin typeface="Times New Roman"/>
              <a:ea typeface="Times New Roman"/>
              <a:cs typeface="Times New Roman"/>
              <a:sym typeface="Times New Roman"/>
            </a:endParaRPr>
          </a:p>
          <a:p>
            <a:pPr marL="457200" lvl="0" indent="-412750" algn="just" rtl="0">
              <a:lnSpc>
                <a:spcPct val="150000"/>
              </a:lnSpc>
              <a:spcBef>
                <a:spcPts val="0"/>
              </a:spcBef>
              <a:spcAft>
                <a:spcPts val="0"/>
              </a:spcAft>
              <a:buClr>
                <a:schemeClr val="lt1"/>
              </a:buClr>
              <a:buSzPts val="2900"/>
              <a:buFont typeface="Times New Roman"/>
              <a:buChar char="●"/>
            </a:pPr>
            <a:r>
              <a:rPr lang="es-AR" sz="1800" dirty="0">
                <a:solidFill>
                  <a:schemeClr val="lt1"/>
                </a:solidFill>
                <a:latin typeface="Times New Roman"/>
                <a:ea typeface="Times New Roman"/>
                <a:cs typeface="Times New Roman"/>
                <a:sym typeface="Times New Roman"/>
              </a:rPr>
              <a:t>El presente trabajo se enmarca bajo lineamientos de la Teoría </a:t>
            </a:r>
            <a:r>
              <a:rPr lang="es-AR" sz="1800" dirty="0" err="1">
                <a:solidFill>
                  <a:schemeClr val="lt1"/>
                </a:solidFill>
                <a:latin typeface="Times New Roman"/>
                <a:ea typeface="Times New Roman"/>
                <a:cs typeface="Times New Roman"/>
                <a:sym typeface="Times New Roman"/>
              </a:rPr>
              <a:t>Psicoanalítica,como</a:t>
            </a:r>
            <a:r>
              <a:rPr lang="es-AR" sz="1800" dirty="0">
                <a:solidFill>
                  <a:schemeClr val="lt1"/>
                </a:solidFill>
                <a:latin typeface="Times New Roman"/>
                <a:ea typeface="Times New Roman"/>
                <a:cs typeface="Times New Roman"/>
                <a:sym typeface="Times New Roman"/>
              </a:rPr>
              <a:t> así también todo aquello que hace referencia a la cultura como modelador del psiquismo, de la subjetividad, y una lectura sobre aquellas condiciones que conforman el contexto en el cual vivimos. Por otra parte, se desprende una arista del discurso Jurídico en relación al Fenómeno de </a:t>
            </a:r>
            <a:r>
              <a:rPr lang="es-AR" sz="1800" dirty="0" err="1">
                <a:solidFill>
                  <a:schemeClr val="lt1"/>
                </a:solidFill>
                <a:latin typeface="Times New Roman"/>
                <a:ea typeface="Times New Roman"/>
                <a:cs typeface="Times New Roman"/>
                <a:sym typeface="Times New Roman"/>
              </a:rPr>
              <a:t>Grooming</a:t>
            </a:r>
            <a:r>
              <a:rPr lang="es-AR" sz="1800" dirty="0">
                <a:solidFill>
                  <a:schemeClr val="lt1"/>
                </a:solidFill>
                <a:latin typeface="Times New Roman"/>
                <a:ea typeface="Times New Roman"/>
                <a:cs typeface="Times New Roman"/>
                <a:sym typeface="Times New Roman"/>
              </a:rPr>
              <a:t> o </a:t>
            </a:r>
            <a:r>
              <a:rPr lang="es-AR" sz="1800" dirty="0" err="1">
                <a:solidFill>
                  <a:schemeClr val="lt1"/>
                </a:solidFill>
                <a:latin typeface="Times New Roman"/>
                <a:ea typeface="Times New Roman"/>
                <a:cs typeface="Times New Roman"/>
                <a:sym typeface="Times New Roman"/>
              </a:rPr>
              <a:t>Cyber</a:t>
            </a:r>
            <a:r>
              <a:rPr lang="es-AR" sz="1800" dirty="0">
                <a:solidFill>
                  <a:schemeClr val="lt1"/>
                </a:solidFill>
                <a:latin typeface="Times New Roman"/>
                <a:ea typeface="Times New Roman"/>
                <a:cs typeface="Times New Roman"/>
                <a:sym typeface="Times New Roman"/>
              </a:rPr>
              <a:t> Acoso, enmarcado en el área de </a:t>
            </a:r>
            <a:r>
              <a:rPr lang="es-AR" sz="1800" dirty="0" err="1">
                <a:solidFill>
                  <a:schemeClr val="lt1"/>
                </a:solidFill>
                <a:latin typeface="Times New Roman"/>
                <a:ea typeface="Times New Roman"/>
                <a:cs typeface="Times New Roman"/>
                <a:sym typeface="Times New Roman"/>
              </a:rPr>
              <a:t>ciberdelitos</a:t>
            </a:r>
            <a:r>
              <a:rPr lang="es-AR" sz="1800" dirty="0">
                <a:solidFill>
                  <a:schemeClr val="lt1"/>
                </a:solidFill>
                <a:latin typeface="Times New Roman"/>
                <a:ea typeface="Times New Roman"/>
                <a:cs typeface="Times New Roman"/>
                <a:sym typeface="Times New Roman"/>
              </a:rPr>
              <a:t> </a:t>
            </a:r>
            <a:endParaRPr sz="1800" dirty="0">
              <a:solidFill>
                <a:schemeClr val="lt1"/>
              </a:solidFill>
              <a:latin typeface="Times New Roman"/>
              <a:ea typeface="Times New Roman"/>
              <a:cs typeface="Times New Roman"/>
              <a:sym typeface="Times New Roman"/>
            </a:endParaRPr>
          </a:p>
          <a:p>
            <a:pPr marL="457200" lvl="0" indent="-342900" algn="just" rtl="0">
              <a:lnSpc>
                <a:spcPct val="115000"/>
              </a:lnSpc>
              <a:spcBef>
                <a:spcPts val="800"/>
              </a:spcBef>
              <a:spcAft>
                <a:spcPts val="0"/>
              </a:spcAft>
              <a:buClr>
                <a:schemeClr val="lt1"/>
              </a:buClr>
              <a:buSzPts val="1800"/>
              <a:buFont typeface="Times New Roman"/>
              <a:buChar char="●"/>
            </a:pPr>
            <a:r>
              <a:rPr lang="es-AR" sz="1800" dirty="0">
                <a:solidFill>
                  <a:schemeClr val="lt1"/>
                </a:solidFill>
                <a:latin typeface="Times New Roman"/>
                <a:ea typeface="Times New Roman"/>
                <a:cs typeface="Times New Roman"/>
                <a:sym typeface="Times New Roman"/>
              </a:rPr>
              <a:t>Se ha </a:t>
            </a:r>
            <a:r>
              <a:rPr lang="es-AR" sz="1800" dirty="0" err="1">
                <a:solidFill>
                  <a:schemeClr val="lt1"/>
                </a:solidFill>
                <a:latin typeface="Times New Roman"/>
                <a:ea typeface="Times New Roman"/>
                <a:cs typeface="Times New Roman"/>
                <a:sym typeface="Times New Roman"/>
              </a:rPr>
              <a:t>operacionalizado</a:t>
            </a:r>
            <a:r>
              <a:rPr lang="es-AR" sz="1800" dirty="0">
                <a:solidFill>
                  <a:schemeClr val="lt1"/>
                </a:solidFill>
                <a:latin typeface="Times New Roman"/>
                <a:ea typeface="Times New Roman"/>
                <a:cs typeface="Times New Roman"/>
                <a:sym typeface="Times New Roman"/>
              </a:rPr>
              <a:t> el tema en base a tres ejes: Cultura de la </a:t>
            </a:r>
            <a:r>
              <a:rPr lang="es-AR" sz="1800" dirty="0" err="1">
                <a:solidFill>
                  <a:schemeClr val="lt1"/>
                </a:solidFill>
                <a:latin typeface="Times New Roman"/>
                <a:ea typeface="Times New Roman"/>
                <a:cs typeface="Times New Roman"/>
                <a:sym typeface="Times New Roman"/>
              </a:rPr>
              <a:t>hiperconectividad</a:t>
            </a:r>
            <a:r>
              <a:rPr lang="es-AR" sz="1800" dirty="0">
                <a:solidFill>
                  <a:schemeClr val="lt1"/>
                </a:solidFill>
                <a:latin typeface="Times New Roman"/>
                <a:ea typeface="Times New Roman"/>
                <a:cs typeface="Times New Roman"/>
                <a:sym typeface="Times New Roman"/>
              </a:rPr>
              <a:t>; Adolescencia; </a:t>
            </a:r>
            <a:r>
              <a:rPr lang="es-AR" sz="1800" dirty="0" err="1">
                <a:solidFill>
                  <a:schemeClr val="lt1"/>
                </a:solidFill>
                <a:latin typeface="Times New Roman"/>
                <a:ea typeface="Times New Roman"/>
                <a:cs typeface="Times New Roman"/>
                <a:sym typeface="Times New Roman"/>
              </a:rPr>
              <a:t>Grooming</a:t>
            </a:r>
            <a:r>
              <a:rPr lang="es-AR" sz="1800" dirty="0">
                <a:solidFill>
                  <a:schemeClr val="lt1"/>
                </a:solidFill>
                <a:latin typeface="Times New Roman"/>
                <a:ea typeface="Times New Roman"/>
                <a:cs typeface="Times New Roman"/>
                <a:sym typeface="Times New Roman"/>
              </a:rPr>
              <a:t>.</a:t>
            </a:r>
            <a:r>
              <a:rPr lang="es-AR" sz="1800" dirty="0">
                <a:solidFill>
                  <a:schemeClr val="dk1"/>
                </a:solidFill>
                <a:latin typeface="Times New Roman"/>
                <a:ea typeface="Times New Roman"/>
                <a:cs typeface="Times New Roman"/>
                <a:sym typeface="Times New Roman"/>
              </a:rPr>
              <a:t>.</a:t>
            </a:r>
            <a:endParaRPr sz="1800" dirty="0">
              <a:solidFill>
                <a:schemeClr val="dk1"/>
              </a:solidFill>
              <a:latin typeface="Times New Roman"/>
              <a:ea typeface="Times New Roman"/>
              <a:cs typeface="Times New Roman"/>
              <a:sym typeface="Times New Roman"/>
            </a:endParaRPr>
          </a:p>
          <a:p>
            <a:pPr marL="0" marR="0" lvl="0" indent="0" algn="just" rtl="0">
              <a:lnSpc>
                <a:spcPct val="155416"/>
              </a:lnSpc>
              <a:spcBef>
                <a:spcPts val="1500"/>
              </a:spcBef>
              <a:spcAft>
                <a:spcPts val="0"/>
              </a:spcAft>
              <a:buNone/>
            </a:pPr>
            <a:endParaRPr sz="2200" dirty="0">
              <a:solidFill>
                <a:schemeClr val="lt1"/>
              </a:solidFill>
              <a:latin typeface="Times New Roman"/>
              <a:ea typeface="Times New Roman"/>
              <a:cs typeface="Times New Roman"/>
              <a:sym typeface="Times New Roman"/>
            </a:endParaRPr>
          </a:p>
          <a:p>
            <a:pPr marL="0" marR="0" lvl="0" indent="0" algn="just" rtl="0">
              <a:lnSpc>
                <a:spcPct val="155416"/>
              </a:lnSpc>
              <a:spcBef>
                <a:spcPts val="1500"/>
              </a:spcBef>
              <a:spcAft>
                <a:spcPts val="0"/>
              </a:spcAft>
              <a:buClr>
                <a:schemeClr val="dk1"/>
              </a:buClr>
              <a:buSzPts val="1100"/>
              <a:buFont typeface="Arial"/>
              <a:buNone/>
            </a:pPr>
            <a:endParaRPr sz="1100" dirty="0">
              <a:solidFill>
                <a:schemeClr val="dk1"/>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pic>
        <p:nvPicPr>
          <p:cNvPr id="113" name="Google Shape;113;gd0a122efd1_0_1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14" name="Google Shape;114;gd0a122efd1_0_14"/>
          <p:cNvSpPr txBox="1"/>
          <p:nvPr/>
        </p:nvSpPr>
        <p:spPr>
          <a:xfrm>
            <a:off x="1271325" y="1378750"/>
            <a:ext cx="77712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Contexto Sociocultural</a:t>
            </a:r>
            <a:endParaRPr sz="3000" b="1" dirty="0">
              <a:solidFill>
                <a:schemeClr val="lt2"/>
              </a:solidFill>
              <a:latin typeface="Times New Roman"/>
              <a:ea typeface="Times New Roman"/>
              <a:cs typeface="Times New Roman"/>
              <a:sym typeface="Times New Roman"/>
            </a:endParaRPr>
          </a:p>
        </p:txBody>
      </p:sp>
      <p:sp>
        <p:nvSpPr>
          <p:cNvPr id="115" name="Google Shape;115;gd0a122efd1_0_14"/>
          <p:cNvSpPr txBox="1"/>
          <p:nvPr/>
        </p:nvSpPr>
        <p:spPr>
          <a:xfrm>
            <a:off x="626700" y="2059200"/>
            <a:ext cx="11244900" cy="5182200"/>
          </a:xfrm>
          <a:prstGeom prst="rect">
            <a:avLst/>
          </a:prstGeom>
          <a:noFill/>
          <a:ln>
            <a:noFill/>
          </a:ln>
        </p:spPr>
        <p:txBody>
          <a:bodyPr spcFirstLastPara="1" wrap="square" lIns="91425" tIns="91425" rIns="91425" bIns="91425" anchor="t" anchorCtr="0">
            <a:spAutoFit/>
          </a:bodyPr>
          <a:lstStyle/>
          <a:p>
            <a:pPr marL="0" lvl="0" indent="0" algn="just" rtl="0">
              <a:lnSpc>
                <a:spcPct val="150000"/>
              </a:lnSpc>
              <a:spcBef>
                <a:spcPts val="0"/>
              </a:spcBef>
              <a:spcAft>
                <a:spcPts val="0"/>
              </a:spcAft>
              <a:buNone/>
            </a:pPr>
            <a:r>
              <a:rPr lang="es-AR" sz="1600" dirty="0">
                <a:solidFill>
                  <a:schemeClr val="lt1"/>
                </a:solidFill>
                <a:latin typeface="Times New Roman"/>
                <a:ea typeface="Times New Roman"/>
                <a:cs typeface="Times New Roman"/>
                <a:sym typeface="Times New Roman"/>
              </a:rPr>
              <a:t>Corrimiento del Estado y sus tradicionales Instituciones como unidades </a:t>
            </a:r>
            <a:r>
              <a:rPr lang="es-AR" sz="1600" dirty="0" err="1">
                <a:solidFill>
                  <a:schemeClr val="lt1"/>
                </a:solidFill>
                <a:latin typeface="Times New Roman"/>
                <a:ea typeface="Times New Roman"/>
                <a:cs typeface="Times New Roman"/>
                <a:sym typeface="Times New Roman"/>
              </a:rPr>
              <a:t>subjetivizantes</a:t>
            </a:r>
            <a:r>
              <a:rPr lang="es-AR" sz="1600" dirty="0">
                <a:solidFill>
                  <a:schemeClr val="lt1"/>
                </a:solidFill>
                <a:latin typeface="Times New Roman"/>
                <a:ea typeface="Times New Roman"/>
                <a:cs typeface="Times New Roman"/>
                <a:sym typeface="Times New Roman"/>
              </a:rPr>
              <a:t>, la Economía toma su lugar y ordena la sociedad bajo sus propios principios.</a:t>
            </a:r>
            <a:endParaRPr sz="1600" dirty="0">
              <a:solidFill>
                <a:schemeClr val="lt1"/>
              </a:solidFill>
              <a:latin typeface="Times New Roman"/>
              <a:ea typeface="Times New Roman"/>
              <a:cs typeface="Times New Roman"/>
              <a:sym typeface="Times New Roman"/>
            </a:endParaRPr>
          </a:p>
          <a:p>
            <a:pPr marL="0" lvl="0" indent="0" algn="just" rtl="0">
              <a:lnSpc>
                <a:spcPct val="150000"/>
              </a:lnSpc>
              <a:spcBef>
                <a:spcPts val="800"/>
              </a:spcBef>
              <a:spcAft>
                <a:spcPts val="0"/>
              </a:spcAft>
              <a:buClr>
                <a:schemeClr val="dk1"/>
              </a:buClr>
              <a:buSzPts val="1100"/>
              <a:buFont typeface="Arial"/>
              <a:buNone/>
            </a:pPr>
            <a:r>
              <a:rPr lang="es-AR" sz="1600" dirty="0">
                <a:solidFill>
                  <a:schemeClr val="lt1"/>
                </a:solidFill>
                <a:latin typeface="Times New Roman"/>
                <a:ea typeface="Times New Roman"/>
                <a:cs typeface="Times New Roman"/>
                <a:sym typeface="Times New Roman"/>
              </a:rPr>
              <a:t>Sociedad de Consumo.</a:t>
            </a:r>
            <a:endParaRPr sz="1600" dirty="0">
              <a:solidFill>
                <a:schemeClr val="lt1"/>
              </a:solidFill>
              <a:latin typeface="Times New Roman"/>
              <a:ea typeface="Times New Roman"/>
              <a:cs typeface="Times New Roman"/>
              <a:sym typeface="Times New Roman"/>
            </a:endParaRPr>
          </a:p>
          <a:p>
            <a:pPr marL="0" lvl="0" indent="0" algn="just" rtl="0">
              <a:lnSpc>
                <a:spcPct val="150000"/>
              </a:lnSpc>
              <a:spcBef>
                <a:spcPts val="800"/>
              </a:spcBef>
              <a:spcAft>
                <a:spcPts val="0"/>
              </a:spcAft>
              <a:buClr>
                <a:schemeClr val="dk1"/>
              </a:buClr>
              <a:buSzPts val="1100"/>
              <a:buFont typeface="Arial"/>
              <a:buNone/>
            </a:pPr>
            <a:r>
              <a:rPr lang="es-AR" sz="1600" dirty="0">
                <a:solidFill>
                  <a:schemeClr val="lt1"/>
                </a:solidFill>
                <a:latin typeface="Times New Roman"/>
                <a:ea typeface="Times New Roman"/>
                <a:cs typeface="Times New Roman"/>
                <a:sym typeface="Times New Roman"/>
              </a:rPr>
              <a:t>Cultura Digital. </a:t>
            </a:r>
            <a:endParaRPr sz="1600" dirty="0">
              <a:solidFill>
                <a:schemeClr val="lt1"/>
              </a:solidFill>
              <a:latin typeface="Times New Roman"/>
              <a:ea typeface="Times New Roman"/>
              <a:cs typeface="Times New Roman"/>
              <a:sym typeface="Times New Roman"/>
            </a:endParaRPr>
          </a:p>
          <a:p>
            <a:pPr marL="0" lvl="0" indent="0" algn="just" rtl="0">
              <a:lnSpc>
                <a:spcPct val="150000"/>
              </a:lnSpc>
              <a:spcBef>
                <a:spcPts val="800"/>
              </a:spcBef>
              <a:spcAft>
                <a:spcPts val="0"/>
              </a:spcAft>
              <a:buClr>
                <a:schemeClr val="dk1"/>
              </a:buClr>
              <a:buSzPts val="1100"/>
              <a:buFont typeface="Arial"/>
              <a:buNone/>
            </a:pPr>
            <a:r>
              <a:rPr lang="es-AR" sz="1600" dirty="0">
                <a:solidFill>
                  <a:schemeClr val="lt1"/>
                </a:solidFill>
                <a:latin typeface="Times New Roman"/>
                <a:ea typeface="Times New Roman"/>
                <a:cs typeface="Times New Roman"/>
                <a:sym typeface="Times New Roman"/>
              </a:rPr>
              <a:t>La exposición constante de la intimidad vuelve difusos los límites entre lo público y lo privado. La imagen, prevalece sobre la palabra, debiendo los individuos adaptarse constantemente a las imágenes que se ofrecen como ideal al cual aspirar. </a:t>
            </a:r>
            <a:endParaRPr sz="1600" dirty="0">
              <a:solidFill>
                <a:schemeClr val="lt1"/>
              </a:solidFill>
              <a:latin typeface="Times New Roman"/>
              <a:ea typeface="Times New Roman"/>
              <a:cs typeface="Times New Roman"/>
              <a:sym typeface="Times New Roman"/>
            </a:endParaRPr>
          </a:p>
          <a:p>
            <a:pPr marL="0" lvl="0" indent="0" algn="just" rtl="0">
              <a:lnSpc>
                <a:spcPct val="150000"/>
              </a:lnSpc>
              <a:spcBef>
                <a:spcPts val="800"/>
              </a:spcBef>
              <a:spcAft>
                <a:spcPts val="0"/>
              </a:spcAft>
              <a:buClr>
                <a:schemeClr val="dk1"/>
              </a:buClr>
              <a:buSzPts val="1100"/>
              <a:buFont typeface="Arial"/>
              <a:buNone/>
            </a:pPr>
            <a:r>
              <a:rPr lang="es-AR" sz="1600" dirty="0">
                <a:solidFill>
                  <a:schemeClr val="lt1"/>
                </a:solidFill>
                <a:latin typeface="Times New Roman"/>
                <a:ea typeface="Times New Roman"/>
                <a:cs typeface="Times New Roman"/>
                <a:sym typeface="Times New Roman"/>
              </a:rPr>
              <a:t>En este contexto, lo que predomina es la velocidad de circulación, el descarte y rápido reemplazo, sumado a la desintegración de los lazos sociales, donde lo colectivo es dejado a un lado, preponderando la individualidad y competencia</a:t>
            </a:r>
            <a:endParaRPr sz="1600" dirty="0">
              <a:solidFill>
                <a:schemeClr val="lt1"/>
              </a:solidFill>
              <a:latin typeface="Times New Roman"/>
              <a:ea typeface="Times New Roman"/>
              <a:cs typeface="Times New Roman"/>
              <a:sym typeface="Times New Roman"/>
            </a:endParaRPr>
          </a:p>
          <a:p>
            <a:pPr marL="0" lvl="0" indent="0" algn="just" rtl="0">
              <a:lnSpc>
                <a:spcPct val="150000"/>
              </a:lnSpc>
              <a:spcBef>
                <a:spcPts val="800"/>
              </a:spcBef>
              <a:spcAft>
                <a:spcPts val="0"/>
              </a:spcAft>
              <a:buClr>
                <a:schemeClr val="dk1"/>
              </a:buClr>
              <a:buSzPts val="1100"/>
              <a:buFont typeface="Arial"/>
              <a:buNone/>
            </a:pPr>
            <a:r>
              <a:rPr lang="es-AR" sz="1600" dirty="0">
                <a:solidFill>
                  <a:schemeClr val="lt1"/>
                </a:solidFill>
                <a:latin typeface="Times New Roman"/>
                <a:ea typeface="Times New Roman"/>
                <a:cs typeface="Times New Roman"/>
                <a:sym typeface="Times New Roman"/>
              </a:rPr>
              <a:t>Asistimos al tiempo de la </a:t>
            </a:r>
            <a:r>
              <a:rPr lang="es-AR" sz="1600" dirty="0" err="1">
                <a:solidFill>
                  <a:schemeClr val="lt1"/>
                </a:solidFill>
                <a:latin typeface="Times New Roman"/>
                <a:ea typeface="Times New Roman"/>
                <a:cs typeface="Times New Roman"/>
                <a:sym typeface="Times New Roman"/>
              </a:rPr>
              <a:t>multipresencia</a:t>
            </a:r>
            <a:r>
              <a:rPr lang="es-AR" sz="1600" dirty="0">
                <a:solidFill>
                  <a:schemeClr val="lt1"/>
                </a:solidFill>
                <a:latin typeface="Times New Roman"/>
                <a:ea typeface="Times New Roman"/>
                <a:cs typeface="Times New Roman"/>
                <a:sym typeface="Times New Roman"/>
              </a:rPr>
              <a:t>, donde los cuerpos están conectados las 24 horas, entre imágenes y escenarios ficticios, donde parece que todo es posible y donde no hay límites para lograr objetivos, muchas veces superfluos SOBRE TODO HOY EN PANDEMIA</a:t>
            </a:r>
            <a:endParaRPr sz="1600" dirty="0">
              <a:solidFill>
                <a:schemeClr val="lt1"/>
              </a:solidFill>
              <a:latin typeface="Times New Roman"/>
              <a:ea typeface="Times New Roman"/>
              <a:cs typeface="Times New Roman"/>
              <a:sym typeface="Times New Roman"/>
            </a:endParaRPr>
          </a:p>
          <a:p>
            <a:pPr marL="0" lvl="0" indent="0" algn="just" rtl="0">
              <a:lnSpc>
                <a:spcPct val="150000"/>
              </a:lnSpc>
              <a:spcBef>
                <a:spcPts val="800"/>
              </a:spcBef>
              <a:spcAft>
                <a:spcPts val="0"/>
              </a:spcAft>
              <a:buClr>
                <a:schemeClr val="dk1"/>
              </a:buClr>
              <a:buSzPts val="1100"/>
              <a:buFont typeface="Arial"/>
              <a:buNone/>
            </a:pPr>
            <a:endParaRPr sz="1600" dirty="0">
              <a:solidFill>
                <a:schemeClr val="lt1"/>
              </a:solidFill>
              <a:latin typeface="Times New Roman"/>
              <a:ea typeface="Times New Roman"/>
              <a:cs typeface="Times New Roman"/>
              <a:sym typeface="Times New Roman"/>
            </a:endParaRPr>
          </a:p>
          <a:p>
            <a:pPr marL="0" lvl="0" indent="0" algn="l" rtl="0">
              <a:spcBef>
                <a:spcPts val="800"/>
              </a:spcBef>
              <a:spcAft>
                <a:spcPts val="0"/>
              </a:spcAft>
              <a:buNone/>
            </a:pPr>
            <a:endParaRPr dirty="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gd0a122efd1_0_33"/>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3" name="Rectángulo 2"/>
          <p:cNvSpPr/>
          <p:nvPr/>
        </p:nvSpPr>
        <p:spPr>
          <a:xfrm>
            <a:off x="1262742" y="1605323"/>
            <a:ext cx="10417629" cy="4985980"/>
          </a:xfrm>
          <a:prstGeom prst="rect">
            <a:avLst/>
          </a:prstGeom>
        </p:spPr>
        <p:txBody>
          <a:bodyPr wrap="square">
            <a:spAutoFit/>
          </a:bodyPr>
          <a:lstStyle/>
          <a:p>
            <a:pPr marL="285750" indent="-285750">
              <a:buFont typeface="Arial" panose="020B0604020202020204" pitchFamily="34" charset="0"/>
              <a:buChar char="•"/>
            </a:pPr>
            <a:r>
              <a:rPr lang="es-AR" sz="1600" dirty="0">
                <a:solidFill>
                  <a:schemeClr val="bg1"/>
                </a:solidFill>
              </a:rPr>
              <a:t>El contexto </a:t>
            </a:r>
            <a:r>
              <a:rPr lang="es-AR" sz="1600" dirty="0" err="1">
                <a:solidFill>
                  <a:schemeClr val="bg1"/>
                </a:solidFill>
              </a:rPr>
              <a:t>sociohistórico</a:t>
            </a:r>
            <a:r>
              <a:rPr lang="es-AR" sz="1600" dirty="0">
                <a:solidFill>
                  <a:schemeClr val="bg1"/>
                </a:solidFill>
              </a:rPr>
              <a:t> y cultural se expresa de manera contundente en la constitución del psiquismo.</a:t>
            </a:r>
          </a:p>
          <a:p>
            <a:endParaRPr lang="es-AR" sz="1600" dirty="0">
              <a:solidFill>
                <a:schemeClr val="bg1"/>
              </a:solidFill>
            </a:endParaRPr>
          </a:p>
          <a:p>
            <a:pPr marL="285750" indent="-285750">
              <a:buFont typeface="Arial" panose="020B0604020202020204" pitchFamily="34" charset="0"/>
              <a:buChar char="•"/>
            </a:pPr>
            <a:r>
              <a:rPr lang="es-AR" sz="1600" dirty="0">
                <a:solidFill>
                  <a:schemeClr val="bg1"/>
                </a:solidFill>
              </a:rPr>
              <a:t> En la sociedad posmoderna nos encontramos con vínculos superfluos, con un apego fluctuante a la ley, actos de consumismo desmedido, predominio de la imagen por sobre la palabra. </a:t>
            </a:r>
          </a:p>
          <a:p>
            <a:endParaRPr lang="es-AR" sz="1600" dirty="0">
              <a:solidFill>
                <a:schemeClr val="bg1"/>
              </a:solidFill>
            </a:endParaRPr>
          </a:p>
          <a:p>
            <a:pPr marL="285750" indent="-285750">
              <a:buFont typeface="Arial" panose="020B0604020202020204" pitchFamily="34" charset="0"/>
              <a:buChar char="•"/>
            </a:pPr>
            <a:r>
              <a:rPr lang="es-AR" sz="1600" dirty="0">
                <a:solidFill>
                  <a:schemeClr val="bg1"/>
                </a:solidFill>
              </a:rPr>
              <a:t>Los vínculos se desdibujan, siendo cada vez más frágiles, por ende, estamos transitando un momento en el cual todo aquello que cae o pierde sentido debe ser reemplazado rápidamente, no permitiendo que quede ningún vacío, ninguna falta, ningún lugar, ni momento para la elaboración y la </a:t>
            </a:r>
            <a:r>
              <a:rPr lang="es-AR" sz="1600" dirty="0" err="1">
                <a:solidFill>
                  <a:schemeClr val="bg1"/>
                </a:solidFill>
              </a:rPr>
              <a:t>resignificación</a:t>
            </a:r>
            <a:r>
              <a:rPr lang="es-AR" sz="1600" dirty="0">
                <a:solidFill>
                  <a:schemeClr val="bg1"/>
                </a:solidFill>
              </a:rPr>
              <a:t>. En pocas palabras hay saturación del deseo. </a:t>
            </a:r>
          </a:p>
          <a:p>
            <a:endParaRPr lang="es-AR" sz="1600" dirty="0">
              <a:solidFill>
                <a:schemeClr val="bg1"/>
              </a:solidFill>
            </a:endParaRPr>
          </a:p>
          <a:p>
            <a:pPr marL="285750" indent="-285750">
              <a:buFont typeface="Arial" panose="020B0604020202020204" pitchFamily="34" charset="0"/>
              <a:buChar char="•"/>
            </a:pPr>
            <a:r>
              <a:rPr lang="es-AR" sz="1600" dirty="0">
                <a:solidFill>
                  <a:schemeClr val="bg1"/>
                </a:solidFill>
              </a:rPr>
              <a:t>En esta cultura de lo visual, donde todo queda capturado en el ojo de una lente fotográfica, las imágenes son tomadas con la ilusión de detener el tiempo, pero queda en la sola ilusión, porque todo fluye rápidamente, nada permanece, todo se quiebra, llenando esas grietas con objetos materiales, conectados, y donde nuestra intimidad ha migrado a la red; red que, en términos generales no contiene, sino que, en un considerable número de casos, nos dispersa y separa. </a:t>
            </a:r>
          </a:p>
          <a:p>
            <a:endParaRPr lang="es-AR" sz="1600" dirty="0">
              <a:solidFill>
                <a:schemeClr val="bg1"/>
              </a:solidFill>
            </a:endParaRPr>
          </a:p>
          <a:p>
            <a:pPr marL="285750" indent="-285750">
              <a:buFont typeface="Arial" panose="020B0604020202020204" pitchFamily="34" charset="0"/>
              <a:buChar char="•"/>
            </a:pPr>
            <a:r>
              <a:rPr lang="es-AR" sz="1600" dirty="0">
                <a:solidFill>
                  <a:schemeClr val="bg1"/>
                </a:solidFill>
              </a:rPr>
              <a:t>Se puede visualizar como las relaciones interpersonales han ido mutando hasta llegar a una instancia, donde el sujeto sale al encuentro con sus otros, que muchas veces se trata de “otros virtuales”, y es mediante una pantalla, como comienzan a gestarse muchos de los vínculos. </a:t>
            </a:r>
          </a:p>
          <a:p>
            <a:endParaRPr lang="es-AR"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125" name="Google Shape;125;gd0a122efd1_0_37"/>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3" name="Google Shape;114;gd0a122efd1_0_14"/>
          <p:cNvSpPr txBox="1"/>
          <p:nvPr/>
        </p:nvSpPr>
        <p:spPr>
          <a:xfrm>
            <a:off x="1554353" y="1194742"/>
            <a:ext cx="77712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         </a:t>
            </a:r>
            <a:r>
              <a:rPr lang="es-AR" sz="3000" b="1" dirty="0" err="1">
                <a:solidFill>
                  <a:schemeClr val="lt2"/>
                </a:solidFill>
                <a:latin typeface="Times New Roman"/>
                <a:ea typeface="Times New Roman"/>
                <a:cs typeface="Times New Roman"/>
                <a:sym typeface="Times New Roman"/>
              </a:rPr>
              <a:t>Grooming</a:t>
            </a:r>
            <a:r>
              <a:rPr lang="es-AR" sz="3000" b="1" dirty="0">
                <a:solidFill>
                  <a:schemeClr val="lt2"/>
                </a:solidFill>
                <a:latin typeface="Times New Roman"/>
                <a:ea typeface="Times New Roman"/>
                <a:cs typeface="Times New Roman"/>
                <a:sym typeface="Times New Roman"/>
              </a:rPr>
              <a:t> ¿Qué es?</a:t>
            </a:r>
            <a:endParaRPr sz="3000" b="1" dirty="0">
              <a:solidFill>
                <a:schemeClr val="lt2"/>
              </a:solidFill>
              <a:latin typeface="Times New Roman"/>
              <a:ea typeface="Times New Roman"/>
              <a:cs typeface="Times New Roman"/>
              <a:sym typeface="Times New Roman"/>
            </a:endParaRPr>
          </a:p>
        </p:txBody>
      </p:sp>
      <p:sp>
        <p:nvSpPr>
          <p:cNvPr id="2" name="Rectángulo 1"/>
          <p:cNvSpPr/>
          <p:nvPr/>
        </p:nvSpPr>
        <p:spPr>
          <a:xfrm>
            <a:off x="1284513" y="1841242"/>
            <a:ext cx="10363201" cy="5078313"/>
          </a:xfrm>
          <a:prstGeom prst="rect">
            <a:avLst/>
          </a:prstGeom>
        </p:spPr>
        <p:txBody>
          <a:bodyPr wrap="square">
            <a:spAutoFit/>
          </a:bodyPr>
          <a:lstStyle/>
          <a:p>
            <a:pPr marL="285750" indent="-285750">
              <a:buFont typeface="Arial" panose="020B0604020202020204" pitchFamily="34" charset="0"/>
              <a:buChar char="•"/>
            </a:pPr>
            <a:r>
              <a:rPr lang="es-AR" dirty="0">
                <a:solidFill>
                  <a:schemeClr val="bg1"/>
                </a:solidFill>
              </a:rPr>
              <a:t>Es el acoso sexual virtual cometido hacia un niño, niña, </a:t>
            </a:r>
            <a:r>
              <a:rPr lang="es-AR" dirty="0" err="1">
                <a:solidFill>
                  <a:schemeClr val="bg1"/>
                </a:solidFill>
              </a:rPr>
              <a:t>niñe</a:t>
            </a:r>
            <a:r>
              <a:rPr lang="es-AR" dirty="0">
                <a:solidFill>
                  <a:schemeClr val="bg1"/>
                </a:solidFill>
              </a:rPr>
              <a:t> o adolescente. </a:t>
            </a:r>
          </a:p>
          <a:p>
            <a:endParaRPr lang="es-AR" dirty="0">
              <a:solidFill>
                <a:schemeClr val="bg1"/>
              </a:solidFill>
            </a:endParaRPr>
          </a:p>
          <a:p>
            <a:pPr marL="285750" indent="-285750">
              <a:buFont typeface="Arial" panose="020B0604020202020204" pitchFamily="34" charset="0"/>
              <a:buChar char="•"/>
            </a:pPr>
            <a:r>
              <a:rPr lang="es-AR" dirty="0">
                <a:solidFill>
                  <a:schemeClr val="bg1"/>
                </a:solidFill>
              </a:rPr>
              <a:t>Son conductas preparatorias ejecutadas de manera virtual por un acosador, denominado </a:t>
            </a:r>
            <a:r>
              <a:rPr lang="es-AR" dirty="0" err="1">
                <a:solidFill>
                  <a:schemeClr val="bg1"/>
                </a:solidFill>
              </a:rPr>
              <a:t>Groomer</a:t>
            </a:r>
            <a:r>
              <a:rPr lang="es-AR" dirty="0">
                <a:solidFill>
                  <a:schemeClr val="bg1"/>
                </a:solidFill>
              </a:rPr>
              <a:t>, con la finalidad de alcanzar su propia satisfacción sexual. </a:t>
            </a:r>
          </a:p>
          <a:p>
            <a:endParaRPr lang="es-AR" dirty="0">
              <a:solidFill>
                <a:schemeClr val="bg1"/>
              </a:solidFill>
            </a:endParaRPr>
          </a:p>
          <a:p>
            <a:pPr marL="285750" indent="-285750">
              <a:buFont typeface="Arial" panose="020B0604020202020204" pitchFamily="34" charset="0"/>
              <a:buChar char="•"/>
            </a:pPr>
            <a:r>
              <a:rPr lang="es-AR" dirty="0">
                <a:solidFill>
                  <a:schemeClr val="bg1"/>
                </a:solidFill>
              </a:rPr>
              <a:t>Mediante una identidad virtual falsa, busca ganarse la confianza de la víctima (facilitado por el anonimato de las plataformas virtuales) </a:t>
            </a:r>
          </a:p>
          <a:p>
            <a:endParaRPr lang="es-AR" dirty="0">
              <a:solidFill>
                <a:schemeClr val="bg1"/>
              </a:solidFill>
            </a:endParaRPr>
          </a:p>
          <a:p>
            <a:pPr marL="285750" indent="-285750">
              <a:buFont typeface="Arial" panose="020B0604020202020204" pitchFamily="34" charset="0"/>
              <a:buChar char="•"/>
            </a:pPr>
            <a:r>
              <a:rPr lang="es-AR" dirty="0">
                <a:solidFill>
                  <a:schemeClr val="bg1"/>
                </a:solidFill>
              </a:rPr>
              <a:t>Los agresores buscan el intercambio de material de contenido sexual (imágenes, videos, mensajes, u otros), con el fin de utilizarlo para extorsionar a su víctima</a:t>
            </a:r>
          </a:p>
          <a:p>
            <a:endParaRPr lang="es-AR" dirty="0">
              <a:solidFill>
                <a:schemeClr val="bg1"/>
              </a:solidFill>
            </a:endParaRPr>
          </a:p>
          <a:p>
            <a:pPr marL="285750" indent="-285750">
              <a:buFont typeface="Arial" panose="020B0604020202020204" pitchFamily="34" charset="0"/>
              <a:buChar char="•"/>
            </a:pPr>
            <a:r>
              <a:rPr lang="es-AR" dirty="0">
                <a:solidFill>
                  <a:schemeClr val="bg1"/>
                </a:solidFill>
              </a:rPr>
              <a:t>Esto puede llevar al encuentro real y el consiguiente abuso sexual.</a:t>
            </a:r>
          </a:p>
          <a:p>
            <a:endParaRPr lang="es-AR" dirty="0">
              <a:solidFill>
                <a:schemeClr val="bg1"/>
              </a:solidFill>
            </a:endParaRPr>
          </a:p>
          <a:p>
            <a:pPr marL="285750" indent="-285750">
              <a:buFont typeface="Arial" panose="020B0604020202020204" pitchFamily="34" charset="0"/>
              <a:buChar char="•"/>
            </a:pPr>
            <a:r>
              <a:rPr lang="es-AR" dirty="0">
                <a:solidFill>
                  <a:schemeClr val="bg1"/>
                </a:solidFill>
              </a:rPr>
              <a:t>Se pueden diferenciar distintas fases: </a:t>
            </a:r>
          </a:p>
          <a:p>
            <a:r>
              <a:rPr lang="es-AR" dirty="0">
                <a:solidFill>
                  <a:schemeClr val="bg1"/>
                </a:solidFill>
              </a:rPr>
              <a:t> - De acercamiento</a:t>
            </a:r>
          </a:p>
          <a:p>
            <a:r>
              <a:rPr lang="es-AR" dirty="0">
                <a:solidFill>
                  <a:schemeClr val="bg1"/>
                </a:solidFill>
              </a:rPr>
              <a:t> - Establecimiento dl vinculo de confianza</a:t>
            </a:r>
          </a:p>
          <a:p>
            <a:r>
              <a:rPr lang="es-AR" dirty="0">
                <a:solidFill>
                  <a:schemeClr val="bg1"/>
                </a:solidFill>
              </a:rPr>
              <a:t> - De acoso y extorsión</a:t>
            </a:r>
          </a:p>
          <a:p>
            <a:endParaRPr lang="es-AR" dirty="0">
              <a:solidFill>
                <a:schemeClr val="bg1"/>
              </a:solidFill>
            </a:endParaRPr>
          </a:p>
          <a:p>
            <a:pPr marL="285750" indent="-285750">
              <a:buFont typeface="Arial" panose="020B0604020202020204" pitchFamily="34" charset="0"/>
              <a:buChar char="•"/>
            </a:pPr>
            <a:r>
              <a:rPr lang="es-AR" dirty="0">
                <a:solidFill>
                  <a:schemeClr val="bg1"/>
                </a:solidFill>
              </a:rPr>
              <a:t>En el año 2013, se introduce la figura de </a:t>
            </a:r>
            <a:r>
              <a:rPr lang="es-AR" dirty="0" err="1">
                <a:solidFill>
                  <a:schemeClr val="bg1"/>
                </a:solidFill>
              </a:rPr>
              <a:t>Grooming</a:t>
            </a:r>
            <a:r>
              <a:rPr lang="es-AR" dirty="0">
                <a:solidFill>
                  <a:schemeClr val="bg1"/>
                </a:solidFill>
              </a:rPr>
              <a:t> en el Artículo 131 del Código Penal. Se promulga la Ley 26904, se reconoce legalmente la figura de </a:t>
            </a:r>
            <a:r>
              <a:rPr lang="es-AR" dirty="0" err="1">
                <a:solidFill>
                  <a:schemeClr val="bg1"/>
                </a:solidFill>
              </a:rPr>
              <a:t>Grooming</a:t>
            </a:r>
            <a:r>
              <a:rPr lang="es-AR" dirty="0">
                <a:solidFill>
                  <a:schemeClr val="bg1"/>
                </a:solidFill>
              </a:rPr>
              <a:t> como delito que atenta contra la integridad sexual.</a:t>
            </a:r>
          </a:p>
          <a:p>
            <a:endParaRPr lang="es-AR" dirty="0">
              <a:solidFill>
                <a:schemeClr val="bg1"/>
              </a:solidFill>
            </a:endParaRPr>
          </a:p>
          <a:p>
            <a:pPr marL="285750" indent="-285750">
              <a:buFont typeface="Arial" panose="020B0604020202020204" pitchFamily="34" charset="0"/>
              <a:buChar char="•"/>
            </a:pPr>
            <a:endParaRPr lang="es-AR" dirty="0">
              <a:solidFill>
                <a:schemeClr val="bg1"/>
              </a:solidFill>
            </a:endParaRPr>
          </a:p>
          <a:p>
            <a:endParaRPr lang="es-AR" sz="1600"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30" name="Google Shape;130;gd0a122efd1_0_41"/>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3" name="Google Shape;114;gd0a122efd1_0_14"/>
          <p:cNvSpPr txBox="1"/>
          <p:nvPr/>
        </p:nvSpPr>
        <p:spPr>
          <a:xfrm>
            <a:off x="1554353" y="1194742"/>
            <a:ext cx="77712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         ¿Qué entendemos por adolescencia?</a:t>
            </a:r>
            <a:endParaRPr sz="3000" b="1" dirty="0">
              <a:solidFill>
                <a:schemeClr val="lt2"/>
              </a:solidFill>
              <a:latin typeface="Times New Roman"/>
              <a:ea typeface="Times New Roman"/>
              <a:cs typeface="Times New Roman"/>
              <a:sym typeface="Times New Roman"/>
            </a:endParaRPr>
          </a:p>
        </p:txBody>
      </p:sp>
      <p:sp>
        <p:nvSpPr>
          <p:cNvPr id="4" name="Rectángulo 3"/>
          <p:cNvSpPr/>
          <p:nvPr/>
        </p:nvSpPr>
        <p:spPr>
          <a:xfrm>
            <a:off x="1284513" y="1841242"/>
            <a:ext cx="10363201" cy="4647426"/>
          </a:xfrm>
          <a:prstGeom prst="rect">
            <a:avLst/>
          </a:prstGeom>
        </p:spPr>
        <p:txBody>
          <a:bodyPr wrap="square">
            <a:spAutoFit/>
          </a:bodyPr>
          <a:lstStyle/>
          <a:p>
            <a:pPr marL="285750" indent="-285750">
              <a:buFont typeface="Arial" panose="020B0604020202020204" pitchFamily="34" charset="0"/>
              <a:buChar char="•"/>
            </a:pPr>
            <a:r>
              <a:rPr lang="es-AR" dirty="0">
                <a:solidFill>
                  <a:schemeClr val="bg1"/>
                </a:solidFill>
              </a:rPr>
              <a:t>Es una etapa que se inicia con la pubertad, es decir, con el conjunto de modificaciones biológicas universales (cambios hormonales, desarrollo de los caracteres sexuales secundarios, etc.,)</a:t>
            </a:r>
          </a:p>
          <a:p>
            <a:endParaRPr lang="es-AR" dirty="0">
              <a:solidFill>
                <a:schemeClr val="bg1"/>
              </a:solidFill>
            </a:endParaRPr>
          </a:p>
          <a:p>
            <a:pPr marL="285750" indent="-285750">
              <a:buFont typeface="Arial" panose="020B0604020202020204" pitchFamily="34" charset="0"/>
              <a:buChar char="•"/>
            </a:pPr>
            <a:r>
              <a:rPr lang="es-AR" dirty="0">
                <a:solidFill>
                  <a:schemeClr val="bg1"/>
                </a:solidFill>
              </a:rPr>
              <a:t>En esta etapa  se produce una re-estructuración psíquica, en la cual el individuo además de afrontar los cambios corporales, se encuentra con la necesidad imperiosa de desasirse de la autoridad de los padres, diferenciarse de los vínculos primarios, para poder realizar una elección de un objeto sexual exogámico y el ejercicio de la genitalidad. </a:t>
            </a:r>
          </a:p>
          <a:p>
            <a:endParaRPr lang="es-AR" dirty="0">
              <a:solidFill>
                <a:schemeClr val="bg1"/>
              </a:solidFill>
            </a:endParaRPr>
          </a:p>
          <a:p>
            <a:pPr marL="285750" indent="-285750">
              <a:buFont typeface="Arial" panose="020B0604020202020204" pitchFamily="34" charset="0"/>
              <a:buChar char="•"/>
            </a:pPr>
            <a:r>
              <a:rPr lang="es-AR" dirty="0">
                <a:solidFill>
                  <a:schemeClr val="bg1"/>
                </a:solidFill>
              </a:rPr>
              <a:t>Es un periodo de transición entre la niñez y la adultez, donde se irá constituyendo la identidad del sujeto, y su posicionamiento como sujeto sexuado, </a:t>
            </a:r>
            <a:r>
              <a:rPr lang="es-AR" dirty="0" err="1">
                <a:solidFill>
                  <a:schemeClr val="bg1"/>
                </a:solidFill>
              </a:rPr>
              <a:t>deseante</a:t>
            </a:r>
            <a:r>
              <a:rPr lang="es-AR" dirty="0">
                <a:solidFill>
                  <a:schemeClr val="bg1"/>
                </a:solidFill>
              </a:rPr>
              <a:t>.</a:t>
            </a:r>
          </a:p>
          <a:p>
            <a:endParaRPr lang="es-AR" dirty="0">
              <a:solidFill>
                <a:schemeClr val="bg1"/>
              </a:solidFill>
            </a:endParaRPr>
          </a:p>
          <a:p>
            <a:pPr marL="285750" indent="-285750">
              <a:buFont typeface="Arial" panose="020B0604020202020204" pitchFamily="34" charset="0"/>
              <a:buChar char="•"/>
            </a:pPr>
            <a:r>
              <a:rPr lang="es-AR" dirty="0">
                <a:solidFill>
                  <a:schemeClr val="bg1"/>
                </a:solidFill>
              </a:rPr>
              <a:t>En el proceso de construcción de la identidad y la vida exogámica, resultan fundamentales las relaciones que se establecen con les pares, a modo de sostén en el camino de apertura a la diferenciación con respecto al mundo de les </a:t>
            </a:r>
            <a:r>
              <a:rPr lang="es-AR" dirty="0" err="1">
                <a:solidFill>
                  <a:schemeClr val="bg1"/>
                </a:solidFill>
              </a:rPr>
              <a:t>adultes</a:t>
            </a:r>
            <a:r>
              <a:rPr lang="es-AR" dirty="0">
                <a:solidFill>
                  <a:schemeClr val="bg1"/>
                </a:solidFill>
              </a:rPr>
              <a:t> </a:t>
            </a:r>
            <a:r>
              <a:rPr lang="es-AR" dirty="0" err="1">
                <a:solidFill>
                  <a:schemeClr val="bg1"/>
                </a:solidFill>
              </a:rPr>
              <a:t>significatives</a:t>
            </a:r>
            <a:r>
              <a:rPr lang="es-AR" dirty="0">
                <a:solidFill>
                  <a:schemeClr val="bg1"/>
                </a:solidFill>
              </a:rPr>
              <a:t>. </a:t>
            </a:r>
          </a:p>
          <a:p>
            <a:pPr marL="285750" indent="-285750">
              <a:buFont typeface="Arial" panose="020B0604020202020204" pitchFamily="34" charset="0"/>
              <a:buChar char="•"/>
            </a:pPr>
            <a:endParaRPr lang="es-AR" dirty="0">
              <a:solidFill>
                <a:schemeClr val="bg1"/>
              </a:solidFill>
            </a:endParaRPr>
          </a:p>
          <a:p>
            <a:pPr marL="285750" indent="-285750">
              <a:buFont typeface="Arial" panose="020B0604020202020204" pitchFamily="34" charset="0"/>
              <a:buChar char="•"/>
            </a:pPr>
            <a:r>
              <a:rPr lang="es-AR" dirty="0">
                <a:solidFill>
                  <a:schemeClr val="bg1"/>
                </a:solidFill>
              </a:rPr>
              <a:t>Es allí, donde podemos entramar la cuestión de la adolescencia y el </a:t>
            </a:r>
            <a:r>
              <a:rPr lang="es-AR" dirty="0" err="1">
                <a:solidFill>
                  <a:schemeClr val="bg1"/>
                </a:solidFill>
              </a:rPr>
              <a:t>grooming</a:t>
            </a:r>
            <a:r>
              <a:rPr lang="es-AR" dirty="0">
                <a:solidFill>
                  <a:schemeClr val="bg1"/>
                </a:solidFill>
              </a:rPr>
              <a:t>, ya que, bajo estas necesidades típicas de la edad, de apoyo en un semejante y de desafío frente al entorno familiar primario, se ofrece el </a:t>
            </a:r>
            <a:r>
              <a:rPr lang="es-AR" dirty="0" err="1">
                <a:solidFill>
                  <a:schemeClr val="bg1"/>
                </a:solidFill>
              </a:rPr>
              <a:t>groomer</a:t>
            </a:r>
            <a:r>
              <a:rPr lang="es-AR" dirty="0">
                <a:solidFill>
                  <a:schemeClr val="bg1"/>
                </a:solidFill>
              </a:rPr>
              <a:t> como posibilidad seductora de contención, de lugar de mirada empática, desconociendo la intencionalidad real de ese otro que engaña.</a:t>
            </a:r>
          </a:p>
          <a:p>
            <a:endParaRPr lang="es-AR" dirty="0">
              <a:solidFill>
                <a:schemeClr val="bg1"/>
              </a:solidFill>
            </a:endParaRPr>
          </a:p>
          <a:p>
            <a:pPr marL="285750" indent="-285750">
              <a:buFont typeface="Arial" panose="020B0604020202020204" pitchFamily="34" charset="0"/>
              <a:buChar char="•"/>
            </a:pPr>
            <a:r>
              <a:rPr lang="es-AR" dirty="0">
                <a:solidFill>
                  <a:schemeClr val="bg1"/>
                </a:solidFill>
              </a:rPr>
              <a:t>La adolescencia actual es sumamente habilidosa con las nuevas tecnologías, no podemos perder de vista que muchas veces carecen de la noción del riesgo que estos dispositivos generan.  </a:t>
            </a:r>
          </a:p>
          <a:p>
            <a:endParaRPr lang="es-AR" sz="1600" dirty="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3" name="Google Shape;114;gd0a122efd1_0_14"/>
          <p:cNvSpPr txBox="1"/>
          <p:nvPr/>
        </p:nvSpPr>
        <p:spPr>
          <a:xfrm>
            <a:off x="999181" y="1216513"/>
            <a:ext cx="9701476" cy="646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         Resultados obtenidos en el Partido de Mar Chiquita</a:t>
            </a:r>
            <a:endParaRPr sz="3000" b="1" dirty="0">
              <a:solidFill>
                <a:schemeClr val="lt2"/>
              </a:solidFill>
              <a:latin typeface="Times New Roman"/>
              <a:ea typeface="Times New Roman"/>
              <a:cs typeface="Times New Roman"/>
              <a:sym typeface="Times New Roman"/>
            </a:endParaRPr>
          </a:p>
        </p:txBody>
      </p:sp>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338554"/>
          </a:xfrm>
          <a:prstGeom prst="rect">
            <a:avLst/>
          </a:prstGeom>
        </p:spPr>
        <p:txBody>
          <a:bodyPr wrap="square">
            <a:spAutoFit/>
          </a:bodyPr>
          <a:lstStyle/>
          <a:p>
            <a:r>
              <a:rPr lang="es-AR" sz="1600" dirty="0">
                <a:solidFill>
                  <a:schemeClr val="bg1"/>
                </a:solidFill>
              </a:rPr>
              <a:t>.</a:t>
            </a:r>
          </a:p>
        </p:txBody>
      </p:sp>
      <p:sp>
        <p:nvSpPr>
          <p:cNvPr id="8" name="CuadroTexto 7">
            <a:extLst>
              <a:ext uri="{FF2B5EF4-FFF2-40B4-BE49-F238E27FC236}">
                <a16:creationId xmlns:a16="http://schemas.microsoft.com/office/drawing/2014/main" id="{686478A0-69A1-4D07-ACB7-F83E4E18BC5D}"/>
              </a:ext>
            </a:extLst>
          </p:cNvPr>
          <p:cNvSpPr txBox="1"/>
          <p:nvPr/>
        </p:nvSpPr>
        <p:spPr>
          <a:xfrm>
            <a:off x="544286" y="1862813"/>
            <a:ext cx="10785231" cy="802336"/>
          </a:xfrm>
          <a:prstGeom prst="rect">
            <a:avLst/>
          </a:prstGeom>
          <a:noFill/>
        </p:spPr>
        <p:txBody>
          <a:bodyPr wrap="square">
            <a:spAutoFit/>
          </a:bodyPr>
          <a:lstStyle/>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un 60% de los protocolos fueron registrados como género femenino, mientras que el 40% restante, fueron registrados como género masculino.</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el 100% de la muestra afirma poseer un celular</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pic>
        <p:nvPicPr>
          <p:cNvPr id="9" name="image11.png">
            <a:extLst>
              <a:ext uri="{FF2B5EF4-FFF2-40B4-BE49-F238E27FC236}">
                <a16:creationId xmlns:a16="http://schemas.microsoft.com/office/drawing/2014/main" id="{8D658B21-9587-462E-BA8E-532E638075EF}"/>
              </a:ext>
            </a:extLst>
          </p:cNvPr>
          <p:cNvPicPr/>
          <p:nvPr/>
        </p:nvPicPr>
        <p:blipFill>
          <a:blip r:embed="rId4"/>
          <a:srcRect/>
          <a:stretch>
            <a:fillRect/>
          </a:stretch>
        </p:blipFill>
        <p:spPr>
          <a:xfrm>
            <a:off x="729175" y="2905724"/>
            <a:ext cx="4572000" cy="2752725"/>
          </a:xfrm>
          <a:prstGeom prst="rect">
            <a:avLst/>
          </a:prstGeom>
          <a:ln/>
        </p:spPr>
      </p:pic>
      <p:pic>
        <p:nvPicPr>
          <p:cNvPr id="10" name="image8.png">
            <a:extLst>
              <a:ext uri="{FF2B5EF4-FFF2-40B4-BE49-F238E27FC236}">
                <a16:creationId xmlns:a16="http://schemas.microsoft.com/office/drawing/2014/main" id="{5EAFDEFC-8923-47A7-AA03-C85014903471}"/>
              </a:ext>
            </a:extLst>
          </p:cNvPr>
          <p:cNvPicPr/>
          <p:nvPr/>
        </p:nvPicPr>
        <p:blipFill>
          <a:blip r:embed="rId5"/>
          <a:srcRect/>
          <a:stretch>
            <a:fillRect/>
          </a:stretch>
        </p:blipFill>
        <p:spPr>
          <a:xfrm>
            <a:off x="5723207" y="2881690"/>
            <a:ext cx="4572000" cy="2752725"/>
          </a:xfrm>
          <a:prstGeom prst="rect">
            <a:avLst/>
          </a:prstGeom>
          <a:ln/>
        </p:spPr>
      </p:pic>
      <p:sp>
        <p:nvSpPr>
          <p:cNvPr id="12" name="CuadroTexto 11">
            <a:extLst>
              <a:ext uri="{FF2B5EF4-FFF2-40B4-BE49-F238E27FC236}">
                <a16:creationId xmlns:a16="http://schemas.microsoft.com/office/drawing/2014/main" id="{02CB1CDC-22B7-49D7-B6C2-87D692F04671}"/>
              </a:ext>
            </a:extLst>
          </p:cNvPr>
          <p:cNvSpPr txBox="1"/>
          <p:nvPr/>
        </p:nvSpPr>
        <p:spPr>
          <a:xfrm>
            <a:off x="544286" y="5658449"/>
            <a:ext cx="11378419" cy="699743"/>
          </a:xfrm>
          <a:prstGeom prst="rect">
            <a:avLst/>
          </a:prstGeom>
          <a:noFill/>
        </p:spPr>
        <p:txBody>
          <a:bodyPr wrap="square">
            <a:spAutoFit/>
          </a:bodyPr>
          <a:lstStyle/>
          <a:p>
            <a:pPr marL="342900" lvl="0" indent="-342900" algn="just">
              <a:lnSpc>
                <a:spcPct val="150000"/>
              </a:lnSpc>
              <a:spcAft>
                <a:spcPts val="800"/>
              </a:spcAft>
              <a:buFont typeface="Arial" panose="020B0604020202020204" pitchFamily="34" charset="0"/>
              <a:buChar char="➔"/>
            </a:pPr>
            <a:r>
              <a:rPr lang="es-AR" sz="14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el 58% de la muestra afirma haber tenido contacto por medio de mensajería instantánea, redes sociales y chats, con personas a quienes conocían de internet (no personalmente).</a:t>
            </a:r>
            <a:endParaRPr lang="es-AR" sz="1400" u="none" strike="noStrike" dirty="0">
              <a:solidFill>
                <a:schemeClr val="bg1"/>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gd0a122efd1_0_4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3" name="Google Shape;114;gd0a122efd1_0_14"/>
          <p:cNvSpPr txBox="1"/>
          <p:nvPr/>
        </p:nvSpPr>
        <p:spPr>
          <a:xfrm>
            <a:off x="999181" y="1216513"/>
            <a:ext cx="9701476" cy="646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AR" sz="3000" b="1" dirty="0">
                <a:solidFill>
                  <a:schemeClr val="lt2"/>
                </a:solidFill>
                <a:latin typeface="Times New Roman"/>
                <a:ea typeface="Times New Roman"/>
                <a:cs typeface="Times New Roman"/>
                <a:sym typeface="Times New Roman"/>
              </a:rPr>
              <a:t>         Resultados obtenidos en el Partido de Mar Chiquita</a:t>
            </a:r>
            <a:endParaRPr sz="3000" b="1" dirty="0">
              <a:solidFill>
                <a:schemeClr val="lt2"/>
              </a:solidFill>
              <a:latin typeface="Times New Roman"/>
              <a:ea typeface="Times New Roman"/>
              <a:cs typeface="Times New Roman"/>
              <a:sym typeface="Times New Roman"/>
            </a:endParaRPr>
          </a:p>
        </p:txBody>
      </p:sp>
      <p:sp>
        <p:nvSpPr>
          <p:cNvPr id="4" name="Rectángulo 3"/>
          <p:cNvSpPr/>
          <p:nvPr/>
        </p:nvSpPr>
        <p:spPr>
          <a:xfrm>
            <a:off x="1284513" y="1841242"/>
            <a:ext cx="10363201" cy="553998"/>
          </a:xfrm>
          <a:prstGeom prst="rect">
            <a:avLst/>
          </a:prstGeom>
        </p:spPr>
        <p:txBody>
          <a:bodyPr wrap="square">
            <a:spAutoFit/>
          </a:bodyPr>
          <a:lstStyle/>
          <a:p>
            <a:r>
              <a:rPr lang="es-AR" dirty="0">
                <a:solidFill>
                  <a:schemeClr val="bg1"/>
                </a:solidFill>
              </a:rPr>
              <a:t> </a:t>
            </a:r>
          </a:p>
          <a:p>
            <a:endParaRPr lang="es-AR" sz="1600" dirty="0">
              <a:solidFill>
                <a:schemeClr val="bg1"/>
              </a:solidFill>
            </a:endParaRPr>
          </a:p>
        </p:txBody>
      </p:sp>
      <p:sp>
        <p:nvSpPr>
          <p:cNvPr id="5" name="Rectángulo 4"/>
          <p:cNvSpPr/>
          <p:nvPr/>
        </p:nvSpPr>
        <p:spPr>
          <a:xfrm>
            <a:off x="1284513" y="1841242"/>
            <a:ext cx="10363201" cy="457754"/>
          </a:xfrm>
          <a:prstGeom prst="rect">
            <a:avLst/>
          </a:prstGeom>
        </p:spPr>
        <p:txBody>
          <a:bodyPr wrap="square">
            <a:spAutoFit/>
          </a:bodyPr>
          <a:lstStyle/>
          <a:p>
            <a:pPr marL="342900" lvl="0" indent="-342900" algn="just">
              <a:lnSpc>
                <a:spcPct val="150000"/>
              </a:lnSpc>
              <a:spcAft>
                <a:spcPts val="1000"/>
              </a:spcAft>
              <a:buFont typeface="Arial" panose="020B0604020202020204" pitchFamily="34" charset="0"/>
              <a:buChar char="➔"/>
            </a:pPr>
            <a:r>
              <a:rPr lang="es-AR" sz="18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Solo a un 8% de les jóvenes sus </a:t>
            </a:r>
            <a:r>
              <a:rPr lang="es-AR" sz="1800" u="none" strike="noStrike" dirty="0" err="1">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mapadres</a:t>
            </a:r>
            <a:r>
              <a:rPr lang="es-AR" sz="1800" u="none" strike="noStrike"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les han instalado controles parentales</a:t>
            </a:r>
            <a:r>
              <a:rPr lang="es-AR" sz="1800" u="none" strike="noStrike" dirty="0">
                <a:effectLst/>
                <a:highlight>
                  <a:srgbClr val="008B8B"/>
                </a:highlight>
                <a:latin typeface="Times New Roman" panose="02020603050405020304" pitchFamily="18" charset="0"/>
                <a:ea typeface="Times New Roman" panose="02020603050405020304" pitchFamily="18" charset="0"/>
                <a:cs typeface="Times New Roman" panose="02020603050405020304" pitchFamily="18" charset="0"/>
              </a:rPr>
              <a:t>.</a:t>
            </a:r>
            <a:endParaRPr lang="es-AR" sz="1800" u="none" strike="noStrike" dirty="0">
              <a:effectLst/>
              <a:latin typeface="Cambria" panose="02040503050406030204" pitchFamily="18" charset="0"/>
              <a:ea typeface="Times New Roman" panose="02020603050405020304" pitchFamily="18" charset="0"/>
              <a:cs typeface="Times New Roman" panose="02020603050405020304" pitchFamily="18" charset="0"/>
            </a:endParaRPr>
          </a:p>
        </p:txBody>
      </p:sp>
      <p:pic>
        <p:nvPicPr>
          <p:cNvPr id="11" name="image9.png">
            <a:extLst>
              <a:ext uri="{FF2B5EF4-FFF2-40B4-BE49-F238E27FC236}">
                <a16:creationId xmlns:a16="http://schemas.microsoft.com/office/drawing/2014/main" id="{4F5070A6-CA78-41EB-9007-F25CA2E9ADAA}"/>
              </a:ext>
            </a:extLst>
          </p:cNvPr>
          <p:cNvPicPr/>
          <p:nvPr/>
        </p:nvPicPr>
        <p:blipFill>
          <a:blip r:embed="rId4"/>
          <a:srcRect/>
          <a:stretch>
            <a:fillRect/>
          </a:stretch>
        </p:blipFill>
        <p:spPr>
          <a:xfrm>
            <a:off x="999181" y="2487542"/>
            <a:ext cx="4581525" cy="2752725"/>
          </a:xfrm>
          <a:prstGeom prst="rect">
            <a:avLst/>
          </a:prstGeom>
          <a:ln/>
        </p:spPr>
      </p:pic>
      <p:pic>
        <p:nvPicPr>
          <p:cNvPr id="13" name="image10.png">
            <a:extLst>
              <a:ext uri="{FF2B5EF4-FFF2-40B4-BE49-F238E27FC236}">
                <a16:creationId xmlns:a16="http://schemas.microsoft.com/office/drawing/2014/main" id="{2EAD48B5-4B1A-4D99-B488-8CA015AB4DED}"/>
              </a:ext>
            </a:extLst>
          </p:cNvPr>
          <p:cNvPicPr/>
          <p:nvPr/>
        </p:nvPicPr>
        <p:blipFill>
          <a:blip r:embed="rId5"/>
          <a:srcRect/>
          <a:stretch>
            <a:fillRect/>
          </a:stretch>
        </p:blipFill>
        <p:spPr>
          <a:xfrm>
            <a:off x="6632843" y="2487542"/>
            <a:ext cx="4581525" cy="2752725"/>
          </a:xfrm>
          <a:prstGeom prst="rect">
            <a:avLst/>
          </a:prstGeom>
          <a:ln/>
        </p:spPr>
      </p:pic>
    </p:spTree>
    <p:extLst>
      <p:ext uri="{BB962C8B-B14F-4D97-AF65-F5344CB8AC3E}">
        <p14:creationId xmlns:p14="http://schemas.microsoft.com/office/powerpoint/2010/main" val="2243976290"/>
      </p:ext>
    </p:extLst>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1068</TotalTime>
  <Words>2784</Words>
  <Application>Microsoft Office PowerPoint</Application>
  <PresentationFormat>Panorámica</PresentationFormat>
  <Paragraphs>151</Paragraphs>
  <Slides>22</Slides>
  <Notes>22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22</vt:i4>
      </vt:variant>
    </vt:vector>
  </HeadingPairs>
  <TitlesOfParts>
    <vt:vector size="29" baseType="lpstr">
      <vt:lpstr>Times New Roman</vt:lpstr>
      <vt:lpstr>Arial</vt:lpstr>
      <vt:lpstr>Symbol</vt:lpstr>
      <vt:lpstr>Calibri</vt:lpstr>
      <vt:lpstr>Cambria</vt:lpstr>
      <vt:lpstr>Caveat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SoledadMdq@outlook.es</dc:creator>
  <cp:lastModifiedBy>Soled</cp:lastModifiedBy>
  <cp:revision>15</cp:revision>
  <dcterms:created xsi:type="dcterms:W3CDTF">2021-04-11T19:54:54Z</dcterms:created>
  <dcterms:modified xsi:type="dcterms:W3CDTF">2021-09-20T10:12:03Z</dcterms:modified>
</cp:coreProperties>
</file>