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7" r:id="rId2"/>
    <p:sldId id="258" r:id="rId3"/>
    <p:sldId id="266" r:id="rId4"/>
    <p:sldId id="259" r:id="rId5"/>
    <p:sldId id="260" r:id="rId6"/>
    <p:sldId id="267" r:id="rId7"/>
    <p:sldId id="261" r:id="rId8"/>
    <p:sldId id="268" r:id="rId9"/>
    <p:sldId id="271" r:id="rId10"/>
    <p:sldId id="272" r:id="rId11"/>
    <p:sldId id="273" r:id="rId12"/>
    <p:sldId id="274" r:id="rId13"/>
    <p:sldId id="275" r:id="rId14"/>
    <p:sldId id="280" r:id="rId15"/>
    <p:sldId id="279" r:id="rId16"/>
    <p:sldId id="278" r:id="rId17"/>
    <p:sldId id="276" r:id="rId18"/>
    <p:sldId id="277" r:id="rId19"/>
    <p:sldId id="265" r:id="rId20"/>
    <p:sldId id="281" r:id="rId21"/>
    <p:sldId id="283" r:id="rId22"/>
    <p:sldId id="282" r:id="rId23"/>
    <p:sldId id="263" r:id="rId24"/>
    <p:sldId id="284" r:id="rId25"/>
    <p:sldId id="264" r:id="rId26"/>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19" name="18 Marcador de pie de página"/>
          <p:cNvSpPr>
            <a:spLocks noGrp="1"/>
          </p:cNvSpPr>
          <p:nvPr>
            <p:ph type="ftr" sz="quarter" idx="11"/>
          </p:nvPr>
        </p:nvSpPr>
        <p:spPr/>
        <p:txBody>
          <a:bodyPr/>
          <a:lstStyle/>
          <a:p>
            <a:endParaRPr lang="es-AR"/>
          </a:p>
        </p:txBody>
      </p:sp>
      <p:sp>
        <p:nvSpPr>
          <p:cNvPr id="27" name="26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C8EFC9E8-9F1B-4BD7-901B-DA38AA4923CC}"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6D7E945-69D9-4741-891E-260294987191}" type="datetimeFigureOut">
              <a:rPr lang="es-AR" smtClean="0"/>
              <a:pPr/>
              <a:t>08/11/2015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a:xfrm>
            <a:off x="8077200" y="6356350"/>
            <a:ext cx="609600" cy="365125"/>
          </a:xfrm>
        </p:spPr>
        <p:txBody>
          <a:bodyPr/>
          <a:lstStyle/>
          <a:p>
            <a:fld id="{C8EFC9E8-9F1B-4BD7-901B-DA38AA4923CC}" type="slidenum">
              <a:rPr lang="es-AR" smtClean="0"/>
              <a:pPr/>
              <a:t>‹Nº›</a:t>
            </a:fld>
            <a:endParaRPr lang="es-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6D7E945-69D9-4741-891E-260294987191}" type="datetimeFigureOut">
              <a:rPr lang="es-AR" smtClean="0"/>
              <a:pPr/>
              <a:t>08/11/2015</a:t>
            </a:fld>
            <a:endParaRPr lang="es-AR"/>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AR"/>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EFC9E8-9F1B-4BD7-901B-DA38AA4923CC}" type="slidenum">
              <a:rPr lang="es-AR" smtClean="0"/>
              <a:pPr/>
              <a:t>‹Nº›</a:t>
            </a:fld>
            <a:endParaRPr lang="es-AR"/>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5.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5.xml"/><Relationship Id="rId1" Type="http://schemas.openxmlformats.org/officeDocument/2006/relationships/vmlDrawing" Target="../drawings/vmlDrawing3.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5.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eaLnBrk="1" fontAlgn="auto" hangingPunct="1">
              <a:spcAft>
                <a:spcPts val="0"/>
              </a:spcAft>
              <a:defRPr/>
            </a:pPr>
            <a:r>
              <a:rPr lang="es-ES" sz="3600" dirty="0" smtClean="0"/>
              <a:t/>
            </a:r>
            <a:br>
              <a:rPr lang="es-ES" sz="3600" dirty="0" smtClean="0"/>
            </a:br>
            <a:r>
              <a:rPr lang="es-ES" sz="3600" dirty="0" smtClean="0"/>
              <a:t/>
            </a:r>
            <a:br>
              <a:rPr lang="es-ES" sz="3600" dirty="0" smtClean="0"/>
            </a:br>
            <a:r>
              <a:rPr lang="es-ES" sz="3600" dirty="0" smtClean="0"/>
              <a:t>“FODA y liderazgo de proyectos de </a:t>
            </a:r>
            <a:br>
              <a:rPr lang="es-ES" sz="3600" dirty="0" smtClean="0"/>
            </a:br>
            <a:r>
              <a:rPr lang="es-ES" sz="3600" dirty="0" smtClean="0"/>
              <a:t>extensión/voluntariado universitario de la Facultad de Ciencias Económicas y Sociales de la UNMDP según voluntarios participantes”</a:t>
            </a:r>
            <a:br>
              <a:rPr lang="es-ES" sz="3600" dirty="0" smtClean="0"/>
            </a:br>
            <a:endParaRPr lang="es-ES" sz="3600" dirty="0"/>
          </a:p>
        </p:txBody>
      </p:sp>
      <p:sp>
        <p:nvSpPr>
          <p:cNvPr id="9219" name="2 Subtítulo"/>
          <p:cNvSpPr>
            <a:spLocks noGrp="1"/>
          </p:cNvSpPr>
          <p:nvPr>
            <p:ph type="subTitle" idx="1"/>
          </p:nvPr>
        </p:nvSpPr>
        <p:spPr/>
        <p:txBody>
          <a:bodyPr>
            <a:normAutofit/>
          </a:bodyPr>
          <a:lstStyle/>
          <a:p>
            <a:pPr marR="0">
              <a:lnSpc>
                <a:spcPct val="80000"/>
              </a:lnSpc>
            </a:pPr>
            <a:r>
              <a:rPr lang="es-ES" sz="1900" dirty="0" smtClean="0"/>
              <a:t>María Agustina </a:t>
            </a:r>
            <a:r>
              <a:rPr lang="es-ES" sz="1900" dirty="0" err="1" smtClean="0"/>
              <a:t>Piroto</a:t>
            </a:r>
            <a:r>
              <a:rPr lang="es-ES" sz="1900" dirty="0" smtClean="0"/>
              <a:t> (08799/09)</a:t>
            </a:r>
          </a:p>
          <a:p>
            <a:pPr marR="0" eaLnBrk="1" hangingPunct="1">
              <a:lnSpc>
                <a:spcPct val="80000"/>
              </a:lnSpc>
            </a:pPr>
            <a:r>
              <a:rPr lang="es-ES" sz="1900" dirty="0" smtClean="0"/>
              <a:t>Solange Noemí Rodríguez (08608/08) </a:t>
            </a:r>
          </a:p>
          <a:p>
            <a:pPr marR="0" eaLnBrk="1" hangingPunct="1">
              <a:lnSpc>
                <a:spcPct val="80000"/>
              </a:lnSpc>
            </a:pPr>
            <a:endParaRPr lang="es-ES" sz="1900" dirty="0" smtClean="0"/>
          </a:p>
          <a:p>
            <a:pPr marR="0" eaLnBrk="1" hangingPunct="1">
              <a:lnSpc>
                <a:spcPct val="80000"/>
              </a:lnSpc>
            </a:pPr>
            <a:r>
              <a:rPr lang="es-ES" sz="1900" dirty="0" smtClean="0"/>
              <a:t>Dra. Yamila Fernanda Silva Peralta.</a:t>
            </a:r>
          </a:p>
          <a:p>
            <a:pPr marR="0" eaLnBrk="1" hangingPunct="1">
              <a:lnSpc>
                <a:spcPct val="80000"/>
              </a:lnSpc>
            </a:pPr>
            <a:r>
              <a:rPr lang="es-ES" sz="1900" dirty="0" smtClean="0"/>
              <a:t>Cátedra de radicación: Psicología Laboral </a:t>
            </a:r>
          </a:p>
        </p:txBody>
      </p:sp>
      <p:sp>
        <p:nvSpPr>
          <p:cNvPr id="9220" name="3 CuadroTexto"/>
          <p:cNvSpPr txBox="1">
            <a:spLocks noChangeArrowheads="1"/>
          </p:cNvSpPr>
          <p:nvPr/>
        </p:nvSpPr>
        <p:spPr bwMode="auto">
          <a:xfrm>
            <a:off x="107950" y="6300788"/>
            <a:ext cx="3959225" cy="368300"/>
          </a:xfrm>
          <a:prstGeom prst="rect">
            <a:avLst/>
          </a:prstGeom>
          <a:noFill/>
          <a:ln w="9525">
            <a:noFill/>
            <a:miter lim="800000"/>
            <a:headEnd/>
            <a:tailEnd/>
          </a:ln>
        </p:spPr>
        <p:txBody>
          <a:bodyPr>
            <a:spAutoFit/>
          </a:bodyPr>
          <a:lstStyle/>
          <a:p>
            <a:r>
              <a:rPr lang="es-ES" b="1">
                <a:latin typeface="Lucida Sans Unicode" pitchFamily="34" charset="0"/>
              </a:rPr>
              <a:t>Agreguen la fecha de la defensa</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4: Amenazas de los proyectos de voluntariado universitario según los estudiantes voluntarios participantes.</a:t>
            </a:r>
          </a:p>
        </p:txBody>
      </p:sp>
      <p:sp>
        <p:nvSpPr>
          <p:cNvPr id="2" name="1 Marcador de contenido"/>
          <p:cNvSpPr>
            <a:spLocks noGrp="1"/>
          </p:cNvSpPr>
          <p:nvPr>
            <p:ph sz="quarter" idx="2"/>
          </p:nvPr>
        </p:nvSpPr>
        <p:spPr>
          <a:xfrm>
            <a:off x="457200" y="1857364"/>
            <a:ext cx="2746375" cy="4092586"/>
          </a:xfrm>
          <a:solidFill>
            <a:schemeClr val="accent1">
              <a:lumMod val="40000"/>
              <a:lumOff val="60000"/>
            </a:schemeClr>
          </a:solidFill>
        </p:spPr>
        <p:txBody>
          <a:bodyPr>
            <a:normAutofit fontScale="70000" lnSpcReduction="20000"/>
          </a:bodyPr>
          <a:lstStyle/>
          <a:p>
            <a:pPr marL="0" indent="0" eaLnBrk="1" fontAlgn="auto" hangingPunct="1">
              <a:spcAft>
                <a:spcPts val="0"/>
              </a:spcAft>
              <a:buFont typeface="Wingdings 3"/>
              <a:buNone/>
              <a:defRPr/>
            </a:pPr>
            <a:r>
              <a:rPr lang="es-ES" sz="2200" dirty="0" smtClean="0"/>
              <a:t>La tabla 4 permite organizar las diferentes categorías descriptas como amenazas por los participantes de distintos proyectos. Diecisiete participantes mencionaron la falta de presupuesto como principal amenaza, esto representa el 48,57% de la muestra. </a:t>
            </a:r>
          </a:p>
          <a:p>
            <a:pPr marL="0" indent="0" eaLnBrk="1" fontAlgn="auto" hangingPunct="1">
              <a:spcAft>
                <a:spcPts val="0"/>
              </a:spcAft>
              <a:buFont typeface="Wingdings 3"/>
              <a:buNone/>
              <a:defRPr/>
            </a:pPr>
            <a:r>
              <a:rPr lang="es-ES" sz="2200" dirty="0" smtClean="0"/>
              <a:t>Por otra parte las categorías enunciadas por solo dos participantes fueron reestructuración del programa y superposición con otros proyectos significando en 5,71% cada una. Un participante enuncio la categoría dificultades comunicacionales (2,86%).</a:t>
            </a:r>
            <a:endParaRPr lang="es-ES" sz="2200" dirty="0"/>
          </a:p>
        </p:txBody>
      </p:sp>
      <p:graphicFrame>
        <p:nvGraphicFramePr>
          <p:cNvPr id="7" name="6 Tabla"/>
          <p:cNvGraphicFramePr>
            <a:graphicFrameLocks noGrp="1"/>
          </p:cNvGraphicFramePr>
          <p:nvPr/>
        </p:nvGraphicFramePr>
        <p:xfrm>
          <a:off x="3357554" y="1428736"/>
          <a:ext cx="5415280" cy="4429152"/>
        </p:xfrm>
        <a:graphic>
          <a:graphicData uri="http://schemas.openxmlformats.org/drawingml/2006/table">
            <a:tbl>
              <a:tblPr/>
              <a:tblGrid>
                <a:gridCol w="3870960"/>
                <a:gridCol w="772160"/>
                <a:gridCol w="772160"/>
              </a:tblGrid>
              <a:tr h="492128">
                <a:tc>
                  <a:txBody>
                    <a:bodyPr/>
                    <a:lstStyle/>
                    <a:p>
                      <a:pPr algn="just">
                        <a:lnSpc>
                          <a:spcPct val="200000"/>
                        </a:lnSpc>
                        <a:spcAft>
                          <a:spcPts val="0"/>
                        </a:spcAft>
                      </a:pPr>
                      <a:r>
                        <a:rPr lang="es-ES" sz="1100" dirty="0">
                          <a:latin typeface="Times New Roman"/>
                          <a:ea typeface="Times New Roman"/>
                          <a:cs typeface="Times New Roman"/>
                        </a:rPr>
                        <a:t>Amenazas</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F</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128">
                <a:tc>
                  <a:txBody>
                    <a:bodyPr/>
                    <a:lstStyle/>
                    <a:p>
                      <a:pPr algn="just">
                        <a:lnSpc>
                          <a:spcPct val="200000"/>
                        </a:lnSpc>
                        <a:spcAft>
                          <a:spcPts val="0"/>
                        </a:spcAft>
                      </a:pPr>
                      <a:r>
                        <a:rPr lang="es-ES" sz="1100" dirty="0">
                          <a:latin typeface="Times New Roman"/>
                          <a:ea typeface="Times New Roman"/>
                          <a:cs typeface="Times New Roman"/>
                        </a:rPr>
                        <a:t>Reestructuración del programa</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2</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5,71%</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492128">
                <a:tc>
                  <a:txBody>
                    <a:bodyPr/>
                    <a:lstStyle/>
                    <a:p>
                      <a:pPr algn="just">
                        <a:lnSpc>
                          <a:spcPct val="200000"/>
                        </a:lnSpc>
                        <a:spcAft>
                          <a:spcPts val="0"/>
                        </a:spcAft>
                      </a:pPr>
                      <a:r>
                        <a:rPr lang="es-ES" sz="1100">
                          <a:latin typeface="Times New Roman"/>
                          <a:ea typeface="Times New Roman"/>
                          <a:cs typeface="Times New Roman"/>
                        </a:rPr>
                        <a:t>Falta de compromiso y de interés de los destinatarios</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14,29%</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a:latin typeface="Times New Roman"/>
                          <a:ea typeface="Times New Roman"/>
                          <a:cs typeface="Times New Roman"/>
                        </a:rPr>
                        <a:t>Falta de presupuesto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17</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48,57%</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a:latin typeface="Times New Roman"/>
                          <a:ea typeface="Times New Roman"/>
                          <a:cs typeface="Times New Roman"/>
                        </a:rPr>
                        <a:t>Cuestiones burocráticas</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11,43%</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dirty="0">
                          <a:latin typeface="Times New Roman"/>
                          <a:ea typeface="Times New Roman"/>
                          <a:cs typeface="Times New Roman"/>
                        </a:rPr>
                        <a:t>Dificultades comunicacionales</a:t>
                      </a:r>
                      <a:endParaRPr lang="es-AR" sz="1100" dirty="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2,86%</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dirty="0">
                          <a:latin typeface="Times New Roman"/>
                          <a:ea typeface="Times New Roman"/>
                          <a:cs typeface="Times New Roman"/>
                        </a:rPr>
                        <a:t>Intervención de organismos públicos</a:t>
                      </a:r>
                      <a:endParaRPr lang="es-AR" sz="1100" dirty="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11,43%</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a:latin typeface="Times New Roman"/>
                          <a:ea typeface="Times New Roman"/>
                          <a:cs typeface="Times New Roman"/>
                        </a:rPr>
                        <a:t>Superposición con otros proyectos</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5,71%</a:t>
                      </a:r>
                      <a:endParaRPr lang="es-AR" sz="1100">
                        <a:latin typeface="Calibri"/>
                        <a:ea typeface="Calibri"/>
                        <a:cs typeface="Times New Roman"/>
                      </a:endParaRPr>
                    </a:p>
                  </a:txBody>
                  <a:tcPr marL="44450" marR="44450" marT="0" marB="0" anchor="b">
                    <a:lnL>
                      <a:noFill/>
                    </a:lnL>
                    <a:lnR>
                      <a:noFill/>
                    </a:lnR>
                    <a:lnT>
                      <a:noFill/>
                    </a:lnT>
                    <a:lnB>
                      <a:noFill/>
                    </a:lnB>
                  </a:tcPr>
                </a:tc>
              </a:tr>
              <a:tr h="492128">
                <a:tc>
                  <a:txBody>
                    <a:bodyPr/>
                    <a:lstStyle/>
                    <a:p>
                      <a:pPr algn="just">
                        <a:lnSpc>
                          <a:spcPct val="200000"/>
                        </a:lnSpc>
                        <a:spcAft>
                          <a:spcPts val="0"/>
                        </a:spcAft>
                      </a:pPr>
                      <a:r>
                        <a:rPr lang="es-ES" sz="1100">
                          <a:latin typeface="Times New Roman"/>
                          <a:ea typeface="Times New Roman"/>
                          <a:cs typeface="Times New Roman"/>
                        </a:rPr>
                        <a:t>Total</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35</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dirty="0">
                          <a:latin typeface="Times New Roman"/>
                          <a:ea typeface="Times New Roman"/>
                          <a:cs typeface="Times New Roman"/>
                        </a:rPr>
                        <a:t>100%</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5: Asociaciones entre fortalezas y liderazgo percibido según los estudiantes participantes de los proyectos.</a:t>
            </a:r>
          </a:p>
        </p:txBody>
      </p:sp>
      <p:sp>
        <p:nvSpPr>
          <p:cNvPr id="2" name="1 Marcador de contenido"/>
          <p:cNvSpPr>
            <a:spLocks noGrp="1"/>
          </p:cNvSpPr>
          <p:nvPr>
            <p:ph sz="quarter" idx="2"/>
          </p:nvPr>
        </p:nvSpPr>
        <p:spPr>
          <a:xfrm>
            <a:off x="457200" y="1857364"/>
            <a:ext cx="2746375" cy="4092586"/>
          </a:xfrm>
          <a:solidFill>
            <a:schemeClr val="accent1">
              <a:lumMod val="40000"/>
              <a:lumOff val="60000"/>
            </a:schemeClr>
          </a:solidFill>
        </p:spPr>
        <p:txBody>
          <a:bodyPr>
            <a:normAutofit fontScale="62500" lnSpcReduction="20000"/>
          </a:bodyPr>
          <a:lstStyle/>
          <a:p>
            <a:pPr marL="0" indent="0" eaLnBrk="1" fontAlgn="auto" hangingPunct="1">
              <a:spcAft>
                <a:spcPts val="0"/>
              </a:spcAft>
              <a:buFont typeface="Wingdings 3"/>
              <a:buNone/>
              <a:defRPr/>
            </a:pPr>
            <a:endParaRPr lang="es-ES" sz="2200" dirty="0" smtClean="0"/>
          </a:p>
          <a:p>
            <a:pPr marL="0" indent="0" eaLnBrk="1" fontAlgn="auto" hangingPunct="1">
              <a:spcAft>
                <a:spcPts val="0"/>
              </a:spcAft>
              <a:buFont typeface="Wingdings 3"/>
              <a:buNone/>
              <a:defRPr/>
            </a:pPr>
            <a:r>
              <a:rPr lang="es-ES" sz="2200" dirty="0" smtClean="0"/>
              <a:t>En la tabla 5 los entrevistados hacen referencia al tipo de liderazgo participativo cuando mencionan dentro de las fortalezas de los proyectos las categorías continuidad del proyecto, apoyo institucional y económico, capacitación constante y compromiso con el proyecto, siendo 26 los voluntarios que aluden a este cuando describen un liderazgo optimo para este tipo de proyecto. </a:t>
            </a:r>
          </a:p>
          <a:p>
            <a:pPr marL="0" indent="0" eaLnBrk="1" fontAlgn="auto" hangingPunct="1">
              <a:spcAft>
                <a:spcPts val="0"/>
              </a:spcAft>
              <a:buFont typeface="Wingdings 3"/>
              <a:buNone/>
              <a:defRPr/>
            </a:pPr>
            <a:r>
              <a:rPr lang="es-ES" sz="2200" dirty="0" smtClean="0"/>
              <a:t>En menor medida 7 voluntarios advierten el tipo de liderazgo autocrático y cinco el liderazgo transformacional en las categorías satisfacción laboral, compromiso con el proyecto y capacitación constante.</a:t>
            </a:r>
            <a:endParaRPr lang="es-ES" sz="2200" dirty="0"/>
          </a:p>
        </p:txBody>
      </p:sp>
      <p:graphicFrame>
        <p:nvGraphicFramePr>
          <p:cNvPr id="7" name="6 Tabla"/>
          <p:cNvGraphicFramePr>
            <a:graphicFrameLocks noGrp="1"/>
          </p:cNvGraphicFramePr>
          <p:nvPr/>
        </p:nvGraphicFramePr>
        <p:xfrm>
          <a:off x="3428992" y="1500174"/>
          <a:ext cx="5143536" cy="4429156"/>
        </p:xfrm>
        <a:graphic>
          <a:graphicData uri="http://schemas.openxmlformats.org/drawingml/2006/table">
            <a:tbl>
              <a:tblPr/>
              <a:tblGrid>
                <a:gridCol w="1034687"/>
                <a:gridCol w="801629"/>
                <a:gridCol w="735230"/>
                <a:gridCol w="745345"/>
                <a:gridCol w="663995"/>
                <a:gridCol w="787999"/>
                <a:gridCol w="374651"/>
              </a:tblGrid>
              <a:tr h="1703181">
                <a:tc>
                  <a:txBody>
                    <a:bodyPr/>
                    <a:lstStyle/>
                    <a:p>
                      <a:pPr algn="l">
                        <a:lnSpc>
                          <a:spcPct val="115000"/>
                        </a:lnSpc>
                        <a:spcAft>
                          <a:spcPts val="1000"/>
                        </a:spcAft>
                      </a:pPr>
                      <a:r>
                        <a:rPr lang="es-ES" sz="900" dirty="0">
                          <a:latin typeface="Times New Roman"/>
                          <a:ea typeface="Calibri"/>
                          <a:cs typeface="Times New Roman"/>
                        </a:rPr>
                        <a:t>Tipo de Liderazgo</a:t>
                      </a:r>
                      <a:endParaRPr lang="es-AR" sz="900" dirty="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Capacitación constante</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Apoyo institucional y económico</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Continuidad del proyecto</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Satisfacción</a:t>
                      </a:r>
                      <a:endParaRPr lang="es-AR" sz="900">
                        <a:latin typeface="Calibri"/>
                        <a:ea typeface="Calibri"/>
                        <a:cs typeface="Times New Roman"/>
                      </a:endParaRPr>
                    </a:p>
                    <a:p>
                      <a:pPr algn="ctr">
                        <a:lnSpc>
                          <a:spcPct val="115000"/>
                        </a:lnSpc>
                        <a:spcAft>
                          <a:spcPts val="1000"/>
                        </a:spcAft>
                      </a:pPr>
                      <a:r>
                        <a:rPr lang="es-ES" sz="900">
                          <a:latin typeface="Times New Roman"/>
                          <a:ea typeface="Calibri"/>
                          <a:cs typeface="Times New Roman"/>
                        </a:rPr>
                        <a:t>Laboral</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Compromiso con el proyecto</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Total</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73">
                <a:tc>
                  <a:txBody>
                    <a:bodyPr/>
                    <a:lstStyle/>
                    <a:p>
                      <a:pPr algn="l">
                        <a:lnSpc>
                          <a:spcPct val="115000"/>
                        </a:lnSpc>
                        <a:spcAft>
                          <a:spcPts val="1000"/>
                        </a:spcAft>
                      </a:pPr>
                      <a:r>
                        <a:rPr lang="es-ES" sz="900" dirty="0">
                          <a:latin typeface="Times New Roman"/>
                          <a:ea typeface="Calibri"/>
                          <a:cs typeface="Times New Roman"/>
                        </a:rPr>
                        <a:t>Liderazgo Autocrático</a:t>
                      </a:r>
                      <a:endParaRPr lang="es-AR" sz="900" dirty="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1</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0</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0</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5</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1</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900">
                          <a:latin typeface="Times New Roman"/>
                          <a:ea typeface="Calibri"/>
                          <a:cs typeface="Times New Roman"/>
                        </a:rPr>
                        <a:t>7</a:t>
                      </a:r>
                      <a:endParaRPr lang="es-AR" sz="900">
                        <a:latin typeface="Calibri"/>
                        <a:ea typeface="Calibri"/>
                        <a:cs typeface="Times New Roman"/>
                      </a:endParaRPr>
                    </a:p>
                  </a:txBody>
                  <a:tcPr marL="56256" marR="56256" marT="0" marB="0">
                    <a:lnL>
                      <a:noFill/>
                    </a:lnL>
                    <a:lnR>
                      <a:noFill/>
                    </a:lnR>
                    <a:lnT w="12700" cap="flat" cmpd="sng" algn="ctr">
                      <a:solidFill>
                        <a:srgbClr val="000000"/>
                      </a:solidFill>
                      <a:prstDash val="solid"/>
                      <a:round/>
                      <a:headEnd type="none" w="med" len="med"/>
                      <a:tailEnd type="none" w="med" len="med"/>
                    </a:lnT>
                    <a:lnB>
                      <a:noFill/>
                    </a:lnB>
                  </a:tcPr>
                </a:tc>
              </a:tr>
              <a:tr h="681273">
                <a:tc>
                  <a:txBody>
                    <a:bodyPr/>
                    <a:lstStyle/>
                    <a:p>
                      <a:pPr algn="l">
                        <a:lnSpc>
                          <a:spcPct val="115000"/>
                        </a:lnSpc>
                        <a:spcAft>
                          <a:spcPts val="1000"/>
                        </a:spcAft>
                      </a:pPr>
                      <a:r>
                        <a:rPr lang="es-ES" sz="900" dirty="0">
                          <a:latin typeface="Times New Roman"/>
                          <a:ea typeface="Calibri"/>
                          <a:cs typeface="Times New Roman"/>
                        </a:rPr>
                        <a:t>Liderazgo Participativo</a:t>
                      </a:r>
                      <a:endParaRPr lang="es-AR" sz="900" dirty="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9</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2</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4</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9</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2</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26</a:t>
                      </a:r>
                      <a:endParaRPr lang="es-AR" sz="900">
                        <a:latin typeface="Calibri"/>
                        <a:ea typeface="Calibri"/>
                        <a:cs typeface="Times New Roman"/>
                      </a:endParaRPr>
                    </a:p>
                  </a:txBody>
                  <a:tcPr marL="56256" marR="56256" marT="0" marB="0">
                    <a:lnL>
                      <a:noFill/>
                    </a:lnL>
                    <a:lnR>
                      <a:noFill/>
                    </a:lnR>
                    <a:lnT>
                      <a:noFill/>
                    </a:lnT>
                    <a:lnB>
                      <a:noFill/>
                    </a:lnB>
                  </a:tcPr>
                </a:tc>
              </a:tr>
              <a:tr h="1021909">
                <a:tc>
                  <a:txBody>
                    <a:bodyPr/>
                    <a:lstStyle/>
                    <a:p>
                      <a:pPr algn="l">
                        <a:lnSpc>
                          <a:spcPct val="115000"/>
                        </a:lnSpc>
                        <a:spcAft>
                          <a:spcPts val="1000"/>
                        </a:spcAft>
                      </a:pPr>
                      <a:r>
                        <a:rPr lang="es-ES" sz="900">
                          <a:latin typeface="Times New Roman"/>
                          <a:ea typeface="Calibri"/>
                          <a:cs typeface="Times New Roman"/>
                        </a:rPr>
                        <a:t>Liderazgo Transformacional</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2</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0</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0</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2</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1</a:t>
                      </a:r>
                      <a:endParaRPr lang="es-AR" sz="900">
                        <a:latin typeface="Calibri"/>
                        <a:ea typeface="Calibri"/>
                        <a:cs typeface="Times New Roman"/>
                      </a:endParaRPr>
                    </a:p>
                  </a:txBody>
                  <a:tcPr marL="56256" marR="56256" marT="0" marB="0">
                    <a:lnL>
                      <a:noFill/>
                    </a:lnL>
                    <a:lnR>
                      <a:noFill/>
                    </a:lnR>
                    <a:lnT>
                      <a:noFill/>
                    </a:lnT>
                    <a:lnB>
                      <a:noFill/>
                    </a:lnB>
                  </a:tcPr>
                </a:tc>
                <a:tc>
                  <a:txBody>
                    <a:bodyPr/>
                    <a:lstStyle/>
                    <a:p>
                      <a:pPr algn="ctr">
                        <a:lnSpc>
                          <a:spcPct val="115000"/>
                        </a:lnSpc>
                        <a:spcAft>
                          <a:spcPts val="1000"/>
                        </a:spcAft>
                      </a:pPr>
                      <a:r>
                        <a:rPr lang="es-ES" sz="900">
                          <a:latin typeface="Times New Roman"/>
                          <a:ea typeface="Calibri"/>
                          <a:cs typeface="Times New Roman"/>
                        </a:rPr>
                        <a:t>5</a:t>
                      </a:r>
                      <a:endParaRPr lang="es-AR" sz="900">
                        <a:latin typeface="Calibri"/>
                        <a:ea typeface="Calibri"/>
                        <a:cs typeface="Times New Roman"/>
                      </a:endParaRPr>
                    </a:p>
                  </a:txBody>
                  <a:tcPr marL="56256" marR="56256" marT="0" marB="0">
                    <a:lnL>
                      <a:noFill/>
                    </a:lnL>
                    <a:lnR>
                      <a:noFill/>
                    </a:lnR>
                    <a:lnT>
                      <a:noFill/>
                    </a:lnT>
                    <a:lnB>
                      <a:noFill/>
                    </a:lnB>
                  </a:tcPr>
                </a:tc>
              </a:tr>
              <a:tr h="341520">
                <a:tc>
                  <a:txBody>
                    <a:bodyPr/>
                    <a:lstStyle/>
                    <a:p>
                      <a:pPr algn="l">
                        <a:lnSpc>
                          <a:spcPct val="115000"/>
                        </a:lnSpc>
                        <a:spcAft>
                          <a:spcPts val="1000"/>
                        </a:spcAft>
                      </a:pPr>
                      <a:r>
                        <a:rPr lang="es-ES" sz="900">
                          <a:latin typeface="Times New Roman"/>
                          <a:ea typeface="Calibri"/>
                          <a:cs typeface="Times New Roman"/>
                        </a:rPr>
                        <a:t>Total</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12</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2</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4</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16</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a:latin typeface="Times New Roman"/>
                          <a:ea typeface="Calibri"/>
                          <a:cs typeface="Times New Roman"/>
                        </a:rPr>
                        <a:t>4</a:t>
                      </a:r>
                      <a:endParaRPr lang="es-AR" sz="90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900" dirty="0">
                          <a:latin typeface="Times New Roman"/>
                          <a:ea typeface="Calibri"/>
                          <a:cs typeface="Times New Roman"/>
                        </a:rPr>
                        <a:t>38</a:t>
                      </a:r>
                      <a:endParaRPr lang="es-AR" sz="900" dirty="0">
                        <a:latin typeface="Calibri"/>
                        <a:ea typeface="Calibri"/>
                        <a:cs typeface="Times New Roman"/>
                      </a:endParaRPr>
                    </a:p>
                  </a:txBody>
                  <a:tcPr marL="56256" marR="56256"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Figura 1: Asociaciones entre Fortalezas y liderazgo percibido según los estudiantes participantes de los proyectos.</a:t>
            </a:r>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33793" name="Object 1"/>
          <p:cNvGraphicFramePr>
            <a:graphicFrameLocks/>
          </p:cNvGraphicFramePr>
          <p:nvPr/>
        </p:nvGraphicFramePr>
        <p:xfrm>
          <a:off x="428596" y="1857364"/>
          <a:ext cx="8215370" cy="4143404"/>
        </p:xfrm>
        <a:graphic>
          <a:graphicData uri="http://schemas.openxmlformats.org/presentationml/2006/ole">
            <p:oleObj spid="_x0000_s33793" name="Gráfico" r:id="rId3" imgW="7791585" imgH="3752760" progId="Excel.Sheet.8">
              <p:embed/>
            </p:oleObj>
          </a:graphicData>
        </a:graphic>
      </p:graphicFrame>
      <p:sp>
        <p:nvSpPr>
          <p:cNvPr id="33795" name="Rectangle 3"/>
          <p:cNvSpPr>
            <a:spLocks noChangeArrowheads="1"/>
          </p:cNvSpPr>
          <p:nvPr/>
        </p:nvSpPr>
        <p:spPr bwMode="auto">
          <a:xfrm>
            <a:off x="0" y="3752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6: Asociaciones entre oportunidades y liderazgo percibido según voluntarios participantes.</a:t>
            </a:r>
          </a:p>
        </p:txBody>
      </p:sp>
      <p:sp>
        <p:nvSpPr>
          <p:cNvPr id="2" name="1 Marcador de contenido"/>
          <p:cNvSpPr>
            <a:spLocks noGrp="1"/>
          </p:cNvSpPr>
          <p:nvPr>
            <p:ph sz="quarter" idx="2"/>
          </p:nvPr>
        </p:nvSpPr>
        <p:spPr>
          <a:xfrm>
            <a:off x="457200" y="1857364"/>
            <a:ext cx="2543163" cy="4092586"/>
          </a:xfrm>
          <a:solidFill>
            <a:schemeClr val="accent1">
              <a:lumMod val="40000"/>
              <a:lumOff val="60000"/>
            </a:schemeClr>
          </a:solidFill>
        </p:spPr>
        <p:txBody>
          <a:bodyPr>
            <a:normAutofit fontScale="70000" lnSpcReduction="20000"/>
          </a:bodyPr>
          <a:lstStyle/>
          <a:p>
            <a:pPr marL="0" indent="0" eaLnBrk="1" fontAlgn="auto" hangingPunct="1">
              <a:spcAft>
                <a:spcPts val="0"/>
              </a:spcAft>
              <a:buFont typeface="Wingdings 3"/>
              <a:buNone/>
              <a:defRPr/>
            </a:pPr>
            <a:r>
              <a:rPr lang="es-ES" sz="2200" dirty="0" smtClean="0"/>
              <a:t>La tabla 6 predomina la presencia del liderazgo de tipo participativo basado en la respuesta de un total de 28 participantes. En las categorías nuevos emprendimientos, versatilidad del proyecto, capacitación y demanda de temas por abordar, siete participantes refieren al liderazgo autocrático. Cinco entrevistados hacen referencia al liderazgo transformacional en las categorías posibilidad de cambios de vida, crecimiento económico y social, nuevos emprendimientos, acceso a la realidad social y capacitación</a:t>
            </a:r>
            <a:r>
              <a:rPr lang="es-ES" dirty="0" smtClean="0"/>
              <a:t>. </a:t>
            </a:r>
            <a:endParaRPr lang="es-ES" sz="2200" dirty="0"/>
          </a:p>
        </p:txBody>
      </p:sp>
      <p:graphicFrame>
        <p:nvGraphicFramePr>
          <p:cNvPr id="8" name="7 Tabla"/>
          <p:cNvGraphicFramePr>
            <a:graphicFrameLocks noGrp="1"/>
          </p:cNvGraphicFramePr>
          <p:nvPr/>
        </p:nvGraphicFramePr>
        <p:xfrm>
          <a:off x="3000364" y="1785925"/>
          <a:ext cx="5929352" cy="4143405"/>
        </p:xfrm>
        <a:graphic>
          <a:graphicData uri="http://schemas.openxmlformats.org/drawingml/2006/table">
            <a:tbl>
              <a:tblPr/>
              <a:tblGrid>
                <a:gridCol w="928731"/>
                <a:gridCol w="568630"/>
                <a:gridCol w="719307"/>
                <a:gridCol w="659664"/>
                <a:gridCol w="491048"/>
                <a:gridCol w="922453"/>
                <a:gridCol w="671323"/>
                <a:gridCol w="620201"/>
                <a:gridCol w="347995"/>
              </a:tblGrid>
              <a:tr h="1506692">
                <a:tc>
                  <a:txBody>
                    <a:bodyPr/>
                    <a:lstStyle/>
                    <a:p>
                      <a:pPr>
                        <a:lnSpc>
                          <a:spcPct val="115000"/>
                        </a:lnSpc>
                        <a:spcAft>
                          <a:spcPts val="1000"/>
                        </a:spcAft>
                      </a:pPr>
                      <a:r>
                        <a:rPr lang="es-ES" sz="800" dirty="0">
                          <a:latin typeface="Times New Roman"/>
                          <a:ea typeface="Calibri"/>
                          <a:cs typeface="Times New Roman"/>
                        </a:rPr>
                        <a:t>Tipo de Liderazgo</a:t>
                      </a:r>
                      <a:endParaRPr lang="es-AR" sz="800" dirty="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Demanda de temas por abordar</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Capacitación</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Versatilidad del proyecto</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Acceso a la realidad social</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Nuevos emprendimientos</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Crecimiento económico y social</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Posibilidad de cambios de vida</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53347">
                <a:tc>
                  <a:txBody>
                    <a:bodyPr/>
                    <a:lstStyle/>
                    <a:p>
                      <a:pPr algn="just">
                        <a:lnSpc>
                          <a:spcPct val="115000"/>
                        </a:lnSpc>
                        <a:spcAft>
                          <a:spcPts val="1000"/>
                        </a:spcAft>
                      </a:pPr>
                      <a:r>
                        <a:rPr lang="es-ES" sz="800" dirty="0">
                          <a:latin typeface="Times New Roman"/>
                          <a:ea typeface="Calibri"/>
                          <a:cs typeface="Times New Roman"/>
                        </a:rPr>
                        <a:t>Liderazgo Autocrático</a:t>
                      </a:r>
                      <a:endParaRPr lang="es-AR" sz="800" dirty="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7</a:t>
                      </a:r>
                      <a:endParaRPr lang="es-AR" sz="800">
                        <a:latin typeface="Calibri"/>
                        <a:ea typeface="Calibri"/>
                        <a:cs typeface="Times New Roman"/>
                      </a:endParaRPr>
                    </a:p>
                  </a:txBody>
                  <a:tcPr marL="49793" marR="49793"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753347">
                <a:tc>
                  <a:txBody>
                    <a:bodyPr/>
                    <a:lstStyle/>
                    <a:p>
                      <a:pPr algn="just">
                        <a:lnSpc>
                          <a:spcPct val="115000"/>
                        </a:lnSpc>
                        <a:spcAft>
                          <a:spcPts val="1000"/>
                        </a:spcAft>
                      </a:pPr>
                      <a:r>
                        <a:rPr lang="es-ES" sz="800">
                          <a:latin typeface="Times New Roman"/>
                          <a:ea typeface="Calibri"/>
                          <a:cs typeface="Times New Roman"/>
                        </a:rPr>
                        <a:t>Liderazgo Participativo</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8</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28</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r>
              <a:tr h="753347">
                <a:tc>
                  <a:txBody>
                    <a:bodyPr/>
                    <a:lstStyle/>
                    <a:p>
                      <a:pPr algn="just">
                        <a:lnSpc>
                          <a:spcPct val="115000"/>
                        </a:lnSpc>
                        <a:spcAft>
                          <a:spcPts val="1000"/>
                        </a:spcAft>
                      </a:pPr>
                      <a:r>
                        <a:rPr lang="es-ES" sz="800">
                          <a:latin typeface="Times New Roman"/>
                          <a:ea typeface="Calibri"/>
                          <a:cs typeface="Times New Roman"/>
                        </a:rPr>
                        <a:t>Liderazgo Transformacional</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9793" marR="49793" marT="0" marB="0">
                    <a:lnL>
                      <a:noFill/>
                    </a:lnL>
                    <a:lnR>
                      <a:noFill/>
                    </a:lnR>
                    <a:lnT>
                      <a:noFill/>
                    </a:lnT>
                    <a:lnB>
                      <a:noFill/>
                    </a:lnB>
                    <a:solidFill>
                      <a:srgbClr val="FFFFFF"/>
                    </a:solidFill>
                  </a:tcPr>
                </a:tc>
              </a:tr>
              <a:tr h="376672">
                <a:tc>
                  <a:txBody>
                    <a:bodyPr/>
                    <a:lstStyle/>
                    <a:p>
                      <a:pPr algn="just">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6</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7</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13</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es-ES" sz="800" dirty="0">
                          <a:latin typeface="Times New Roman"/>
                          <a:ea typeface="Calibri"/>
                          <a:cs typeface="Times New Roman"/>
                        </a:rPr>
                        <a:t>40</a:t>
                      </a:r>
                      <a:endParaRPr lang="es-AR" sz="800" dirty="0">
                        <a:latin typeface="Calibri"/>
                        <a:ea typeface="Calibri"/>
                        <a:cs typeface="Times New Roman"/>
                      </a:endParaRPr>
                    </a:p>
                  </a:txBody>
                  <a:tcPr marL="49793" marR="49793"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Figura 2: Asociaciones entre Oportunidades y liderazgo percibido según voluntarios participantes.</a:t>
            </a:r>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58369" name="Object 1"/>
          <p:cNvGraphicFramePr>
            <a:graphicFrameLocks/>
          </p:cNvGraphicFramePr>
          <p:nvPr/>
        </p:nvGraphicFramePr>
        <p:xfrm>
          <a:off x="571472" y="1857364"/>
          <a:ext cx="7905750" cy="4071966"/>
        </p:xfrm>
        <a:graphic>
          <a:graphicData uri="http://schemas.openxmlformats.org/presentationml/2006/ole">
            <p:oleObj spid="_x0000_s58369" name="Gráfico" r:id="rId3" imgW="7905885" imgH="3562440" progId="Excel.Sheet.8">
              <p:embed/>
            </p:oleObj>
          </a:graphicData>
        </a:graphic>
      </p:graphicFrame>
      <p:sp>
        <p:nvSpPr>
          <p:cNvPr id="58371" name="Rectangle 3"/>
          <p:cNvSpPr>
            <a:spLocks noChangeArrowheads="1"/>
          </p:cNvSpPr>
          <p:nvPr/>
        </p:nvSpPr>
        <p:spPr bwMode="auto">
          <a:xfrm>
            <a:off x="0" y="401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7: Asociaciones entre Debilidades y liderazgo percibido según voluntarios participantes.</a:t>
            </a:r>
          </a:p>
        </p:txBody>
      </p:sp>
      <p:sp>
        <p:nvSpPr>
          <p:cNvPr id="2" name="1 Marcador de contenido"/>
          <p:cNvSpPr>
            <a:spLocks noGrp="1"/>
          </p:cNvSpPr>
          <p:nvPr>
            <p:ph sz="quarter" idx="2"/>
          </p:nvPr>
        </p:nvSpPr>
        <p:spPr>
          <a:xfrm>
            <a:off x="428596" y="1785926"/>
            <a:ext cx="3071834" cy="3857652"/>
          </a:xfrm>
          <a:solidFill>
            <a:schemeClr val="accent1">
              <a:lumMod val="40000"/>
              <a:lumOff val="60000"/>
            </a:schemeClr>
          </a:solidFill>
        </p:spPr>
        <p:txBody>
          <a:bodyPr>
            <a:normAutofit fontScale="70000" lnSpcReduction="20000"/>
          </a:bodyPr>
          <a:lstStyle/>
          <a:p>
            <a:pPr marL="0" indent="0" eaLnBrk="1" fontAlgn="auto" hangingPunct="1">
              <a:spcAft>
                <a:spcPts val="0"/>
              </a:spcAft>
              <a:buFont typeface="Wingdings 3"/>
              <a:buNone/>
              <a:defRPr/>
            </a:pPr>
            <a:r>
              <a:rPr lang="es-ES" sz="2200" dirty="0" smtClean="0"/>
              <a:t>La tabla 7 pone en evidencia que 25 respuestas refieren al liderazgo participativo cuando aluden a las categorías cambios en la situación personal y falta de capacitación. En relación al liderazgo autocrático 7 entrevistas hicieron referencia al mismo en las categorías resolver problemas a corto plazo, falta de motivación</a:t>
            </a:r>
            <a:r>
              <a:rPr lang="es-ES" dirty="0" smtClean="0"/>
              <a:t>, escasa división del trabajo, falta de comunicación y recursos. Cinco voluntarios hicieron referencia al liderazgo transformacional asociado a las categorías resolver problemas a corto plazo, escasa división del trabajo, falta de comunicación y falta de recursos.</a:t>
            </a:r>
            <a:endParaRPr lang="es-ES" sz="2200" dirty="0"/>
          </a:p>
        </p:txBody>
      </p:sp>
      <p:graphicFrame>
        <p:nvGraphicFramePr>
          <p:cNvPr id="8" name="7 Tabla"/>
          <p:cNvGraphicFramePr>
            <a:graphicFrameLocks noGrp="1"/>
          </p:cNvGraphicFramePr>
          <p:nvPr/>
        </p:nvGraphicFramePr>
        <p:xfrm>
          <a:off x="3714742" y="1428736"/>
          <a:ext cx="4786347" cy="4143403"/>
        </p:xfrm>
        <a:graphic>
          <a:graphicData uri="http://schemas.openxmlformats.org/drawingml/2006/table">
            <a:tbl>
              <a:tblPr/>
              <a:tblGrid>
                <a:gridCol w="704465"/>
                <a:gridCol w="496629"/>
                <a:gridCol w="527583"/>
                <a:gridCol w="572825"/>
                <a:gridCol w="496969"/>
                <a:gridCol w="496969"/>
                <a:gridCol w="496969"/>
                <a:gridCol w="496969"/>
                <a:gridCol w="496969"/>
              </a:tblGrid>
              <a:tr h="1220956">
                <a:tc>
                  <a:txBody>
                    <a:bodyPr/>
                    <a:lstStyle/>
                    <a:p>
                      <a:pPr>
                        <a:lnSpc>
                          <a:spcPct val="115000"/>
                        </a:lnSpc>
                        <a:spcAft>
                          <a:spcPts val="1000"/>
                        </a:spcAft>
                      </a:pPr>
                      <a:r>
                        <a:rPr lang="es-ES" sz="800">
                          <a:latin typeface="Times New Roman"/>
                          <a:ea typeface="Calibri"/>
                          <a:cs typeface="Times New Roman"/>
                        </a:rPr>
                        <a:t>Tipos de Liderazgo</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recursos</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capacitación</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comunicación</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Escasa división del trabajo</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motivación</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Resolver problemas a corto plazo</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Cambios en la situación personal</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3970">
                <a:tc>
                  <a:txBody>
                    <a:bodyPr/>
                    <a:lstStyle/>
                    <a:p>
                      <a:pPr algn="just">
                        <a:lnSpc>
                          <a:spcPct val="115000"/>
                        </a:lnSpc>
                        <a:spcAft>
                          <a:spcPts val="1000"/>
                        </a:spcAft>
                      </a:pPr>
                      <a:r>
                        <a:rPr lang="es-ES" sz="800">
                          <a:latin typeface="Times New Roman"/>
                          <a:ea typeface="Calibri"/>
                          <a:cs typeface="Times New Roman"/>
                        </a:rPr>
                        <a:t>Liderazgo Autocrático</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7</a:t>
                      </a:r>
                      <a:endParaRPr lang="es-AR" sz="800">
                        <a:latin typeface="Calibri"/>
                        <a:ea typeface="Calibri"/>
                        <a:cs typeface="Times New Roman"/>
                      </a:endParaRPr>
                    </a:p>
                  </a:txBody>
                  <a:tcPr marL="46789" marR="46789" marT="0" marB="0">
                    <a:lnL>
                      <a:noFill/>
                    </a:lnL>
                    <a:lnR>
                      <a:noFill/>
                    </a:lnR>
                    <a:lnT w="12700" cap="flat" cmpd="sng" algn="ctr">
                      <a:solidFill>
                        <a:srgbClr val="000000"/>
                      </a:solidFill>
                      <a:prstDash val="solid"/>
                      <a:round/>
                      <a:headEnd type="none" w="med" len="med"/>
                      <a:tailEnd type="none" w="med" len="med"/>
                    </a:lnT>
                    <a:lnB>
                      <a:noFill/>
                    </a:lnB>
                  </a:tcPr>
                </a:tc>
              </a:tr>
              <a:tr h="813970">
                <a:tc>
                  <a:txBody>
                    <a:bodyPr/>
                    <a:lstStyle/>
                    <a:p>
                      <a:pPr algn="just">
                        <a:lnSpc>
                          <a:spcPct val="115000"/>
                        </a:lnSpc>
                        <a:spcAft>
                          <a:spcPts val="1000"/>
                        </a:spcAft>
                      </a:pPr>
                      <a:r>
                        <a:rPr lang="es-ES" sz="800">
                          <a:latin typeface="Times New Roman"/>
                          <a:ea typeface="Calibri"/>
                          <a:cs typeface="Times New Roman"/>
                        </a:rPr>
                        <a:t>Liderazgo Participativo</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7</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25</a:t>
                      </a:r>
                      <a:endParaRPr lang="es-AR" sz="800">
                        <a:latin typeface="Calibri"/>
                        <a:ea typeface="Calibri"/>
                        <a:cs typeface="Times New Roman"/>
                      </a:endParaRPr>
                    </a:p>
                  </a:txBody>
                  <a:tcPr marL="46789" marR="46789" marT="0" marB="0">
                    <a:lnL>
                      <a:noFill/>
                    </a:lnL>
                    <a:lnR>
                      <a:noFill/>
                    </a:lnR>
                    <a:lnT>
                      <a:noFill/>
                    </a:lnT>
                    <a:lnB>
                      <a:noFill/>
                    </a:lnB>
                  </a:tcPr>
                </a:tc>
              </a:tr>
              <a:tr h="887523">
                <a:tc>
                  <a:txBody>
                    <a:bodyPr/>
                    <a:lstStyle/>
                    <a:p>
                      <a:pPr algn="just">
                        <a:lnSpc>
                          <a:spcPct val="115000"/>
                        </a:lnSpc>
                        <a:spcAft>
                          <a:spcPts val="1000"/>
                        </a:spcAft>
                      </a:pPr>
                      <a:r>
                        <a:rPr lang="es-ES" sz="800">
                          <a:latin typeface="Times New Roman"/>
                          <a:ea typeface="Calibri"/>
                          <a:cs typeface="Times New Roman"/>
                        </a:rPr>
                        <a:t>Liderazgo Transformacional</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46789" marR="46789"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6789" marR="46789" marT="0" marB="0">
                    <a:lnL>
                      <a:noFill/>
                    </a:lnL>
                    <a:lnR>
                      <a:noFill/>
                    </a:lnR>
                    <a:lnT>
                      <a:noFill/>
                    </a:lnT>
                    <a:lnB>
                      <a:noFill/>
                    </a:lnB>
                  </a:tcPr>
                </a:tc>
              </a:tr>
              <a:tr h="406984">
                <a:tc>
                  <a:txBody>
                    <a:bodyPr/>
                    <a:lstStyle/>
                    <a:p>
                      <a:pPr algn="just">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9</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8</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6</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dirty="0">
                          <a:latin typeface="Times New Roman"/>
                          <a:ea typeface="Calibri"/>
                          <a:cs typeface="Times New Roman"/>
                        </a:rPr>
                        <a:t>37</a:t>
                      </a:r>
                      <a:endParaRPr lang="es-AR" sz="800" dirty="0">
                        <a:latin typeface="Calibri"/>
                        <a:ea typeface="Calibri"/>
                        <a:cs typeface="Times New Roman"/>
                      </a:endParaRPr>
                    </a:p>
                  </a:txBody>
                  <a:tcPr marL="46789" marR="46789"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r>
              <a:rPr lang="es-ES" dirty="0" smtClean="0"/>
              <a:t>Tabla 7: Asociaciones entre Debilidades y liderazgo percibido según voluntarios participantes.</a:t>
            </a:r>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60417" name="Object 1"/>
          <p:cNvGraphicFramePr>
            <a:graphicFrameLocks/>
          </p:cNvGraphicFramePr>
          <p:nvPr/>
        </p:nvGraphicFramePr>
        <p:xfrm>
          <a:off x="500034" y="1928802"/>
          <a:ext cx="8262937" cy="3843334"/>
        </p:xfrm>
        <a:graphic>
          <a:graphicData uri="http://schemas.openxmlformats.org/presentationml/2006/ole">
            <p:oleObj spid="_x0000_s60417" name="Gráfico" r:id="rId3" imgW="8334443" imgH="4343400" progId="Excel.Sheet.8">
              <p:embed/>
            </p:oleObj>
          </a:graphicData>
        </a:graphic>
      </p:graphicFrame>
      <p:sp>
        <p:nvSpPr>
          <p:cNvPr id="60419" name="Rectangle 3"/>
          <p:cNvSpPr>
            <a:spLocks noChangeArrowheads="1"/>
          </p:cNvSpPr>
          <p:nvPr/>
        </p:nvSpPr>
        <p:spPr bwMode="auto">
          <a:xfrm>
            <a:off x="0" y="4800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8: Asociación entre Amenazas y liderazgo percibido según voluntarios participantes. </a:t>
            </a:r>
          </a:p>
        </p:txBody>
      </p:sp>
      <p:sp>
        <p:nvSpPr>
          <p:cNvPr id="2" name="1 Marcador de contenido"/>
          <p:cNvSpPr>
            <a:spLocks noGrp="1"/>
          </p:cNvSpPr>
          <p:nvPr>
            <p:ph sz="quarter" idx="2"/>
          </p:nvPr>
        </p:nvSpPr>
        <p:spPr>
          <a:xfrm>
            <a:off x="457201" y="1857364"/>
            <a:ext cx="2543164" cy="4092586"/>
          </a:xfrm>
          <a:solidFill>
            <a:schemeClr val="accent1">
              <a:lumMod val="40000"/>
              <a:lumOff val="60000"/>
            </a:schemeClr>
          </a:solidFill>
        </p:spPr>
        <p:txBody>
          <a:bodyPr>
            <a:normAutofit fontScale="70000" lnSpcReduction="20000"/>
          </a:bodyPr>
          <a:lstStyle/>
          <a:p>
            <a:pPr marL="0" indent="0" eaLnBrk="1" fontAlgn="auto" hangingPunct="1">
              <a:spcAft>
                <a:spcPts val="0"/>
              </a:spcAft>
              <a:buFont typeface="Wingdings 3"/>
              <a:buNone/>
              <a:defRPr/>
            </a:pPr>
            <a:r>
              <a:rPr lang="es-ES" sz="2200" dirty="0" smtClean="0"/>
              <a:t>En la tabla 8 en las categorías falta de presupuesto, cuestiones burocráticas, falta de compromiso e interés de los destinatarios, intervención de organismos públicos, dificultades comunicacionales y reestructuración del programa predomina el liderazgo participativo. Cinco participantes reconocen la presencia de liderazgo autocrático en relación con las categorías superposición con otros proyectos, falta de compromiso y de interés de los destinatarios, falta de presupuesto, intervención de organismos públicos</a:t>
            </a:r>
            <a:endParaRPr lang="es-ES" sz="2200" dirty="0"/>
          </a:p>
        </p:txBody>
      </p:sp>
      <p:graphicFrame>
        <p:nvGraphicFramePr>
          <p:cNvPr id="8" name="7 Tabla"/>
          <p:cNvGraphicFramePr>
            <a:graphicFrameLocks noGrp="1"/>
          </p:cNvGraphicFramePr>
          <p:nvPr/>
        </p:nvGraphicFramePr>
        <p:xfrm>
          <a:off x="3143240" y="1571612"/>
          <a:ext cx="5786445" cy="4357719"/>
        </p:xfrm>
        <a:graphic>
          <a:graphicData uri="http://schemas.openxmlformats.org/drawingml/2006/table">
            <a:tbl>
              <a:tblPr/>
              <a:tblGrid>
                <a:gridCol w="642645"/>
                <a:gridCol w="642645"/>
                <a:gridCol w="642645"/>
                <a:gridCol w="643085"/>
                <a:gridCol w="643085"/>
                <a:gridCol w="643085"/>
                <a:gridCol w="643085"/>
                <a:gridCol w="643085"/>
                <a:gridCol w="643085"/>
              </a:tblGrid>
              <a:tr h="1556328">
                <a:tc>
                  <a:txBody>
                    <a:bodyPr/>
                    <a:lstStyle/>
                    <a:p>
                      <a:pPr algn="just">
                        <a:lnSpc>
                          <a:spcPct val="115000"/>
                        </a:lnSpc>
                        <a:spcAft>
                          <a:spcPts val="1000"/>
                        </a:spcAft>
                      </a:pPr>
                      <a:r>
                        <a:rPr lang="es-ES" sz="800" dirty="0">
                          <a:latin typeface="Times New Roman"/>
                          <a:ea typeface="Calibri"/>
                          <a:cs typeface="Times New Roman"/>
                        </a:rPr>
                        <a:t>Tipo de Liderazgo</a:t>
                      </a:r>
                      <a:endParaRPr lang="es-AR" sz="800" dirty="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Reestructuración del programa</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compromiso y de interés de los destinatarios</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Falta de presupuesto</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Cuestiones burocráticas</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Dificultades comunicacionales</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Intervención de organismos públicos</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Superposición con otros proyectos</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a:lnSpc>
                          <a:spcPct val="115000"/>
                        </a:lnSpc>
                        <a:spcAft>
                          <a:spcPts val="1000"/>
                        </a:spcAft>
                      </a:pPr>
                      <a:r>
                        <a:rPr lang="es-ES" sz="800">
                          <a:latin typeface="Times New Roman"/>
                          <a:ea typeface="Calibri"/>
                          <a:cs typeface="Times New Roman"/>
                        </a:rPr>
                        <a:t>Liderazgo Autocrático</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50081" marR="50081" marT="0" marB="0">
                    <a:lnL>
                      <a:noFill/>
                    </a:lnL>
                    <a:lnR>
                      <a:noFill/>
                    </a:lnR>
                    <a:lnT w="12700" cap="flat" cmpd="sng" algn="ctr">
                      <a:solidFill>
                        <a:srgbClr val="000000"/>
                      </a:solidFill>
                      <a:prstDash val="solid"/>
                      <a:round/>
                      <a:headEnd type="none" w="med" len="med"/>
                      <a:tailEnd type="none" w="med" len="med"/>
                    </a:lnT>
                    <a:lnB>
                      <a:noFill/>
                    </a:lnB>
                  </a:tcPr>
                </a:tc>
              </a:tr>
              <a:tr h="933797">
                <a:tc>
                  <a:txBody>
                    <a:bodyPr/>
                    <a:lstStyle/>
                    <a:p>
                      <a:pPr algn="just">
                        <a:lnSpc>
                          <a:spcPct val="115000"/>
                        </a:lnSpc>
                        <a:spcAft>
                          <a:spcPts val="1000"/>
                        </a:spcAft>
                      </a:pPr>
                      <a:r>
                        <a:rPr lang="es-ES" sz="800">
                          <a:latin typeface="Times New Roman"/>
                          <a:ea typeface="Calibri"/>
                          <a:cs typeface="Times New Roman"/>
                        </a:rPr>
                        <a:t>Liderazgo Participativo</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14</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3</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26</a:t>
                      </a:r>
                      <a:endParaRPr lang="es-AR" sz="800">
                        <a:latin typeface="Calibri"/>
                        <a:ea typeface="Calibri"/>
                        <a:cs typeface="Times New Roman"/>
                      </a:endParaRPr>
                    </a:p>
                  </a:txBody>
                  <a:tcPr marL="50081" marR="50081" marT="0" marB="0">
                    <a:lnL>
                      <a:noFill/>
                    </a:lnL>
                    <a:lnR>
                      <a:noFill/>
                    </a:lnR>
                    <a:lnT>
                      <a:noFill/>
                    </a:lnT>
                    <a:lnB>
                      <a:noFill/>
                    </a:lnB>
                  </a:tcPr>
                </a:tc>
              </a:tr>
              <a:tr h="933797">
                <a:tc>
                  <a:txBody>
                    <a:bodyPr/>
                    <a:lstStyle/>
                    <a:p>
                      <a:pPr algn="just">
                        <a:lnSpc>
                          <a:spcPct val="115000"/>
                        </a:lnSpc>
                        <a:spcAft>
                          <a:spcPts val="1000"/>
                        </a:spcAft>
                      </a:pPr>
                      <a:r>
                        <a:rPr lang="es-ES" sz="800" dirty="0">
                          <a:latin typeface="Times New Roman"/>
                          <a:ea typeface="Calibri"/>
                          <a:cs typeface="Times New Roman"/>
                        </a:rPr>
                        <a:t>Liderazgo </a:t>
                      </a:r>
                      <a:r>
                        <a:rPr lang="es-ES" sz="800" dirty="0" smtClean="0">
                          <a:latin typeface="Times New Roman"/>
                          <a:ea typeface="Calibri"/>
                          <a:cs typeface="Times New Roman"/>
                        </a:rPr>
                        <a:t>Transformacional</a:t>
                      </a:r>
                      <a:endParaRPr lang="es-AR" sz="800" dirty="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0</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a:noFill/>
                    </a:lnB>
                  </a:tcPr>
                </a:tc>
                <a:tc>
                  <a:txBody>
                    <a:bodyPr/>
                    <a:lstStyle/>
                    <a:p>
                      <a:pPr algn="ctr">
                        <a:lnSpc>
                          <a:spcPct val="115000"/>
                        </a:lnSpc>
                        <a:spcAft>
                          <a:spcPts val="1000"/>
                        </a:spcAft>
                      </a:pPr>
                      <a:r>
                        <a:rPr lang="es-ES" sz="800" dirty="0">
                          <a:latin typeface="Times New Roman"/>
                          <a:ea typeface="Calibri"/>
                          <a:cs typeface="Times New Roman"/>
                        </a:rPr>
                        <a:t>4</a:t>
                      </a:r>
                      <a:endParaRPr lang="es-AR" sz="800" dirty="0">
                        <a:latin typeface="Calibri"/>
                        <a:ea typeface="Calibri"/>
                        <a:cs typeface="Times New Roman"/>
                      </a:endParaRPr>
                    </a:p>
                  </a:txBody>
                  <a:tcPr marL="50081" marR="50081" marT="0" marB="0">
                    <a:lnL>
                      <a:noFill/>
                    </a:lnL>
                    <a:lnR>
                      <a:noFill/>
                    </a:lnR>
                    <a:lnT>
                      <a:noFill/>
                    </a:lnT>
                    <a:lnB>
                      <a:noFill/>
                    </a:lnB>
                  </a:tcPr>
                </a:tc>
              </a:tr>
              <a:tr h="311266">
                <a:tc>
                  <a:txBody>
                    <a:bodyPr/>
                    <a:lstStyle/>
                    <a:p>
                      <a:pPr algn="just">
                        <a:lnSpc>
                          <a:spcPct val="115000"/>
                        </a:lnSpc>
                        <a:spcAft>
                          <a:spcPts val="1000"/>
                        </a:spcAft>
                      </a:pPr>
                      <a:r>
                        <a:rPr lang="es-ES" sz="800">
                          <a:latin typeface="Times New Roman"/>
                          <a:ea typeface="Calibri"/>
                          <a:cs typeface="Times New Roman"/>
                        </a:rPr>
                        <a:t>Total</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5</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17</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1</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4</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a:latin typeface="Times New Roman"/>
                          <a:ea typeface="Calibri"/>
                          <a:cs typeface="Times New Roman"/>
                        </a:rPr>
                        <a:t>2</a:t>
                      </a:r>
                      <a:endParaRPr lang="es-AR" sz="80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800" dirty="0">
                          <a:latin typeface="Times New Roman"/>
                          <a:ea typeface="Calibri"/>
                          <a:cs typeface="Times New Roman"/>
                        </a:rPr>
                        <a:t>35</a:t>
                      </a:r>
                      <a:endParaRPr lang="es-AR" sz="800" dirty="0">
                        <a:latin typeface="Calibri"/>
                        <a:ea typeface="Calibri"/>
                        <a:cs typeface="Times New Roman"/>
                      </a:endParaRPr>
                    </a:p>
                  </a:txBody>
                  <a:tcPr marL="50081" marR="50081"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6246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Figura 4: Asociaciones entre Amenazas y liderazgo percibido según voluntarios participantes.</a:t>
            </a:r>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61441" name="Object 1"/>
          <p:cNvGraphicFramePr>
            <a:graphicFrameLocks/>
          </p:cNvGraphicFramePr>
          <p:nvPr/>
        </p:nvGraphicFramePr>
        <p:xfrm>
          <a:off x="357158" y="1857364"/>
          <a:ext cx="8429625" cy="4095749"/>
        </p:xfrm>
        <a:graphic>
          <a:graphicData uri="http://schemas.openxmlformats.org/presentationml/2006/ole">
            <p:oleObj spid="_x0000_s61441" name="Gráfico" r:id="rId3" imgW="8429557" imgH="4248240" progId="Excel.Sheet.8">
              <p:embed/>
            </p:oleObj>
          </a:graphicData>
        </a:graphic>
      </p:graphicFrame>
      <p:sp>
        <p:nvSpPr>
          <p:cNvPr id="61443" name="Rectangle 3"/>
          <p:cNvSpPr>
            <a:spLocks noChangeArrowheads="1"/>
          </p:cNvSpPr>
          <p:nvPr/>
        </p:nvSpPr>
        <p:spPr bwMode="auto">
          <a:xfrm>
            <a:off x="0" y="469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eaLnBrk="1" fontAlgn="auto" hangingPunct="1">
              <a:spcAft>
                <a:spcPts val="0"/>
              </a:spcAft>
              <a:defRPr/>
            </a:pPr>
            <a:r>
              <a:rPr lang="es-ES" dirty="0" smtClean="0"/>
              <a:t>Discusión</a:t>
            </a:r>
            <a:endParaRPr lang="es-ES" dirty="0"/>
          </a:p>
        </p:txBody>
      </p:sp>
      <p:sp>
        <p:nvSpPr>
          <p:cNvPr id="8" name="7 Marcador de contenido"/>
          <p:cNvSpPr>
            <a:spLocks noGrp="1"/>
          </p:cNvSpPr>
          <p:nvPr>
            <p:ph idx="1"/>
          </p:nvPr>
        </p:nvSpPr>
        <p:spPr>
          <a:xfrm>
            <a:off x="539750" y="1484313"/>
            <a:ext cx="8229600" cy="4525962"/>
          </a:xfrm>
        </p:spPr>
        <p:txBody>
          <a:bodyPr>
            <a:normAutofit fontScale="85000" lnSpcReduction="10000"/>
          </a:bodyPr>
          <a:lstStyle/>
          <a:p>
            <a:endParaRPr lang="es-ES" sz="2400" dirty="0" smtClean="0"/>
          </a:p>
          <a:p>
            <a:endParaRPr lang="es-ES" sz="2400" dirty="0" smtClean="0"/>
          </a:p>
          <a:p>
            <a:r>
              <a:rPr lang="es-ES" sz="2400" dirty="0" smtClean="0"/>
              <a:t>Medina </a:t>
            </a:r>
            <a:r>
              <a:rPr lang="es-ES" sz="2400" dirty="0" err="1" smtClean="0"/>
              <a:t>Giacomozzi</a:t>
            </a:r>
            <a:r>
              <a:rPr lang="es-ES" sz="2400" dirty="0" smtClean="0"/>
              <a:t>, Muñoz y </a:t>
            </a:r>
            <a:r>
              <a:rPr lang="es-ES" sz="2400" dirty="0" err="1" smtClean="0"/>
              <a:t>Hadi</a:t>
            </a:r>
            <a:r>
              <a:rPr lang="es-ES" sz="2400" dirty="0" smtClean="0"/>
              <a:t> (2008</a:t>
            </a:r>
            <a:r>
              <a:rPr lang="es-ES" sz="2400" dirty="0" smtClean="0"/>
              <a:t>): resultados similares a los nuestros: </a:t>
            </a:r>
            <a:r>
              <a:rPr lang="es-ES" sz="2400" i="1" dirty="0" smtClean="0"/>
              <a:t>la satisfacción, se refiere al gusto que se experimenta una vez cumplido el objetivo o expectativa, en otras palabras, la motivación implica un impulso al resultado, mientras la satisfacción es el resultado ya experimentado</a:t>
            </a:r>
            <a:r>
              <a:rPr lang="es-ES" sz="2400" dirty="0" smtClean="0"/>
              <a:t> (p8).</a:t>
            </a:r>
          </a:p>
          <a:p>
            <a:r>
              <a:rPr lang="es-AR" sz="2400" dirty="0" smtClean="0"/>
              <a:t>Cuadra- </a:t>
            </a:r>
            <a:r>
              <a:rPr lang="es-AR" sz="2400" dirty="0" smtClean="0"/>
              <a:t>Peralta y  </a:t>
            </a:r>
            <a:r>
              <a:rPr lang="es-AR" sz="2400" dirty="0" err="1" smtClean="0"/>
              <a:t>Veloso-Besio</a:t>
            </a:r>
            <a:r>
              <a:rPr lang="es-AR" sz="2400" dirty="0" smtClean="0"/>
              <a:t> (2010, p.9</a:t>
            </a:r>
            <a:r>
              <a:rPr lang="es-AR" sz="2400" dirty="0" smtClean="0"/>
              <a:t>): resultados opuestos a los nuestros:</a:t>
            </a:r>
            <a:r>
              <a:rPr lang="es-ES" sz="2400" dirty="0" smtClean="0"/>
              <a:t>“</a:t>
            </a:r>
            <a:r>
              <a:rPr lang="es-ES" sz="2400" dirty="0" smtClean="0"/>
              <a:t>Frente a los que defienden que la satisfacción laboral es una cuestión que depende de la personalidad de los trabajadores, hay autores que postulan que lo que realmente influye en el grado de satisfacción es la interpretación que hace el sujeto de las circunstancias de su ambiente de trabajo, interpretación en la que tienen injerencia tanto los factores personales como los del entorno, entre ellos la calidad del liderazgo”.</a:t>
            </a:r>
            <a:endParaRPr lang="es-AR"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Introducción </a:t>
            </a:r>
            <a:endParaRPr lang="es-ES" dirty="0"/>
          </a:p>
        </p:txBody>
      </p:sp>
      <p:sp>
        <p:nvSpPr>
          <p:cNvPr id="10242" name="1 Marcador de contenido"/>
          <p:cNvSpPr>
            <a:spLocks noGrp="1"/>
          </p:cNvSpPr>
          <p:nvPr>
            <p:ph idx="1"/>
          </p:nvPr>
        </p:nvSpPr>
        <p:spPr/>
        <p:txBody>
          <a:bodyPr>
            <a:normAutofit fontScale="92500" lnSpcReduction="10000"/>
          </a:bodyPr>
          <a:lstStyle/>
          <a:p>
            <a:pPr eaLnBrk="1" hangingPunct="1"/>
            <a:r>
              <a:rPr lang="es-ES" sz="2400" u="sng" dirty="0" smtClean="0"/>
              <a:t>Objetivo General:</a:t>
            </a:r>
          </a:p>
          <a:p>
            <a:pPr eaLnBrk="1" hangingPunct="1"/>
            <a:r>
              <a:rPr lang="es-ES" sz="2400" dirty="0" smtClean="0"/>
              <a:t>Conocer las fortalezas, oportunidades, debilidades y amenazas y el liderazgo de proyectos de extensión/voluntariado universitario de la Facultad de Ciencias Económicas y Sociales de la UNMDP, según la información brindada por voluntarios participantes de diversos proyectos.</a:t>
            </a:r>
          </a:p>
          <a:p>
            <a:pPr eaLnBrk="1" hangingPunct="1"/>
            <a:r>
              <a:rPr lang="es-ES" sz="2400" u="sng" dirty="0" smtClean="0"/>
              <a:t>Objetivos Particulares:</a:t>
            </a:r>
          </a:p>
          <a:p>
            <a:pPr eaLnBrk="1" hangingPunct="1"/>
            <a:r>
              <a:rPr lang="es-ES" sz="2400" dirty="0" smtClean="0"/>
              <a:t>Caracterizar y tipificar el liderazgo de cada proyecto según la perspectiva de los voluntarios participantes.</a:t>
            </a:r>
          </a:p>
          <a:p>
            <a:pPr eaLnBrk="1" hangingPunct="1"/>
            <a:r>
              <a:rPr lang="es-ES" sz="2400" dirty="0" smtClean="0"/>
              <a:t>Identificar la necesidad de liderazgo en los proyectos de extensión/voluntariado universitario según la perspectiva de los voluntarios participantes y asociar los tipos de liderazgo identificados con los resultados del análisis FODA.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eaLnBrk="1" fontAlgn="auto" hangingPunct="1">
              <a:spcAft>
                <a:spcPts val="0"/>
              </a:spcAft>
              <a:defRPr/>
            </a:pPr>
            <a:r>
              <a:rPr lang="es-ES" dirty="0" smtClean="0"/>
              <a:t>Discusión</a:t>
            </a:r>
            <a:endParaRPr lang="es-ES" dirty="0"/>
          </a:p>
        </p:txBody>
      </p:sp>
      <p:sp>
        <p:nvSpPr>
          <p:cNvPr id="8" name="7 Marcador de contenido"/>
          <p:cNvSpPr>
            <a:spLocks noGrp="1"/>
          </p:cNvSpPr>
          <p:nvPr>
            <p:ph idx="1"/>
          </p:nvPr>
        </p:nvSpPr>
        <p:spPr>
          <a:xfrm>
            <a:off x="539750" y="1484313"/>
            <a:ext cx="8229600" cy="4525962"/>
          </a:xfrm>
        </p:spPr>
        <p:txBody>
          <a:bodyPr>
            <a:normAutofit/>
          </a:bodyPr>
          <a:lstStyle/>
          <a:p>
            <a:pPr marL="0" indent="0" eaLnBrk="1" fontAlgn="auto" hangingPunct="1">
              <a:spcAft>
                <a:spcPts val="0"/>
              </a:spcAft>
              <a:buFont typeface="Wingdings 3"/>
              <a:buChar char=""/>
              <a:defRPr/>
            </a:pPr>
            <a:endParaRPr lang="es-ES" sz="2400" dirty="0" smtClean="0"/>
          </a:p>
          <a:p>
            <a:pPr marL="0" indent="0">
              <a:buFont typeface="Wingdings 3"/>
              <a:buChar char=""/>
              <a:defRPr/>
            </a:pPr>
            <a:r>
              <a:rPr lang="es-ES" sz="2400" dirty="0" smtClean="0"/>
              <a:t>Arraigada </a:t>
            </a:r>
            <a:r>
              <a:rPr lang="es-ES" sz="2400" dirty="0" smtClean="0"/>
              <a:t>(2005</a:t>
            </a:r>
            <a:r>
              <a:rPr lang="es-ES" sz="2400" dirty="0" smtClean="0"/>
              <a:t>): resultados similares a los nuestros:  </a:t>
            </a:r>
            <a:r>
              <a:rPr lang="es-ES" sz="2400" dirty="0" smtClean="0"/>
              <a:t>considera que uno de los principales puntos en común de las entidades sin fines de lucro con los entes con fines de lucro es lidiar con la escasez de recursos.</a:t>
            </a:r>
            <a:endParaRPr lang="es-AR" sz="2400" dirty="0" smtClean="0"/>
          </a:p>
          <a:p>
            <a:pPr marL="0" indent="0">
              <a:buFont typeface="Wingdings 3"/>
              <a:buChar char=""/>
              <a:defRPr/>
            </a:pPr>
            <a:r>
              <a:rPr lang="es-ES" sz="2400" dirty="0" smtClean="0"/>
              <a:t>Pedraza  y Rodríguez (2004): resultados similares a los nuestros: reafirman la idea de que el estilo de liderazgo afecta los procesos de trabajo grupal, el clima social y los resultados. Se sostiene que el liderazgo participativo está relacionado, más que cualquier otro tipo de liderazgo con el hecho de efectuar observaciones de apoyo a los miembros del grupo.</a:t>
            </a:r>
          </a:p>
          <a:p>
            <a:pPr marL="0" indent="0" eaLnBrk="1" fontAlgn="auto" hangingPunct="1">
              <a:spcAft>
                <a:spcPts val="0"/>
              </a:spcAft>
              <a:buFont typeface="Wingdings 3"/>
              <a:buChar char=""/>
              <a:defRPr/>
            </a:pPr>
            <a:endParaRPr lang="es-E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eaLnBrk="1" fontAlgn="auto" hangingPunct="1">
              <a:spcAft>
                <a:spcPts val="0"/>
              </a:spcAft>
              <a:defRPr/>
            </a:pPr>
            <a:r>
              <a:rPr lang="es-ES" dirty="0" smtClean="0"/>
              <a:t>Discusión</a:t>
            </a:r>
            <a:endParaRPr lang="es-ES" dirty="0"/>
          </a:p>
        </p:txBody>
      </p:sp>
      <p:sp>
        <p:nvSpPr>
          <p:cNvPr id="8" name="7 Marcador de contenido"/>
          <p:cNvSpPr>
            <a:spLocks noGrp="1"/>
          </p:cNvSpPr>
          <p:nvPr>
            <p:ph idx="1"/>
          </p:nvPr>
        </p:nvSpPr>
        <p:spPr>
          <a:xfrm>
            <a:off x="539750" y="1484313"/>
            <a:ext cx="8229600" cy="4525962"/>
          </a:xfrm>
        </p:spPr>
        <p:txBody>
          <a:bodyPr>
            <a:normAutofit/>
          </a:bodyPr>
          <a:lstStyle/>
          <a:p>
            <a:pPr marL="0" indent="0" eaLnBrk="1" fontAlgn="auto" hangingPunct="1">
              <a:spcAft>
                <a:spcPts val="0"/>
              </a:spcAft>
              <a:buFont typeface="Wingdings 3"/>
              <a:buChar char=""/>
              <a:defRPr/>
            </a:pPr>
            <a:endParaRPr lang="es-ES" sz="2400" dirty="0" smtClean="0"/>
          </a:p>
          <a:p>
            <a:pPr marL="0" indent="0">
              <a:buFont typeface="Wingdings 3"/>
              <a:buChar char=""/>
              <a:defRPr/>
            </a:pPr>
            <a:r>
              <a:rPr lang="es-ES" sz="1800" dirty="0" err="1" smtClean="0"/>
              <a:t>Ghignatti</a:t>
            </a:r>
            <a:r>
              <a:rPr lang="es-ES" sz="1800" dirty="0" smtClean="0"/>
              <a:t> </a:t>
            </a:r>
            <a:r>
              <a:rPr lang="es-ES" sz="1800" dirty="0" smtClean="0"/>
              <a:t>da Costa y </a:t>
            </a:r>
            <a:r>
              <a:rPr lang="es-ES" sz="1800" dirty="0" err="1" smtClean="0"/>
              <a:t>Dall’Agnol</a:t>
            </a:r>
            <a:r>
              <a:rPr lang="es-ES" sz="1800" dirty="0" smtClean="0"/>
              <a:t> (2011 p.3</a:t>
            </a:r>
            <a:r>
              <a:rPr lang="es-ES" sz="1800" dirty="0" smtClean="0"/>
              <a:t>) resultados similares a los nuestros:  </a:t>
            </a:r>
            <a:r>
              <a:rPr lang="es-ES" sz="1800" dirty="0" smtClean="0"/>
              <a:t>entienden que:</a:t>
            </a:r>
            <a:r>
              <a:rPr lang="es-AR" sz="1800" dirty="0" smtClean="0"/>
              <a:t> </a:t>
            </a:r>
            <a:r>
              <a:rPr lang="es-ES" sz="1800" dirty="0" smtClean="0"/>
              <a:t>“El liderazgo participativo postula principios que llevan en consideración, entre otros aspectos, los valores de los participantes, las condiciones de trabajo y el ambiente, configurando preguntas que reflejan la cultura organizacional y que se centran en la cooperación y en las relaciones de confianza. El proceso de liderazgo, bajo esta óptica, por lo tanto, favorece el establecimiento de vínculos constructivos entre las personas e integra el liderazgo a un proceso de aprendizaje, que se realiza en las vivencias de cada uno y en el compartir con los otros”. </a:t>
            </a:r>
          </a:p>
          <a:p>
            <a:pPr marL="0" indent="0">
              <a:buFont typeface="Wingdings 3"/>
              <a:buChar char=""/>
              <a:defRPr/>
            </a:pPr>
            <a:r>
              <a:rPr lang="es-ES" sz="1800" dirty="0" smtClean="0"/>
              <a:t>Silva Peralta (2009) </a:t>
            </a:r>
            <a:r>
              <a:rPr lang="es-ES" sz="1800" dirty="0" smtClean="0"/>
              <a:t>concluye </a:t>
            </a:r>
            <a:r>
              <a:rPr lang="es-ES" sz="1800" dirty="0" smtClean="0"/>
              <a:t>que ningún tipo de liderazgo parece ser el correcto o apropiado, todo dependerá de la función del líder, sus objetivos, el contexto, y las necesidades y habilidades de los seguidores. No hay tipos puros de liderazgo, sino mayor o menor tendencia hacia actitudes, creencias y valores, y mayor despliegue de conductas propias de un tipo de liderazgo.</a:t>
            </a:r>
            <a:endParaRPr lang="es-AR" sz="1800" dirty="0" smtClean="0"/>
          </a:p>
          <a:p>
            <a:pPr marL="0" indent="0">
              <a:buFont typeface="Wingdings 3"/>
              <a:buChar char=""/>
              <a:defRPr/>
            </a:pPr>
            <a:endParaRPr lang="es-E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eaLnBrk="1" fontAlgn="auto" hangingPunct="1">
              <a:spcAft>
                <a:spcPts val="0"/>
              </a:spcAft>
              <a:defRPr/>
            </a:pPr>
            <a:r>
              <a:rPr lang="es-ES" dirty="0" smtClean="0"/>
              <a:t>Discusión</a:t>
            </a:r>
            <a:endParaRPr lang="es-ES" dirty="0"/>
          </a:p>
        </p:txBody>
      </p:sp>
      <p:sp>
        <p:nvSpPr>
          <p:cNvPr id="8" name="7 Marcador de contenido"/>
          <p:cNvSpPr>
            <a:spLocks noGrp="1"/>
          </p:cNvSpPr>
          <p:nvPr>
            <p:ph idx="1"/>
          </p:nvPr>
        </p:nvSpPr>
        <p:spPr>
          <a:xfrm>
            <a:off x="539750" y="1484313"/>
            <a:ext cx="8229600" cy="4525962"/>
          </a:xfrm>
        </p:spPr>
        <p:txBody>
          <a:bodyPr>
            <a:normAutofit/>
          </a:bodyPr>
          <a:lstStyle/>
          <a:p>
            <a:pPr marL="0" indent="0" eaLnBrk="1" fontAlgn="auto" hangingPunct="1">
              <a:spcAft>
                <a:spcPts val="0"/>
              </a:spcAft>
              <a:buFont typeface="Wingdings 3"/>
              <a:buChar char=""/>
              <a:defRPr/>
            </a:pPr>
            <a:endParaRPr lang="es-ES" sz="2400" dirty="0" smtClean="0"/>
          </a:p>
          <a:p>
            <a:pPr marL="0" indent="0">
              <a:buFont typeface="Wingdings 3"/>
              <a:buChar char=""/>
              <a:defRPr/>
            </a:pPr>
            <a:endParaRPr lang="es-ES" sz="1600" dirty="0" smtClean="0"/>
          </a:p>
          <a:p>
            <a:pPr marL="0" indent="0">
              <a:buFont typeface="Wingdings 3"/>
              <a:buChar char=""/>
              <a:defRPr/>
            </a:pPr>
            <a:endParaRPr lang="es-ES" sz="1600" dirty="0" smtClean="0"/>
          </a:p>
          <a:p>
            <a:pPr marL="0" indent="0">
              <a:buFont typeface="Wingdings 3"/>
              <a:buChar char=""/>
              <a:defRPr/>
            </a:pPr>
            <a:r>
              <a:rPr lang="es-ES" sz="2400" dirty="0" smtClean="0"/>
              <a:t>Las futuras líneas de investigación podrían están dirigidas a profundizar en los conocimientos sobre el tipo de liderazgo participativo junto a las formas de estimular la satisfacción experimentada por los voluntarios participantes y sus efectos en las actividades de voluntariado, producto de la limitada cantidad de investigaciones realizadas en torno a la misma.</a:t>
            </a:r>
            <a:endParaRPr lang="es-AR" sz="2400" dirty="0" smtClean="0"/>
          </a:p>
          <a:p>
            <a:pPr marL="0" indent="0">
              <a:buFont typeface="Wingdings 3"/>
              <a:buChar char=""/>
              <a:defRPr/>
            </a:pPr>
            <a:endParaRPr lang="es-E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Conclusiones</a:t>
            </a:r>
            <a:endParaRPr lang="es-ES" dirty="0"/>
          </a:p>
        </p:txBody>
      </p:sp>
      <p:sp>
        <p:nvSpPr>
          <p:cNvPr id="15362" name="1 Marcador de contenido"/>
          <p:cNvSpPr>
            <a:spLocks noGrp="1"/>
          </p:cNvSpPr>
          <p:nvPr>
            <p:ph idx="1"/>
          </p:nvPr>
        </p:nvSpPr>
        <p:spPr/>
        <p:txBody>
          <a:bodyPr>
            <a:normAutofit lnSpcReduction="10000"/>
          </a:bodyPr>
          <a:lstStyle/>
          <a:p>
            <a:pPr eaLnBrk="1" hangingPunct="1">
              <a:buNone/>
            </a:pPr>
            <a:endParaRPr lang="es-ES" sz="2400" dirty="0" smtClean="0"/>
          </a:p>
          <a:p>
            <a:pPr eaLnBrk="1" hangingPunct="1"/>
            <a:r>
              <a:rPr lang="es-ES" sz="2400" dirty="0" smtClean="0"/>
              <a:t>En la presente tesis de grado hemos logrado construir el FODA de los proyectos de extensión/ voluntariado universitario, identificando la necesidad de liderazgo en los proyectos según perspectiva de los voluntarios participantes, a su vez, hemos logrado tipificar y caracterizar el liderazgo de cada proyecto y  asociar los tipos de liderazgos con los resultados del análisis FODA, confirmando de esta manera nuestra hipótesis inicial,  que el liderazgo en los proyectos de extensión/ voluntariado universitario analizados seria de tipo participativo y se asociaría a la satisfacción de los voluntarios participantes.</a:t>
            </a:r>
            <a:endParaRPr lang="es-E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271864"/>
          </a:xfrm>
        </p:spPr>
        <p:txBody>
          <a:bodyPr/>
          <a:lstStyle/>
          <a:p>
            <a:r>
              <a:rPr lang="es-MX" dirty="0" smtClean="0"/>
              <a:t>La temática estudiada se encuentra en pleno auge de desarrollo y nuestra investigación realiza aportes  a la misma.</a:t>
            </a:r>
          </a:p>
          <a:p>
            <a:endParaRPr lang="es-MX" dirty="0" smtClean="0"/>
          </a:p>
          <a:p>
            <a:endParaRPr lang="es-MX" dirty="0" smtClean="0"/>
          </a:p>
          <a:p>
            <a:r>
              <a:rPr lang="es-MX" dirty="0" smtClean="0"/>
              <a:t>Resultados de la investigación: alcance limitado.</a:t>
            </a: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p:txBody>
          <a:bodyPr/>
          <a:lstStyle/>
          <a:p>
            <a:pPr eaLnBrk="1" fontAlgn="auto" hangingPunct="1">
              <a:spcAft>
                <a:spcPts val="0"/>
              </a:spcAft>
              <a:defRPr/>
            </a:pPr>
            <a:r>
              <a:rPr lang="es-ES" sz="4000" dirty="0" smtClean="0"/>
              <a:t>Muchas gracias!</a:t>
            </a:r>
            <a:endParaRPr lang="es-ES" sz="4000" dirty="0"/>
          </a:p>
        </p:txBody>
      </p:sp>
      <p:sp>
        <p:nvSpPr>
          <p:cNvPr id="16387" name="3 Subtítulo"/>
          <p:cNvSpPr>
            <a:spLocks noGrp="1"/>
          </p:cNvSpPr>
          <p:nvPr>
            <p:ph type="subTitle" idx="1"/>
          </p:nvPr>
        </p:nvSpPr>
        <p:spPr/>
        <p:txBody>
          <a:bodyPr/>
          <a:lstStyle/>
          <a:p>
            <a:pPr marR="0" eaLnBrk="1" hangingPunct="1"/>
            <a:endParaRPr lang="es-AR"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Introducción</a:t>
            </a:r>
            <a:endParaRPr lang="es-ES" dirty="0"/>
          </a:p>
        </p:txBody>
      </p:sp>
      <p:sp>
        <p:nvSpPr>
          <p:cNvPr id="10242" name="1 Marcador de contenido"/>
          <p:cNvSpPr>
            <a:spLocks noGrp="1"/>
          </p:cNvSpPr>
          <p:nvPr>
            <p:ph idx="1"/>
          </p:nvPr>
        </p:nvSpPr>
        <p:spPr/>
        <p:txBody>
          <a:bodyPr>
            <a:normAutofit/>
          </a:bodyPr>
          <a:lstStyle/>
          <a:p>
            <a:pPr eaLnBrk="1" hangingPunct="1"/>
            <a:r>
              <a:rPr lang="es-ES" sz="2400" dirty="0" smtClean="0"/>
              <a:t>Motivos:</a:t>
            </a:r>
          </a:p>
          <a:p>
            <a:pPr eaLnBrk="1" hangingPunct="1"/>
            <a:r>
              <a:rPr lang="es-ES" sz="2400" dirty="0" smtClean="0"/>
              <a:t>Participación en diferentes proyectos de voluntariado.</a:t>
            </a:r>
          </a:p>
          <a:p>
            <a:pPr eaLnBrk="1" hangingPunct="1"/>
            <a:r>
              <a:rPr lang="es-ES" sz="2400" dirty="0" smtClean="0"/>
              <a:t>Cercanía con los proyectos de extensión y voluntariado universitario producto de la difusión de los mismos.</a:t>
            </a:r>
          </a:p>
          <a:p>
            <a:pPr eaLnBrk="1" hangingPunct="1"/>
            <a:r>
              <a:rPr lang="es-ES" sz="2400" dirty="0" smtClean="0"/>
              <a:t> Cada proyecto permite el acceso a diversas realidades junto al acompañamiento de la comunidad en su crecimiento y desarrollo.</a:t>
            </a:r>
          </a:p>
          <a:p>
            <a:pPr eaLnBrk="1" hangingPunct="1"/>
            <a:r>
              <a:rPr lang="es-ES" sz="2400" dirty="0" smtClean="0"/>
              <a:t>Profundizar nuestros conocimientos y realizar aportes a la temática desde la disciplina.</a:t>
            </a:r>
          </a:p>
          <a:p>
            <a:pPr eaLnBrk="1" hangingPunct="1"/>
            <a:endParaRPr lang="es-E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Antecedentes teóricos</a:t>
            </a:r>
            <a:endParaRPr lang="es-ES" dirty="0"/>
          </a:p>
        </p:txBody>
      </p:sp>
      <p:sp>
        <p:nvSpPr>
          <p:cNvPr id="2" name="1 Marcador de contenido"/>
          <p:cNvSpPr>
            <a:spLocks noGrp="1"/>
          </p:cNvSpPr>
          <p:nvPr>
            <p:ph idx="1"/>
          </p:nvPr>
        </p:nvSpPr>
        <p:spPr/>
        <p:txBody>
          <a:bodyPr>
            <a:normAutofit fontScale="85000" lnSpcReduction="10000"/>
          </a:bodyPr>
          <a:lstStyle/>
          <a:p>
            <a:pPr marL="365760" indent="-256032" eaLnBrk="1" fontAlgn="auto" hangingPunct="1">
              <a:spcAft>
                <a:spcPts val="0"/>
              </a:spcAft>
              <a:buNone/>
              <a:defRPr/>
            </a:pPr>
            <a:endParaRPr lang="es-ES" sz="2400" dirty="0" smtClean="0"/>
          </a:p>
          <a:p>
            <a:pPr marL="365760" indent="-256032" eaLnBrk="1" fontAlgn="auto" hangingPunct="1">
              <a:spcAft>
                <a:spcPts val="0"/>
              </a:spcAft>
              <a:buFont typeface="Wingdings 3"/>
              <a:buChar char=""/>
              <a:defRPr/>
            </a:pPr>
            <a:r>
              <a:rPr lang="es-ES" sz="2400" dirty="0" err="1" smtClean="0"/>
              <a:t>Torrejon</a:t>
            </a:r>
            <a:r>
              <a:rPr lang="es-ES" sz="2400" dirty="0" smtClean="0"/>
              <a:t>, </a:t>
            </a:r>
            <a:r>
              <a:rPr lang="es-ES" sz="2400" dirty="0" err="1" smtClean="0"/>
              <a:t>Meersohn</a:t>
            </a:r>
            <a:r>
              <a:rPr lang="es-ES" sz="2400" dirty="0" smtClean="0"/>
              <a:t> y Urquiza (2005): voluntariado, ciudadanía, solidaridad.</a:t>
            </a:r>
          </a:p>
          <a:p>
            <a:pPr marL="365760" indent="-256032" eaLnBrk="1" fontAlgn="auto" hangingPunct="1">
              <a:spcAft>
                <a:spcPts val="0"/>
              </a:spcAft>
              <a:buFont typeface="Wingdings 3"/>
              <a:buChar char=""/>
              <a:defRPr/>
            </a:pPr>
            <a:r>
              <a:rPr lang="es-ES" sz="2400" dirty="0" err="1" smtClean="0"/>
              <a:t>Gastalumendi</a:t>
            </a:r>
            <a:r>
              <a:rPr lang="es-ES" sz="2400" dirty="0" smtClean="0"/>
              <a:t> </a:t>
            </a:r>
            <a:r>
              <a:rPr lang="es-ES" sz="2400" dirty="0" err="1" smtClean="0"/>
              <a:t>Goncalves</a:t>
            </a:r>
            <a:r>
              <a:rPr lang="es-ES" sz="2400" dirty="0" smtClean="0"/>
              <a:t> y Oré Lujan (2013): participación cívica, aptitudes sociales, bienestar subjetivo, crecimiento personal.</a:t>
            </a:r>
          </a:p>
          <a:p>
            <a:pPr marL="365760" indent="-256032" eaLnBrk="1" fontAlgn="auto" hangingPunct="1">
              <a:spcAft>
                <a:spcPts val="0"/>
              </a:spcAft>
              <a:buFont typeface="Wingdings 3"/>
              <a:buChar char=""/>
              <a:defRPr/>
            </a:pPr>
            <a:r>
              <a:rPr lang="es-ES" sz="2400" dirty="0" smtClean="0"/>
              <a:t>Silva &amp; Robaina (2012): extensión universitaria, colaboración, aprendizaje.</a:t>
            </a:r>
          </a:p>
          <a:p>
            <a:pPr marL="365760" indent="-256032" eaLnBrk="1" fontAlgn="auto" hangingPunct="1">
              <a:spcAft>
                <a:spcPts val="0"/>
              </a:spcAft>
              <a:buFont typeface="Wingdings 3"/>
              <a:buChar char=""/>
              <a:defRPr/>
            </a:pPr>
            <a:r>
              <a:rPr lang="es-ES" sz="2400" dirty="0" err="1" smtClean="0"/>
              <a:t>Yubero</a:t>
            </a:r>
            <a:r>
              <a:rPr lang="es-ES" sz="2400" dirty="0" smtClean="0"/>
              <a:t> &amp; Larrañaga (2002): ayudar a otros, motivación altruista, experiencias nuevas y experiencia </a:t>
            </a:r>
            <a:r>
              <a:rPr lang="es-ES" sz="2400" dirty="0" err="1" smtClean="0"/>
              <a:t>preprofesional</a:t>
            </a:r>
            <a:r>
              <a:rPr lang="es-ES" sz="2400" dirty="0" smtClean="0"/>
              <a:t>.</a:t>
            </a:r>
          </a:p>
          <a:p>
            <a:pPr marL="365760" indent="-256032" eaLnBrk="1" fontAlgn="auto" hangingPunct="1">
              <a:spcAft>
                <a:spcPts val="0"/>
              </a:spcAft>
              <a:buFont typeface="Wingdings 3"/>
              <a:buChar char=""/>
              <a:defRPr/>
            </a:pPr>
            <a:r>
              <a:rPr lang="es-ES" sz="2400" dirty="0" smtClean="0"/>
              <a:t>Pedraza y Rodríguez(2004): liderazgo participativo, motivación.</a:t>
            </a:r>
          </a:p>
          <a:p>
            <a:pPr marL="365760" indent="-256032" eaLnBrk="1" fontAlgn="auto" hangingPunct="1">
              <a:spcAft>
                <a:spcPts val="0"/>
              </a:spcAft>
              <a:buFont typeface="Wingdings 3"/>
              <a:buChar char=""/>
              <a:defRPr/>
            </a:pPr>
            <a:r>
              <a:rPr lang="es-ES" sz="2400" dirty="0" smtClean="0"/>
              <a:t>Silva Peralta (2009): no hay tipos puros de liderazgo.</a:t>
            </a:r>
          </a:p>
          <a:p>
            <a:pPr marL="365760" indent="-256032" eaLnBrk="1" fontAlgn="auto" hangingPunct="1">
              <a:spcAft>
                <a:spcPts val="0"/>
              </a:spcAft>
              <a:buFont typeface="Wingdings 3"/>
              <a:buChar char=""/>
              <a:defRPr/>
            </a:pPr>
            <a:r>
              <a:rPr lang="es-ES" sz="2400" dirty="0" smtClean="0"/>
              <a:t>Pereira, </a:t>
            </a:r>
            <a:r>
              <a:rPr lang="es-ES" sz="2400" dirty="0" err="1" smtClean="0"/>
              <a:t>Bettoni</a:t>
            </a:r>
            <a:r>
              <a:rPr lang="es-ES" sz="2400" dirty="0" smtClean="0"/>
              <a:t> y </a:t>
            </a:r>
            <a:r>
              <a:rPr lang="es-ES" sz="2400" dirty="0" err="1" smtClean="0"/>
              <a:t>Licandro</a:t>
            </a:r>
            <a:r>
              <a:rPr lang="es-ES" sz="2400" dirty="0" smtClean="0"/>
              <a:t> (2012): profesionalización del voluntariado, desarrollo de capacidades para el logro de objetivos.</a:t>
            </a:r>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None/>
              <a:defRPr/>
            </a:pPr>
            <a:endParaRPr lang="es-ES" sz="2400" dirty="0" smtClean="0"/>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endParaRPr lang="es-E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Método</a:t>
            </a:r>
            <a:endParaRPr lang="es-ES" dirty="0"/>
          </a:p>
        </p:txBody>
      </p:sp>
      <p:sp>
        <p:nvSpPr>
          <p:cNvPr id="2" name="1 Marcador de contenido"/>
          <p:cNvSpPr>
            <a:spLocks noGrp="1"/>
          </p:cNvSpPr>
          <p:nvPr>
            <p:ph idx="1"/>
          </p:nvPr>
        </p:nvSpPr>
        <p:spPr/>
        <p:txBody>
          <a:bodyPr>
            <a:normAutofit lnSpcReduction="10000"/>
          </a:bodyPr>
          <a:lstStyle/>
          <a:p>
            <a:pPr marL="365760" indent="-256032" eaLnBrk="1" fontAlgn="auto" hangingPunct="1">
              <a:spcAft>
                <a:spcPts val="0"/>
              </a:spcAft>
              <a:buFont typeface="Wingdings 3"/>
              <a:buChar char=""/>
              <a:defRPr/>
            </a:pPr>
            <a:r>
              <a:rPr lang="es-ES" sz="2400" dirty="0" smtClean="0"/>
              <a:t>Diseño de investigación: Exploratorio-descriptivo, cualitativo.</a:t>
            </a:r>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r>
              <a:rPr lang="es-ES" sz="2400" dirty="0" smtClean="0"/>
              <a:t>Participantes: muestra intencional, incluye 34 voluntarios de la Facultad de Ciencias Económicas y Sociales de la UNMDP que han participado en proyectos de extensión/voluntariado universitario en los últimos dos años.</a:t>
            </a:r>
          </a:p>
          <a:p>
            <a:pPr marL="365760" indent="-256032" eaLnBrk="1" fontAlgn="auto" hangingPunct="1">
              <a:spcAft>
                <a:spcPts val="0"/>
              </a:spcAft>
              <a:buFont typeface="Wingdings 3"/>
              <a:buChar char=""/>
              <a:defRPr/>
            </a:pPr>
            <a:endParaRPr lang="es-ES" sz="2400" dirty="0" smtClean="0"/>
          </a:p>
          <a:p>
            <a:pPr marL="365760" indent="-256032" eaLnBrk="1" fontAlgn="auto" hangingPunct="1">
              <a:spcAft>
                <a:spcPts val="0"/>
              </a:spcAft>
              <a:buFont typeface="Wingdings 3"/>
              <a:buChar char=""/>
              <a:defRPr/>
            </a:pPr>
            <a:r>
              <a:rPr lang="es-ES" sz="2400" dirty="0" smtClean="0"/>
              <a:t>Variables: Categorías obtenidas a partir del análisis FODA, tipos de liderazgo.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Método</a:t>
            </a:r>
            <a:endParaRPr lang="es-ES" dirty="0"/>
          </a:p>
        </p:txBody>
      </p:sp>
      <p:sp>
        <p:nvSpPr>
          <p:cNvPr id="2" name="1 Marcador de contenido"/>
          <p:cNvSpPr>
            <a:spLocks noGrp="1"/>
          </p:cNvSpPr>
          <p:nvPr>
            <p:ph idx="1"/>
          </p:nvPr>
        </p:nvSpPr>
        <p:spPr>
          <a:xfrm>
            <a:off x="428596" y="1285860"/>
            <a:ext cx="8229600" cy="4786346"/>
          </a:xfrm>
        </p:spPr>
        <p:txBody>
          <a:bodyPr>
            <a:normAutofit fontScale="70000" lnSpcReduction="20000"/>
          </a:bodyPr>
          <a:lstStyle/>
          <a:p>
            <a:pPr>
              <a:defRPr/>
            </a:pPr>
            <a:endParaRPr lang="es-ES" sz="2400" dirty="0" smtClean="0"/>
          </a:p>
          <a:p>
            <a:pPr>
              <a:defRPr/>
            </a:pPr>
            <a:endParaRPr lang="es-ES" sz="3100" dirty="0" smtClean="0"/>
          </a:p>
          <a:p>
            <a:pPr>
              <a:defRPr/>
            </a:pPr>
            <a:r>
              <a:rPr lang="es-ES" sz="3100" dirty="0" smtClean="0"/>
              <a:t>Hipótesis</a:t>
            </a:r>
            <a:r>
              <a:rPr lang="es-ES" sz="2600" dirty="0" smtClean="0"/>
              <a:t>: </a:t>
            </a:r>
          </a:p>
          <a:p>
            <a:pPr>
              <a:defRPr/>
            </a:pPr>
            <a:endParaRPr lang="es-ES" sz="2600" dirty="0" smtClean="0"/>
          </a:p>
          <a:p>
            <a:pPr>
              <a:defRPr/>
            </a:pPr>
            <a:r>
              <a:rPr lang="es-ES" sz="2600" dirty="0" smtClean="0"/>
              <a:t>El liderazgo en los proyectos de extensión/ voluntariado universitario analizados seria de tipo participativo y se asociaría a la satisfacción de los voluntarios participantes, ésta ultima considerada como principal fortaleza en los proyectos analizados.</a:t>
            </a:r>
          </a:p>
          <a:p>
            <a:pPr>
              <a:defRPr/>
            </a:pPr>
            <a:endParaRPr lang="es-ES" sz="2600" dirty="0" smtClean="0"/>
          </a:p>
          <a:p>
            <a:pPr>
              <a:defRPr/>
            </a:pPr>
            <a:r>
              <a:rPr lang="es-ES" sz="3100" dirty="0" smtClean="0"/>
              <a:t>Instrumentos</a:t>
            </a:r>
            <a:r>
              <a:rPr lang="es-ES" sz="2600" dirty="0" smtClean="0"/>
              <a:t>: Entrevistas </a:t>
            </a:r>
            <a:r>
              <a:rPr lang="es-ES" sz="2600" dirty="0" err="1" smtClean="0"/>
              <a:t>semi</a:t>
            </a:r>
            <a:r>
              <a:rPr lang="es-ES" sz="2600" dirty="0" smtClean="0"/>
              <a:t>-dirigidas</a:t>
            </a:r>
          </a:p>
          <a:p>
            <a:pPr>
              <a:defRPr/>
            </a:pPr>
            <a:endParaRPr lang="es-ES" sz="2600" dirty="0" smtClean="0"/>
          </a:p>
          <a:p>
            <a:pPr>
              <a:defRPr/>
            </a:pPr>
            <a:r>
              <a:rPr lang="es-ES" sz="3100" dirty="0" smtClean="0"/>
              <a:t>Procedimiento</a:t>
            </a:r>
            <a:r>
              <a:rPr lang="es-ES" sz="2600" dirty="0" smtClean="0"/>
              <a:t>:-Entrevistas </a:t>
            </a:r>
            <a:r>
              <a:rPr lang="es-ES" sz="2600" dirty="0" err="1" smtClean="0"/>
              <a:t>semi</a:t>
            </a:r>
            <a:r>
              <a:rPr lang="es-ES" sz="2600" dirty="0" smtClean="0"/>
              <a:t>-estructuradas (datos)</a:t>
            </a:r>
          </a:p>
          <a:p>
            <a:pPr algn="ctr">
              <a:buNone/>
              <a:defRPr/>
            </a:pPr>
            <a:r>
              <a:rPr lang="es-ES" sz="2600" dirty="0" smtClean="0"/>
              <a:t>                   - Análisis de contenido de las respuestas obtenidas</a:t>
            </a:r>
          </a:p>
          <a:p>
            <a:pPr>
              <a:buNone/>
              <a:defRPr/>
            </a:pPr>
            <a:r>
              <a:rPr lang="es-ES" sz="2600" dirty="0" smtClean="0"/>
              <a:t>                    - categorías</a:t>
            </a:r>
          </a:p>
          <a:p>
            <a:pPr>
              <a:buNone/>
              <a:defRPr/>
            </a:pPr>
            <a:r>
              <a:rPr lang="es-ES" sz="2600" dirty="0" smtClean="0"/>
              <a:t>                    -Estadísticas descriptivas (tablas, figuras)</a:t>
            </a:r>
          </a:p>
          <a:p>
            <a:pPr>
              <a:buNone/>
              <a:defRPr/>
            </a:pPr>
            <a:r>
              <a:rPr lang="es-ES" sz="2600" dirty="0" smtClean="0"/>
              <a:t>                    -Interpretación de los resultados   </a:t>
            </a:r>
          </a:p>
          <a:p>
            <a:pPr marL="365760" indent="-256032" eaLnBrk="1" fontAlgn="auto" hangingPunct="1">
              <a:spcAft>
                <a:spcPts val="0"/>
              </a:spcAft>
              <a:buFont typeface="Wingdings 3"/>
              <a:buChar char=""/>
              <a:defRPr/>
            </a:pPr>
            <a:endParaRPr lang="es-E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1: Fortalezas de los Proyectos de Voluntariado universitario según los estudiantes voluntarios participantes.</a:t>
            </a:r>
          </a:p>
        </p:txBody>
      </p:sp>
      <p:sp>
        <p:nvSpPr>
          <p:cNvPr id="2" name="1 Marcador de contenido"/>
          <p:cNvSpPr>
            <a:spLocks noGrp="1"/>
          </p:cNvSpPr>
          <p:nvPr>
            <p:ph sz="quarter" idx="2"/>
          </p:nvPr>
        </p:nvSpPr>
        <p:spPr>
          <a:xfrm>
            <a:off x="457200" y="1928802"/>
            <a:ext cx="2757478" cy="4021148"/>
          </a:xfrm>
          <a:solidFill>
            <a:schemeClr val="accent1">
              <a:lumMod val="40000"/>
              <a:lumOff val="60000"/>
            </a:schemeClr>
          </a:solidFill>
        </p:spPr>
        <p:txBody>
          <a:bodyPr>
            <a:normAutofit fontScale="70000" lnSpcReduction="20000"/>
          </a:bodyPr>
          <a:lstStyle/>
          <a:p>
            <a:pPr marL="0" indent="0" eaLnBrk="1" fontAlgn="auto" hangingPunct="1">
              <a:spcAft>
                <a:spcPts val="0"/>
              </a:spcAft>
              <a:buFont typeface="Wingdings 3"/>
              <a:buNone/>
              <a:defRPr/>
            </a:pPr>
            <a:endParaRPr lang="es-ES" sz="2200" dirty="0" smtClean="0"/>
          </a:p>
          <a:p>
            <a:pPr marL="0" indent="0" eaLnBrk="1" fontAlgn="auto" hangingPunct="1">
              <a:spcAft>
                <a:spcPts val="0"/>
              </a:spcAft>
              <a:buFont typeface="Wingdings 3"/>
              <a:buNone/>
              <a:defRPr/>
            </a:pPr>
            <a:r>
              <a:rPr lang="es-ES" sz="2200" dirty="0" smtClean="0"/>
              <a:t>La tabla 1 permite organizar las diferentes categorías enunciadas como fortalezas a través de las entrevistas realizadas a los participantes.</a:t>
            </a:r>
          </a:p>
          <a:p>
            <a:pPr marL="0" indent="0" eaLnBrk="1" fontAlgn="auto" hangingPunct="1">
              <a:spcAft>
                <a:spcPts val="0"/>
              </a:spcAft>
              <a:buFont typeface="Wingdings 3"/>
              <a:buNone/>
              <a:defRPr/>
            </a:pPr>
            <a:r>
              <a:rPr lang="es-ES" sz="2200" dirty="0" smtClean="0"/>
              <a:t>Fueron dieciséis los casos que destacaron como fortalezas la satisfacción laboral, esto representa el 42,10%, junto con la categoría capacitación constante (31,58%) resultaron las mas relevantes. Mientras que en el otro extremo de la tabla se ubica la categoría apoyo institucional y económico, elegida solo por dos participantes lo que equivale al 5,26% de la muestra</a:t>
            </a:r>
          </a:p>
        </p:txBody>
      </p:sp>
      <p:graphicFrame>
        <p:nvGraphicFramePr>
          <p:cNvPr id="7" name="6 Tabla"/>
          <p:cNvGraphicFramePr>
            <a:graphicFrameLocks noGrp="1"/>
          </p:cNvGraphicFramePr>
          <p:nvPr/>
        </p:nvGraphicFramePr>
        <p:xfrm>
          <a:off x="3500430" y="1500174"/>
          <a:ext cx="4786346" cy="4357718"/>
        </p:xfrm>
        <a:graphic>
          <a:graphicData uri="http://schemas.openxmlformats.org/drawingml/2006/table">
            <a:tbl>
              <a:tblPr/>
              <a:tblGrid>
                <a:gridCol w="2916540"/>
                <a:gridCol w="934903"/>
                <a:gridCol w="934903"/>
              </a:tblGrid>
              <a:tr h="898078">
                <a:tc>
                  <a:txBody>
                    <a:bodyPr/>
                    <a:lstStyle/>
                    <a:p>
                      <a:pPr algn="just">
                        <a:lnSpc>
                          <a:spcPct val="200000"/>
                        </a:lnSpc>
                        <a:spcAft>
                          <a:spcPts val="0"/>
                        </a:spcAft>
                      </a:pPr>
                      <a:r>
                        <a:rPr lang="es-ES" sz="1100" dirty="0">
                          <a:latin typeface="Times New Roman"/>
                          <a:ea typeface="Times New Roman"/>
                          <a:cs typeface="Times New Roman"/>
                        </a:rPr>
                        <a:t>Fortalezas</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F</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326">
                <a:tc>
                  <a:txBody>
                    <a:bodyPr/>
                    <a:lstStyle/>
                    <a:p>
                      <a:pPr algn="just">
                        <a:lnSpc>
                          <a:spcPct val="200000"/>
                        </a:lnSpc>
                        <a:spcAft>
                          <a:spcPts val="0"/>
                        </a:spcAft>
                      </a:pPr>
                      <a:r>
                        <a:rPr lang="es-ES" sz="1100" dirty="0">
                          <a:latin typeface="Times New Roman"/>
                          <a:ea typeface="Times New Roman"/>
                          <a:cs typeface="Times New Roman"/>
                        </a:rPr>
                        <a:t>Capacitación constante</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dirty="0">
                          <a:latin typeface="Times New Roman"/>
                          <a:ea typeface="Times New Roman"/>
                          <a:cs typeface="Times New Roman"/>
                        </a:rPr>
                        <a:t>12</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31,58%</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612326">
                <a:tc>
                  <a:txBody>
                    <a:bodyPr/>
                    <a:lstStyle/>
                    <a:p>
                      <a:pPr algn="just">
                        <a:lnSpc>
                          <a:spcPct val="200000"/>
                        </a:lnSpc>
                        <a:spcAft>
                          <a:spcPts val="0"/>
                        </a:spcAft>
                      </a:pPr>
                      <a:r>
                        <a:rPr lang="es-ES" sz="1100">
                          <a:latin typeface="Times New Roman"/>
                          <a:ea typeface="Times New Roman"/>
                          <a:cs typeface="Times New Roman"/>
                        </a:rPr>
                        <a:t>Apoyo institucional y económico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5,26%</a:t>
                      </a:r>
                      <a:endParaRPr lang="es-AR" sz="1100">
                        <a:latin typeface="Calibri"/>
                        <a:ea typeface="Calibri"/>
                        <a:cs typeface="Times New Roman"/>
                      </a:endParaRPr>
                    </a:p>
                  </a:txBody>
                  <a:tcPr marL="44450" marR="44450" marT="0" marB="0" anchor="b">
                    <a:lnL>
                      <a:noFill/>
                    </a:lnL>
                    <a:lnR>
                      <a:noFill/>
                    </a:lnR>
                    <a:lnT>
                      <a:noFill/>
                    </a:lnT>
                    <a:lnB>
                      <a:noFill/>
                    </a:lnB>
                  </a:tcPr>
                </a:tc>
              </a:tr>
              <a:tr h="612326">
                <a:tc>
                  <a:txBody>
                    <a:bodyPr/>
                    <a:lstStyle/>
                    <a:p>
                      <a:pPr algn="just">
                        <a:lnSpc>
                          <a:spcPct val="200000"/>
                        </a:lnSpc>
                        <a:spcAft>
                          <a:spcPts val="0"/>
                        </a:spcAft>
                      </a:pPr>
                      <a:r>
                        <a:rPr lang="es-ES" sz="1100">
                          <a:latin typeface="Times New Roman"/>
                          <a:ea typeface="Times New Roman"/>
                          <a:cs typeface="Times New Roman"/>
                        </a:rPr>
                        <a:t>Continuidad del proyecto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10,53%</a:t>
                      </a:r>
                      <a:endParaRPr lang="es-AR" sz="1100">
                        <a:latin typeface="Calibri"/>
                        <a:ea typeface="Calibri"/>
                        <a:cs typeface="Times New Roman"/>
                      </a:endParaRPr>
                    </a:p>
                  </a:txBody>
                  <a:tcPr marL="44450" marR="44450" marT="0" marB="0" anchor="b">
                    <a:lnL>
                      <a:noFill/>
                    </a:lnL>
                    <a:lnR>
                      <a:noFill/>
                    </a:lnR>
                    <a:lnT>
                      <a:noFill/>
                    </a:lnT>
                    <a:lnB>
                      <a:noFill/>
                    </a:lnB>
                  </a:tcPr>
                </a:tc>
              </a:tr>
              <a:tr h="612326">
                <a:tc>
                  <a:txBody>
                    <a:bodyPr/>
                    <a:lstStyle/>
                    <a:p>
                      <a:pPr algn="just">
                        <a:lnSpc>
                          <a:spcPct val="200000"/>
                        </a:lnSpc>
                        <a:spcAft>
                          <a:spcPts val="0"/>
                        </a:spcAft>
                      </a:pPr>
                      <a:r>
                        <a:rPr lang="es-ES" sz="1100">
                          <a:latin typeface="Times New Roman"/>
                          <a:ea typeface="Times New Roman"/>
                          <a:cs typeface="Times New Roman"/>
                        </a:rPr>
                        <a:t>Satisfacción laboral</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16</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42,10%</a:t>
                      </a:r>
                      <a:endParaRPr lang="es-AR" sz="1100">
                        <a:latin typeface="Calibri"/>
                        <a:ea typeface="Calibri"/>
                        <a:cs typeface="Times New Roman"/>
                      </a:endParaRPr>
                    </a:p>
                  </a:txBody>
                  <a:tcPr marL="44450" marR="44450" marT="0" marB="0" anchor="b">
                    <a:lnL>
                      <a:noFill/>
                    </a:lnL>
                    <a:lnR>
                      <a:noFill/>
                    </a:lnR>
                    <a:lnT>
                      <a:noFill/>
                    </a:lnT>
                    <a:lnB>
                      <a:noFill/>
                    </a:lnB>
                  </a:tcPr>
                </a:tc>
              </a:tr>
              <a:tr h="612326">
                <a:tc>
                  <a:txBody>
                    <a:bodyPr/>
                    <a:lstStyle/>
                    <a:p>
                      <a:pPr algn="just">
                        <a:lnSpc>
                          <a:spcPct val="200000"/>
                        </a:lnSpc>
                        <a:spcAft>
                          <a:spcPts val="0"/>
                        </a:spcAft>
                      </a:pPr>
                      <a:r>
                        <a:rPr lang="es-ES" sz="1100">
                          <a:latin typeface="Times New Roman"/>
                          <a:ea typeface="Times New Roman"/>
                          <a:cs typeface="Times New Roman"/>
                        </a:rPr>
                        <a:t>Compromiso con el proyecto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10,53%</a:t>
                      </a:r>
                      <a:endParaRPr lang="es-AR" sz="1100">
                        <a:latin typeface="Calibri"/>
                        <a:ea typeface="Calibri"/>
                        <a:cs typeface="Times New Roman"/>
                      </a:endParaRPr>
                    </a:p>
                  </a:txBody>
                  <a:tcPr marL="44450" marR="44450" marT="0" marB="0" anchor="b">
                    <a:lnL>
                      <a:noFill/>
                    </a:lnL>
                    <a:lnR>
                      <a:noFill/>
                    </a:lnR>
                    <a:lnT>
                      <a:noFill/>
                    </a:lnT>
                    <a:lnB>
                      <a:noFill/>
                    </a:lnB>
                  </a:tcPr>
                </a:tc>
              </a:tr>
              <a:tr h="398010">
                <a:tc>
                  <a:txBody>
                    <a:bodyPr/>
                    <a:lstStyle/>
                    <a:p>
                      <a:pPr algn="just">
                        <a:lnSpc>
                          <a:spcPct val="200000"/>
                        </a:lnSpc>
                        <a:spcAft>
                          <a:spcPts val="0"/>
                        </a:spcAft>
                      </a:pPr>
                      <a:r>
                        <a:rPr lang="es-ES" sz="1100" dirty="0">
                          <a:latin typeface="Times New Roman"/>
                          <a:ea typeface="Times New Roman"/>
                          <a:cs typeface="Times New Roman"/>
                        </a:rPr>
                        <a:t>Total</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38</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dirty="0">
                          <a:latin typeface="Times New Roman"/>
                          <a:ea typeface="Times New Roman"/>
                          <a:cs typeface="Times New Roman"/>
                        </a:rPr>
                        <a:t>100%</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2: Oportunidades de los proyectos de voluntariado universitario según los estudiantes voluntarios participantes.</a:t>
            </a:r>
          </a:p>
        </p:txBody>
      </p:sp>
      <p:sp>
        <p:nvSpPr>
          <p:cNvPr id="2" name="1 Marcador de contenido"/>
          <p:cNvSpPr>
            <a:spLocks noGrp="1"/>
          </p:cNvSpPr>
          <p:nvPr>
            <p:ph sz="quarter" idx="2"/>
          </p:nvPr>
        </p:nvSpPr>
        <p:spPr>
          <a:xfrm>
            <a:off x="428596" y="1785926"/>
            <a:ext cx="2774979" cy="4164024"/>
          </a:xfrm>
          <a:solidFill>
            <a:schemeClr val="accent1">
              <a:lumMod val="40000"/>
              <a:lumOff val="60000"/>
            </a:schemeClr>
          </a:solidFill>
        </p:spPr>
        <p:txBody>
          <a:bodyPr>
            <a:normAutofit fontScale="77500" lnSpcReduction="20000"/>
          </a:bodyPr>
          <a:lstStyle/>
          <a:p>
            <a:pPr marL="0" indent="0" eaLnBrk="1" fontAlgn="auto" hangingPunct="1">
              <a:spcAft>
                <a:spcPts val="0"/>
              </a:spcAft>
              <a:buFont typeface="Wingdings 3"/>
              <a:buNone/>
              <a:defRPr/>
            </a:pPr>
            <a:r>
              <a:rPr lang="es-ES" sz="2200" dirty="0" smtClean="0"/>
              <a:t>La tabla 2 permite organizar las diferentes categorías enunciadas por los participantes dentro de las categorías mas relevantes se ubica la capacidad de generar nuevos emprendimientos la cual ha sido considerada por trece de los voluntarios participantes, lo que representa el 32,5%. En el otro extremo de la tabla se ubica la categoría posibilidad de cambios de vida que ha sido considerada por dos voluntarios participantes, representa el 5%.</a:t>
            </a:r>
            <a:endParaRPr lang="es-ES" sz="2200" dirty="0"/>
          </a:p>
        </p:txBody>
      </p:sp>
      <p:graphicFrame>
        <p:nvGraphicFramePr>
          <p:cNvPr id="7" name="6 Tabla"/>
          <p:cNvGraphicFramePr>
            <a:graphicFrameLocks noGrp="1"/>
          </p:cNvGraphicFramePr>
          <p:nvPr/>
        </p:nvGraphicFramePr>
        <p:xfrm>
          <a:off x="3357554" y="1428736"/>
          <a:ext cx="5214975" cy="4572029"/>
        </p:xfrm>
        <a:graphic>
          <a:graphicData uri="http://schemas.openxmlformats.org/drawingml/2006/table">
            <a:tbl>
              <a:tblPr/>
              <a:tblGrid>
                <a:gridCol w="2931585"/>
                <a:gridCol w="939591"/>
                <a:gridCol w="1343799"/>
              </a:tblGrid>
              <a:tr h="762005">
                <a:tc>
                  <a:txBody>
                    <a:bodyPr/>
                    <a:lstStyle/>
                    <a:p>
                      <a:pPr algn="just">
                        <a:lnSpc>
                          <a:spcPct val="200000"/>
                        </a:lnSpc>
                        <a:spcAft>
                          <a:spcPts val="0"/>
                        </a:spcAft>
                      </a:pPr>
                      <a:r>
                        <a:rPr lang="es-ES" sz="1100" dirty="0">
                          <a:latin typeface="Times New Roman"/>
                          <a:ea typeface="Times New Roman"/>
                          <a:cs typeface="Times New Roman"/>
                        </a:rPr>
                        <a:t>Oportunidades</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F</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53">
                <a:tc>
                  <a:txBody>
                    <a:bodyPr/>
                    <a:lstStyle/>
                    <a:p>
                      <a:pPr algn="just">
                        <a:lnSpc>
                          <a:spcPct val="200000"/>
                        </a:lnSpc>
                        <a:spcAft>
                          <a:spcPts val="0"/>
                        </a:spcAft>
                      </a:pPr>
                      <a:r>
                        <a:rPr lang="es-ES" sz="1100">
                          <a:latin typeface="Times New Roman"/>
                          <a:ea typeface="Times New Roman"/>
                          <a:cs typeface="Times New Roman"/>
                        </a:rPr>
                        <a:t>Demanda de temas por abordar</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6</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15,00%</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Capacitación</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7</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17,50%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Versatilidad del proyecto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3</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7,50%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Acceso a la realidad social</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12,50%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Nuevos emprendimientos</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13</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32,50%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Crecimiento económico y social</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10,00%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a:latin typeface="Times New Roman"/>
                          <a:ea typeface="Times New Roman"/>
                          <a:cs typeface="Times New Roman"/>
                        </a:rPr>
                        <a:t>Posibilidad de cambios de vida</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5,00%</a:t>
                      </a:r>
                      <a:endParaRPr lang="es-AR" sz="1100">
                        <a:latin typeface="Calibri"/>
                        <a:ea typeface="Calibri"/>
                        <a:cs typeface="Times New Roman"/>
                      </a:endParaRPr>
                    </a:p>
                  </a:txBody>
                  <a:tcPr marL="44450" marR="44450" marT="0" marB="0" anchor="b">
                    <a:lnL>
                      <a:noFill/>
                    </a:lnL>
                    <a:lnR>
                      <a:noFill/>
                    </a:lnR>
                    <a:lnT>
                      <a:noFill/>
                    </a:lnT>
                    <a:lnB>
                      <a:noFill/>
                    </a:lnB>
                  </a:tcPr>
                </a:tc>
              </a:tr>
              <a:tr h="476253">
                <a:tc>
                  <a:txBody>
                    <a:bodyPr/>
                    <a:lstStyle/>
                    <a:p>
                      <a:pPr algn="just">
                        <a:lnSpc>
                          <a:spcPct val="200000"/>
                        </a:lnSpc>
                        <a:spcAft>
                          <a:spcPts val="0"/>
                        </a:spcAft>
                      </a:pPr>
                      <a:r>
                        <a:rPr lang="es-ES" sz="1100" dirty="0">
                          <a:latin typeface="Times New Roman"/>
                          <a:ea typeface="Times New Roman"/>
                          <a:cs typeface="Times New Roman"/>
                        </a:rPr>
                        <a:t>Total</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40</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dirty="0">
                          <a:latin typeface="Times New Roman"/>
                          <a:ea typeface="Times New Roman"/>
                          <a:cs typeface="Times New Roman"/>
                        </a:rPr>
                        <a:t>100%</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Resultados</a:t>
            </a:r>
            <a:endParaRPr lang="es-ES" dirty="0"/>
          </a:p>
        </p:txBody>
      </p:sp>
      <p:sp>
        <p:nvSpPr>
          <p:cNvPr id="13315" name="4 Marcador de texto"/>
          <p:cNvSpPr>
            <a:spLocks noGrp="1"/>
          </p:cNvSpPr>
          <p:nvPr>
            <p:ph type="body" idx="1"/>
          </p:nvPr>
        </p:nvSpPr>
        <p:spPr>
          <a:xfrm>
            <a:off x="468313" y="6092825"/>
            <a:ext cx="8218487" cy="504825"/>
          </a:xfrm>
        </p:spPr>
        <p:txBody>
          <a:bodyPr>
            <a:normAutofit fontScale="85000" lnSpcReduction="20000"/>
          </a:bodyPr>
          <a:lstStyle/>
          <a:p>
            <a:pPr eaLnBrk="1" hangingPunct="1"/>
            <a:r>
              <a:rPr lang="es-ES" dirty="0" smtClean="0"/>
              <a:t>Tabla 3: Debilidades de los Proyectos de Voluntariado universitario según los estudiantes voluntarios participantes.</a:t>
            </a:r>
          </a:p>
        </p:txBody>
      </p:sp>
      <p:sp>
        <p:nvSpPr>
          <p:cNvPr id="2" name="1 Marcador de contenido"/>
          <p:cNvSpPr>
            <a:spLocks noGrp="1"/>
          </p:cNvSpPr>
          <p:nvPr>
            <p:ph sz="quarter" idx="2"/>
          </p:nvPr>
        </p:nvSpPr>
        <p:spPr>
          <a:xfrm>
            <a:off x="457200" y="1857364"/>
            <a:ext cx="2746375" cy="4092586"/>
          </a:xfrm>
          <a:solidFill>
            <a:schemeClr val="accent1">
              <a:lumMod val="40000"/>
              <a:lumOff val="60000"/>
            </a:schemeClr>
          </a:solidFill>
        </p:spPr>
        <p:txBody>
          <a:bodyPr>
            <a:normAutofit fontScale="77500" lnSpcReduction="20000"/>
          </a:bodyPr>
          <a:lstStyle/>
          <a:p>
            <a:pPr marL="0" indent="0" eaLnBrk="1" fontAlgn="auto" hangingPunct="1">
              <a:spcAft>
                <a:spcPts val="0"/>
              </a:spcAft>
              <a:buFont typeface="Wingdings 3"/>
              <a:buNone/>
              <a:defRPr/>
            </a:pPr>
            <a:r>
              <a:rPr lang="es-ES" sz="2200" dirty="0" smtClean="0"/>
              <a:t>La tabla 3 permite visualizar las diferentes categorías enunciadas como debilidades. Nueve consideraron la falta de recursos como una debilidad lo cual representa un 24,33%. Ocho participantes señalaron la escasa división del trabajo, lo que equivale al 21,62%. En el otro extremo de la tabla solo un participante enuncio como debilidad para el proyecto los cambios en la situación personal, significando esto un 2,71% en relación a la totalidad.</a:t>
            </a:r>
            <a:endParaRPr lang="es-ES" sz="2200" dirty="0"/>
          </a:p>
        </p:txBody>
      </p:sp>
      <p:graphicFrame>
        <p:nvGraphicFramePr>
          <p:cNvPr id="7" name="6 Tabla"/>
          <p:cNvGraphicFramePr>
            <a:graphicFrameLocks noGrp="1"/>
          </p:cNvGraphicFramePr>
          <p:nvPr/>
        </p:nvGraphicFramePr>
        <p:xfrm>
          <a:off x="3500431" y="1500174"/>
          <a:ext cx="5000659" cy="4357719"/>
        </p:xfrm>
        <a:graphic>
          <a:graphicData uri="http://schemas.openxmlformats.org/drawingml/2006/table">
            <a:tbl>
              <a:tblPr/>
              <a:tblGrid>
                <a:gridCol w="3003770"/>
                <a:gridCol w="962726"/>
                <a:gridCol w="1034163"/>
              </a:tblGrid>
              <a:tr h="484191">
                <a:tc>
                  <a:txBody>
                    <a:bodyPr/>
                    <a:lstStyle/>
                    <a:p>
                      <a:pPr algn="just">
                        <a:lnSpc>
                          <a:spcPct val="200000"/>
                        </a:lnSpc>
                        <a:spcAft>
                          <a:spcPts val="0"/>
                        </a:spcAft>
                      </a:pPr>
                      <a:r>
                        <a:rPr lang="es-ES" sz="1100" dirty="0">
                          <a:latin typeface="Times New Roman"/>
                          <a:ea typeface="Times New Roman"/>
                          <a:cs typeface="Times New Roman"/>
                        </a:rPr>
                        <a:t>Debilidades</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F</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just">
                        <a:lnSpc>
                          <a:spcPct val="200000"/>
                        </a:lnSpc>
                        <a:spcAft>
                          <a:spcPts val="0"/>
                        </a:spcAft>
                      </a:pPr>
                      <a:r>
                        <a:rPr lang="es-ES" sz="1100" dirty="0">
                          <a:latin typeface="Times New Roman"/>
                          <a:ea typeface="Times New Roman"/>
                          <a:cs typeface="Times New Roman"/>
                        </a:rPr>
                        <a:t>Falta de Recursos</a:t>
                      </a:r>
                      <a:endParaRPr lang="es-AR"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9</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200000"/>
                        </a:lnSpc>
                        <a:spcAft>
                          <a:spcPts val="0"/>
                        </a:spcAft>
                      </a:pPr>
                      <a:r>
                        <a:rPr lang="es-ES" sz="1100">
                          <a:latin typeface="Times New Roman"/>
                          <a:ea typeface="Times New Roman"/>
                          <a:cs typeface="Times New Roman"/>
                        </a:rPr>
                        <a:t>24,33%</a:t>
                      </a:r>
                      <a:endParaRPr lang="es-A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Falta de Capacitación</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5</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13,51%</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Falta de Comunicación </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10,81%</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Escasa división del trabajo</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8</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21,62%</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Falta de motivación</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4</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10,81%</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Resolver problemas a corto plazo </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6</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16,22%</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Cambios en la situación personal</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1</a:t>
                      </a:r>
                      <a:endParaRPr lang="es-AR" sz="1100">
                        <a:latin typeface="Calibri"/>
                        <a:ea typeface="Calibri"/>
                        <a:cs typeface="Times New Roman"/>
                      </a:endParaRPr>
                    </a:p>
                  </a:txBody>
                  <a:tcPr marL="44450" marR="44450" marT="0" marB="0" anchor="b">
                    <a:lnL>
                      <a:noFill/>
                    </a:lnL>
                    <a:lnR>
                      <a:noFill/>
                    </a:lnR>
                    <a:lnT>
                      <a:noFill/>
                    </a:lnT>
                    <a:lnB>
                      <a:noFill/>
                    </a:lnB>
                  </a:tcPr>
                </a:tc>
                <a:tc>
                  <a:txBody>
                    <a:bodyPr/>
                    <a:lstStyle/>
                    <a:p>
                      <a:pPr algn="just">
                        <a:lnSpc>
                          <a:spcPct val="200000"/>
                        </a:lnSpc>
                        <a:spcAft>
                          <a:spcPts val="0"/>
                        </a:spcAft>
                      </a:pPr>
                      <a:r>
                        <a:rPr lang="es-ES" sz="1100">
                          <a:latin typeface="Times New Roman"/>
                          <a:ea typeface="Times New Roman"/>
                          <a:cs typeface="Times New Roman"/>
                        </a:rPr>
                        <a:t>2,70%</a:t>
                      </a:r>
                      <a:endParaRPr lang="es-AR" sz="1100">
                        <a:latin typeface="Calibri"/>
                        <a:ea typeface="Calibri"/>
                        <a:cs typeface="Times New Roman"/>
                      </a:endParaRPr>
                    </a:p>
                  </a:txBody>
                  <a:tcPr marL="44450" marR="44450" marT="0" marB="0" anchor="b">
                    <a:lnL>
                      <a:noFill/>
                    </a:lnL>
                    <a:lnR>
                      <a:noFill/>
                    </a:lnR>
                    <a:lnT>
                      <a:noFill/>
                    </a:lnT>
                    <a:lnB>
                      <a:noFill/>
                    </a:lnB>
                  </a:tcPr>
                </a:tc>
              </a:tr>
              <a:tr h="484191">
                <a:tc>
                  <a:txBody>
                    <a:bodyPr/>
                    <a:lstStyle/>
                    <a:p>
                      <a:pPr algn="just">
                        <a:lnSpc>
                          <a:spcPct val="200000"/>
                        </a:lnSpc>
                        <a:spcAft>
                          <a:spcPts val="0"/>
                        </a:spcAft>
                      </a:pPr>
                      <a:r>
                        <a:rPr lang="es-ES" sz="1100">
                          <a:latin typeface="Times New Roman"/>
                          <a:ea typeface="Times New Roman"/>
                          <a:cs typeface="Times New Roman"/>
                        </a:rPr>
                        <a:t>Total</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a:latin typeface="Times New Roman"/>
                          <a:ea typeface="Times New Roman"/>
                          <a:cs typeface="Times New Roman"/>
                        </a:rPr>
                        <a:t>37</a:t>
                      </a:r>
                      <a:endParaRPr lang="es-AR" sz="11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1100" dirty="0">
                          <a:latin typeface="Times New Roman"/>
                          <a:ea typeface="Times New Roman"/>
                          <a:cs typeface="Times New Roman"/>
                        </a:rPr>
                        <a:t>100%</a:t>
                      </a:r>
                      <a:endParaRPr lang="es-AR" sz="1100" dirty="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395</TotalTime>
  <Words>2346</Words>
  <Application>Microsoft Office PowerPoint</Application>
  <PresentationFormat>Presentación en pantalla (4:3)</PresentationFormat>
  <Paragraphs>389</Paragraphs>
  <Slides>25</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27" baseType="lpstr">
      <vt:lpstr>Flujo</vt:lpstr>
      <vt:lpstr>Gráfico</vt:lpstr>
      <vt:lpstr>  “FODA y liderazgo de proyectos de  extensión/voluntariado universitario de la Facultad de Ciencias Económicas y Sociales de la UNMDP según voluntarios participantes” </vt:lpstr>
      <vt:lpstr>Introducción </vt:lpstr>
      <vt:lpstr>Introducción</vt:lpstr>
      <vt:lpstr>Antecedentes teóricos</vt:lpstr>
      <vt:lpstr>Método</vt:lpstr>
      <vt:lpstr>Método</vt:lpstr>
      <vt:lpstr>Resultados</vt:lpstr>
      <vt:lpstr>Resultados</vt:lpstr>
      <vt:lpstr>Resultados</vt:lpstr>
      <vt:lpstr>Resultados</vt:lpstr>
      <vt:lpstr>Resultados</vt:lpstr>
      <vt:lpstr>Resultados</vt:lpstr>
      <vt:lpstr>Resultados</vt:lpstr>
      <vt:lpstr>Resultados</vt:lpstr>
      <vt:lpstr>Resultados</vt:lpstr>
      <vt:lpstr>Resultados</vt:lpstr>
      <vt:lpstr>Resultados</vt:lpstr>
      <vt:lpstr>Resultados</vt:lpstr>
      <vt:lpstr>Discusión</vt:lpstr>
      <vt:lpstr>Discusión</vt:lpstr>
      <vt:lpstr>Discusión</vt:lpstr>
      <vt:lpstr>Discusión</vt:lpstr>
      <vt:lpstr>Conclusiones</vt:lpstr>
      <vt:lpstr>Diapositiva 24</vt:lpstr>
      <vt:lpstr>Muchas 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completo de la investigación”</dc:title>
  <dc:creator>Solange</dc:creator>
  <cp:lastModifiedBy>a</cp:lastModifiedBy>
  <cp:revision>41</cp:revision>
  <dcterms:created xsi:type="dcterms:W3CDTF">2015-10-24T14:15:39Z</dcterms:created>
  <dcterms:modified xsi:type="dcterms:W3CDTF">2015-11-08T23:15:53Z</dcterms:modified>
</cp:coreProperties>
</file>