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4"/>
  </p:notesMasterIdLst>
  <p:handoutMasterIdLst>
    <p:handoutMasterId r:id="rId35"/>
  </p:handout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71" r:id="rId16"/>
    <p:sldId id="272" r:id="rId17"/>
    <p:sldId id="273" r:id="rId18"/>
    <p:sldId id="280" r:id="rId19"/>
    <p:sldId id="274" r:id="rId20"/>
    <p:sldId id="275" r:id="rId21"/>
    <p:sldId id="276" r:id="rId22"/>
    <p:sldId id="277" r:id="rId23"/>
    <p:sldId id="278" r:id="rId24"/>
    <p:sldId id="281" r:id="rId25"/>
    <p:sldId id="282" r:id="rId26"/>
    <p:sldId id="283" r:id="rId27"/>
    <p:sldId id="284" r:id="rId28"/>
    <p:sldId id="285" r:id="rId29"/>
    <p:sldId id="286" r:id="rId30"/>
    <p:sldId id="287" r:id="rId31"/>
    <p:sldId id="288" r:id="rId32"/>
    <p:sldId id="289" r:id="rId33"/>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4624" autoAdjust="0"/>
  </p:normalViewPr>
  <p:slideViewPr>
    <p:cSldViewPr>
      <p:cViewPr varScale="1">
        <p:scale>
          <a:sx n="69" d="100"/>
          <a:sy n="69" d="100"/>
        </p:scale>
        <p:origin x="-1248" y="-102"/>
      </p:cViewPr>
      <p:guideLst>
        <p:guide orient="horz" pos="2160"/>
        <p:guide pos="3120"/>
      </p:guideLst>
    </p:cSldViewPr>
  </p:slideViewPr>
  <p:outlineViewPr>
    <p:cViewPr>
      <p:scale>
        <a:sx n="33" d="100"/>
        <a:sy n="33" d="100"/>
      </p:scale>
      <p:origin x="0" y="1897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448460-B0DB-48DC-B3D7-BD592DBD6D53}" type="datetimeFigureOut">
              <a:rPr lang="en-US" smtClean="0"/>
              <a:pPr/>
              <a:t>6/1/2014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ECA47CB-5F17-4983-8243-EE7D32D88FC4}"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14AAE5-A2EC-4026-A85C-B0CEE02804CE}" type="datetimeFigureOut">
              <a:rPr lang="en-US" smtClean="0"/>
              <a:pPr/>
              <a:t>6/1/2014</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B3FE27-479C-4410-8190-E81613317C69}"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2B3FE27-479C-4410-8190-E81613317C6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32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3FE27-479C-4410-8190-E81613317C69}"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C885A77-D192-482C-8467-E088F631BE27}" type="datetime1">
              <a:rPr lang="en-US" smtClean="0"/>
              <a:pPr/>
              <a:t>6/1/2014</a:t>
            </a:fld>
            <a:endParaRPr lang="en-US"/>
          </a:p>
        </p:txBody>
      </p:sp>
      <p:sp>
        <p:nvSpPr>
          <p:cNvPr id="5" name="Footer Placeholder 4"/>
          <p:cNvSpPr>
            <a:spLocks noGrp="1"/>
          </p:cNvSpPr>
          <p:nvPr>
            <p:ph type="ftr" sz="quarter" idx="11"/>
          </p:nvPr>
        </p:nvSpPr>
        <p:spPr/>
        <p:txBody>
          <a:bodyPr/>
          <a:lstStyle/>
          <a:p>
            <a:r>
              <a:rPr lang="en-US" smtClean="0"/>
              <a:t>Tesis de Grado  -  Maria Gabriela Zucchi</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78C3D5-2A06-46E9-A59D-F2085EF01AA6}" type="datetime1">
              <a:rPr lang="en-US" smtClean="0"/>
              <a:pPr/>
              <a:t>6/1/2014</a:t>
            </a:fld>
            <a:endParaRPr lang="en-US"/>
          </a:p>
        </p:txBody>
      </p:sp>
      <p:sp>
        <p:nvSpPr>
          <p:cNvPr id="5" name="Footer Placeholder 4"/>
          <p:cNvSpPr>
            <a:spLocks noGrp="1"/>
          </p:cNvSpPr>
          <p:nvPr>
            <p:ph type="ftr" sz="quarter" idx="11"/>
          </p:nvPr>
        </p:nvSpPr>
        <p:spPr/>
        <p:txBody>
          <a:bodyPr/>
          <a:lstStyle/>
          <a:p>
            <a:r>
              <a:rPr lang="en-US" smtClean="0"/>
              <a:t>Tesis de Grado  -  Maria Gabriela Zucchi</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9"/>
            <a:ext cx="22288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274639"/>
            <a:ext cx="65214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E74D93-F5C3-477C-9336-EFE73BE09CA3}" type="datetime1">
              <a:rPr lang="en-US" smtClean="0"/>
              <a:pPr/>
              <a:t>6/1/2014</a:t>
            </a:fld>
            <a:endParaRPr lang="en-US"/>
          </a:p>
        </p:txBody>
      </p:sp>
      <p:sp>
        <p:nvSpPr>
          <p:cNvPr id="5" name="Footer Placeholder 4"/>
          <p:cNvSpPr>
            <a:spLocks noGrp="1"/>
          </p:cNvSpPr>
          <p:nvPr>
            <p:ph type="ftr" sz="quarter" idx="11"/>
          </p:nvPr>
        </p:nvSpPr>
        <p:spPr/>
        <p:txBody>
          <a:bodyPr/>
          <a:lstStyle/>
          <a:p>
            <a:r>
              <a:rPr lang="en-US" smtClean="0"/>
              <a:t>Tesis de Grado  -  Maria Gabriela Zucchi</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B0EBA6-3872-45F7-A76C-E453144AB9E7}" type="datetime1">
              <a:rPr lang="en-US" smtClean="0"/>
              <a:pPr/>
              <a:t>6/1/2014</a:t>
            </a:fld>
            <a:endParaRPr lang="en-US"/>
          </a:p>
        </p:txBody>
      </p:sp>
      <p:sp>
        <p:nvSpPr>
          <p:cNvPr id="5" name="Footer Placeholder 4"/>
          <p:cNvSpPr>
            <a:spLocks noGrp="1"/>
          </p:cNvSpPr>
          <p:nvPr>
            <p:ph type="ftr" sz="quarter" idx="11"/>
          </p:nvPr>
        </p:nvSpPr>
        <p:spPr/>
        <p:txBody>
          <a:bodyPr/>
          <a:lstStyle/>
          <a:p>
            <a:r>
              <a:rPr lang="en-US" smtClean="0"/>
              <a:t>Tesis de Grado  -  Maria Gabriela Zucchi</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4B49D62-D317-4927-B97A-882B3855DA0C}" type="datetime1">
              <a:rPr lang="en-US" smtClean="0"/>
              <a:pPr/>
              <a:t>6/1/2014</a:t>
            </a:fld>
            <a:endParaRPr lang="en-US"/>
          </a:p>
        </p:txBody>
      </p:sp>
      <p:sp>
        <p:nvSpPr>
          <p:cNvPr id="5" name="Footer Placeholder 4"/>
          <p:cNvSpPr>
            <a:spLocks noGrp="1"/>
          </p:cNvSpPr>
          <p:nvPr>
            <p:ph type="ftr" sz="quarter" idx="11"/>
          </p:nvPr>
        </p:nvSpPr>
        <p:spPr/>
        <p:txBody>
          <a:bodyPr/>
          <a:lstStyle/>
          <a:p>
            <a:r>
              <a:rPr lang="en-US" smtClean="0"/>
              <a:t>Tesis de Grado  -  Maria Gabriela Zucchi</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8F033C8-A262-4C87-A2A6-72E88052D93B}" type="datetime1">
              <a:rPr lang="en-US" smtClean="0"/>
              <a:pPr/>
              <a:t>6/1/2014</a:t>
            </a:fld>
            <a:endParaRPr lang="en-US"/>
          </a:p>
        </p:txBody>
      </p:sp>
      <p:sp>
        <p:nvSpPr>
          <p:cNvPr id="6" name="Footer Placeholder 5"/>
          <p:cNvSpPr>
            <a:spLocks noGrp="1"/>
          </p:cNvSpPr>
          <p:nvPr>
            <p:ph type="ftr" sz="quarter" idx="11"/>
          </p:nvPr>
        </p:nvSpPr>
        <p:spPr/>
        <p:txBody>
          <a:bodyPr/>
          <a:lstStyle/>
          <a:p>
            <a:r>
              <a:rPr lang="en-US" smtClean="0"/>
              <a:t>Tesis de Grado  -  Maria Gabriela Zucchi</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AD4630-B692-447B-9AFE-6A67BC18A77C}" type="datetime1">
              <a:rPr lang="en-US" smtClean="0"/>
              <a:pPr/>
              <a:t>6/1/2014</a:t>
            </a:fld>
            <a:endParaRPr lang="en-US"/>
          </a:p>
        </p:txBody>
      </p:sp>
      <p:sp>
        <p:nvSpPr>
          <p:cNvPr id="8" name="Footer Placeholder 7"/>
          <p:cNvSpPr>
            <a:spLocks noGrp="1"/>
          </p:cNvSpPr>
          <p:nvPr>
            <p:ph type="ftr" sz="quarter" idx="11"/>
          </p:nvPr>
        </p:nvSpPr>
        <p:spPr/>
        <p:txBody>
          <a:bodyPr/>
          <a:lstStyle/>
          <a:p>
            <a:r>
              <a:rPr lang="en-US" smtClean="0"/>
              <a:t>Tesis de Grado  -  Maria Gabriela Zucchi</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F63401-EE0B-4B79-926D-1C06E11C633B}" type="datetime1">
              <a:rPr lang="en-US" smtClean="0"/>
              <a:pPr/>
              <a:t>6/1/2014</a:t>
            </a:fld>
            <a:endParaRPr lang="en-US"/>
          </a:p>
        </p:txBody>
      </p:sp>
      <p:sp>
        <p:nvSpPr>
          <p:cNvPr id="4" name="Footer Placeholder 3"/>
          <p:cNvSpPr>
            <a:spLocks noGrp="1"/>
          </p:cNvSpPr>
          <p:nvPr>
            <p:ph type="ftr" sz="quarter" idx="11"/>
          </p:nvPr>
        </p:nvSpPr>
        <p:spPr/>
        <p:txBody>
          <a:bodyPr/>
          <a:lstStyle/>
          <a:p>
            <a:r>
              <a:rPr lang="en-US" smtClean="0"/>
              <a:t>Tesis de Grado  -  Maria Gabriela Zucchi</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49BC69-7810-47F9-803C-11568C92730D}" type="datetime1">
              <a:rPr lang="en-US" smtClean="0"/>
              <a:pPr/>
              <a:t>6/1/2014</a:t>
            </a:fld>
            <a:endParaRPr lang="en-US"/>
          </a:p>
        </p:txBody>
      </p:sp>
      <p:sp>
        <p:nvSpPr>
          <p:cNvPr id="3" name="Footer Placeholder 2"/>
          <p:cNvSpPr>
            <a:spLocks noGrp="1"/>
          </p:cNvSpPr>
          <p:nvPr>
            <p:ph type="ftr" sz="quarter" idx="11"/>
          </p:nvPr>
        </p:nvSpPr>
        <p:spPr/>
        <p:txBody>
          <a:bodyPr/>
          <a:lstStyle/>
          <a:p>
            <a:r>
              <a:rPr lang="en-US" smtClean="0"/>
              <a:t>Tesis de Grado  -  Maria Gabriela Zucchi</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408DBC-F855-4EB6-B34E-D91C4D7B3657}" type="datetime1">
              <a:rPr lang="en-US" smtClean="0"/>
              <a:pPr/>
              <a:t>6/1/2014</a:t>
            </a:fld>
            <a:endParaRPr lang="en-US"/>
          </a:p>
        </p:txBody>
      </p:sp>
      <p:sp>
        <p:nvSpPr>
          <p:cNvPr id="6" name="Footer Placeholder 5"/>
          <p:cNvSpPr>
            <a:spLocks noGrp="1"/>
          </p:cNvSpPr>
          <p:nvPr>
            <p:ph type="ftr" sz="quarter" idx="11"/>
          </p:nvPr>
        </p:nvSpPr>
        <p:spPr/>
        <p:txBody>
          <a:bodyPr/>
          <a:lstStyle/>
          <a:p>
            <a:r>
              <a:rPr lang="en-US" smtClean="0"/>
              <a:t>Tesis de Grado  -  Maria Gabriela Zucchi</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1BF946-608C-41AF-AE5F-057A1188FE84}" type="datetime1">
              <a:rPr lang="en-US" smtClean="0"/>
              <a:pPr/>
              <a:t>6/1/2014</a:t>
            </a:fld>
            <a:endParaRPr lang="en-US"/>
          </a:p>
        </p:txBody>
      </p:sp>
      <p:sp>
        <p:nvSpPr>
          <p:cNvPr id="6" name="Footer Placeholder 5"/>
          <p:cNvSpPr>
            <a:spLocks noGrp="1"/>
          </p:cNvSpPr>
          <p:nvPr>
            <p:ph type="ftr" sz="quarter" idx="11"/>
          </p:nvPr>
        </p:nvSpPr>
        <p:spPr/>
        <p:txBody>
          <a:bodyPr/>
          <a:lstStyle/>
          <a:p>
            <a:r>
              <a:rPr lang="en-US" smtClean="0"/>
              <a:t>Tesis de Grado  -  Maria Gabriela Zucchi</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0F4AD7-10B3-44B1-96F7-F48BAF52CD4D}" type="datetime1">
              <a:rPr lang="en-US" smtClean="0"/>
              <a:pPr/>
              <a:t>6/1/2014</a:t>
            </a:fld>
            <a:endParaRPr lang="en-US"/>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Tesis de Grado  -  Maria Gabriela Zucchi</a:t>
            </a:r>
            <a:endParaRPr lang="en-US"/>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4038600"/>
            <a:ext cx="8991600" cy="2133600"/>
          </a:xfrm>
        </p:spPr>
        <p:txBody>
          <a:bodyPr>
            <a:normAutofit fontScale="92500" lnSpcReduction="10000"/>
          </a:bodyPr>
          <a:lstStyle/>
          <a:p>
            <a:r>
              <a:rPr lang="es-AR" sz="2800" dirty="0" smtClean="0">
                <a:solidFill>
                  <a:schemeClr val="tx1"/>
                </a:solidFill>
              </a:rPr>
              <a:t>Estudio de Caso de la carrera de Psicología que se dicta en Universidad Nacional de Mar del Plata</a:t>
            </a:r>
          </a:p>
          <a:p>
            <a:endParaRPr lang="es-AR" sz="2800" dirty="0" smtClean="0">
              <a:solidFill>
                <a:schemeClr val="tx1"/>
              </a:solidFill>
            </a:endParaRPr>
          </a:p>
          <a:p>
            <a:r>
              <a:rPr lang="es-AR" sz="2800" dirty="0" smtClean="0">
                <a:solidFill>
                  <a:schemeClr val="tx1"/>
                </a:solidFill>
              </a:rPr>
              <a:t>Alumna:  Maria Gabriela </a:t>
            </a:r>
            <a:r>
              <a:rPr lang="es-AR" sz="2800" dirty="0" err="1" smtClean="0">
                <a:solidFill>
                  <a:schemeClr val="tx1"/>
                </a:solidFill>
              </a:rPr>
              <a:t>Zucchi</a:t>
            </a:r>
            <a:endParaRPr lang="es-AR" sz="2800" dirty="0" smtClean="0">
              <a:solidFill>
                <a:schemeClr val="tx1"/>
              </a:solidFill>
            </a:endParaRPr>
          </a:p>
          <a:p>
            <a:r>
              <a:rPr lang="es-AR" sz="2800" dirty="0" smtClean="0">
                <a:solidFill>
                  <a:schemeClr val="tx1"/>
                </a:solidFill>
              </a:rPr>
              <a:t>Director: Fermín </a:t>
            </a:r>
            <a:r>
              <a:rPr lang="es-AR" sz="2800" dirty="0" smtClean="0">
                <a:solidFill>
                  <a:schemeClr val="tx1"/>
                </a:solidFill>
              </a:rPr>
              <a:t>Mas</a:t>
            </a:r>
            <a:endParaRPr lang="en-US" sz="2800" dirty="0">
              <a:solidFill>
                <a:schemeClr val="tx1"/>
              </a:solidFill>
            </a:endParaRPr>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Subtitle 2"/>
          <p:cNvSpPr txBox="1">
            <a:spLocks/>
          </p:cNvSpPr>
          <p:nvPr/>
        </p:nvSpPr>
        <p:spPr>
          <a:xfrm>
            <a:off x="609600" y="990600"/>
            <a:ext cx="8991600" cy="2209800"/>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AR" sz="3600" b="0" i="0" u="none" strike="noStrike" kern="1200" cap="none" spc="0" normalizeH="0" baseline="0" noProof="0" dirty="0" smtClean="0">
                <a:ln>
                  <a:noFill/>
                </a:ln>
                <a:effectLst/>
                <a:uLnTx/>
                <a:uFillTx/>
                <a:latin typeface="+mn-lt"/>
                <a:ea typeface="+mn-ea"/>
                <a:cs typeface="+mn-cs"/>
              </a:rPr>
              <a:t>Adecuación de la Formación de Grado en Psicología para el Trabajo en Salud Mental relacionado con la Urgencia y la Emergencia</a:t>
            </a:r>
          </a:p>
        </p:txBody>
      </p:sp>
      <p:pic>
        <p:nvPicPr>
          <p:cNvPr id="5" name="4 Imagen" descr="UNMDP-PSICO.jpg"/>
          <p:cNvPicPr>
            <a:picLocks noChangeAspect="1"/>
          </p:cNvPicPr>
          <p:nvPr/>
        </p:nvPicPr>
        <p:blipFill>
          <a:blip r:embed="rId3" cstate="print"/>
          <a:stretch>
            <a:fillRect/>
          </a:stretch>
        </p:blipFill>
        <p:spPr>
          <a:xfrm>
            <a:off x="2286000" y="3038475"/>
            <a:ext cx="5334000" cy="7810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a:bodyPr>
          <a:lstStyle/>
          <a:p>
            <a:pPr>
              <a:lnSpc>
                <a:spcPct val="150000"/>
              </a:lnSpc>
            </a:pPr>
            <a:r>
              <a:rPr lang="es-AR" sz="2800" u="sng" dirty="0" smtClean="0">
                <a:solidFill>
                  <a:schemeClr val="tx1"/>
                </a:solidFill>
              </a:rPr>
              <a:t>Plan curricular 1989</a:t>
            </a:r>
          </a:p>
          <a:p>
            <a:pPr algn="l">
              <a:lnSpc>
                <a:spcPct val="150000"/>
              </a:lnSpc>
            </a:pPr>
            <a:r>
              <a:rPr lang="es-AR" sz="2800" u="sng" dirty="0" smtClean="0">
                <a:solidFill>
                  <a:schemeClr val="tx1"/>
                </a:solidFill>
              </a:rPr>
              <a:t>Características</a:t>
            </a:r>
          </a:p>
          <a:p>
            <a:pPr algn="l">
              <a:lnSpc>
                <a:spcPct val="150000"/>
              </a:lnSpc>
              <a:buFont typeface="Arial" pitchFamily="34" charset="0"/>
              <a:buChar char="•"/>
            </a:pPr>
            <a:r>
              <a:rPr lang="es-AR" sz="2800" dirty="0" smtClean="0">
                <a:solidFill>
                  <a:schemeClr val="tx1"/>
                </a:solidFill>
              </a:rPr>
              <a:t>40 materias</a:t>
            </a:r>
          </a:p>
          <a:p>
            <a:pPr algn="l">
              <a:lnSpc>
                <a:spcPct val="150000"/>
              </a:lnSpc>
              <a:buFont typeface="Arial" pitchFamily="34" charset="0"/>
              <a:buChar char="•"/>
            </a:pPr>
            <a:r>
              <a:rPr lang="es-AR" sz="2800" dirty="0" smtClean="0">
                <a:solidFill>
                  <a:schemeClr val="tx1"/>
                </a:solidFill>
              </a:rPr>
              <a:t>3 seminarios de orientación</a:t>
            </a:r>
          </a:p>
          <a:p>
            <a:pPr algn="l">
              <a:lnSpc>
                <a:spcPct val="150000"/>
              </a:lnSpc>
              <a:buFont typeface="Arial" pitchFamily="34" charset="0"/>
              <a:buChar char="•"/>
            </a:pPr>
            <a:r>
              <a:rPr lang="es-AR" sz="2800" dirty="0" smtClean="0">
                <a:solidFill>
                  <a:schemeClr val="tx1"/>
                </a:solidFill>
              </a:rPr>
              <a:t>Residencia</a:t>
            </a:r>
          </a:p>
          <a:p>
            <a:pPr algn="l">
              <a:lnSpc>
                <a:spcPct val="150000"/>
              </a:lnSpc>
              <a:buFont typeface="Arial" pitchFamily="34" charset="0"/>
              <a:buChar char="•"/>
            </a:pPr>
            <a:r>
              <a:rPr lang="es-AR" sz="2800" dirty="0" smtClean="0">
                <a:solidFill>
                  <a:schemeClr val="tx1"/>
                </a:solidFill>
              </a:rPr>
              <a:t>Traducción de textos técnicos psicológicos</a:t>
            </a:r>
          </a:p>
          <a:p>
            <a:pPr algn="l">
              <a:lnSpc>
                <a:spcPct val="150000"/>
              </a:lnSpc>
              <a:buFont typeface="Arial" pitchFamily="34" charset="0"/>
              <a:buChar char="•"/>
            </a:pPr>
            <a:r>
              <a:rPr lang="es-AR" sz="2800" dirty="0" smtClean="0">
                <a:solidFill>
                  <a:schemeClr val="tx1"/>
                </a:solidFill>
              </a:rPr>
              <a:t>4 GRAP</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fontScale="85000" lnSpcReduction="10000"/>
          </a:bodyPr>
          <a:lstStyle/>
          <a:p>
            <a:pPr>
              <a:lnSpc>
                <a:spcPct val="150000"/>
              </a:lnSpc>
            </a:pPr>
            <a:r>
              <a:rPr lang="es-AR" sz="2800" u="sng" dirty="0" smtClean="0">
                <a:solidFill>
                  <a:schemeClr val="tx1"/>
                </a:solidFill>
              </a:rPr>
              <a:t>Materias del plan 89 indirectamente relacionadas con los contenidos</a:t>
            </a:r>
          </a:p>
          <a:p>
            <a:pPr algn="l">
              <a:lnSpc>
                <a:spcPct val="150000"/>
              </a:lnSpc>
              <a:buFont typeface="Arial" pitchFamily="34" charset="0"/>
              <a:buChar char="•"/>
            </a:pPr>
            <a:r>
              <a:rPr lang="es-AR" sz="2800" dirty="0" smtClean="0">
                <a:solidFill>
                  <a:schemeClr val="tx1"/>
                </a:solidFill>
              </a:rPr>
              <a:t>Introducción a la Psicología</a:t>
            </a:r>
          </a:p>
          <a:p>
            <a:pPr algn="l">
              <a:lnSpc>
                <a:spcPct val="150000"/>
              </a:lnSpc>
              <a:buFont typeface="Arial" pitchFamily="34" charset="0"/>
              <a:buChar char="•"/>
            </a:pPr>
            <a:r>
              <a:rPr lang="es-AR" sz="2800" dirty="0" smtClean="0">
                <a:solidFill>
                  <a:schemeClr val="tx1"/>
                </a:solidFill>
              </a:rPr>
              <a:t>Antropología</a:t>
            </a:r>
          </a:p>
          <a:p>
            <a:pPr algn="l">
              <a:lnSpc>
                <a:spcPct val="150000"/>
              </a:lnSpc>
              <a:buFont typeface="Arial" pitchFamily="34" charset="0"/>
              <a:buChar char="•"/>
            </a:pPr>
            <a:r>
              <a:rPr lang="es-AR" sz="2800" dirty="0" smtClean="0">
                <a:solidFill>
                  <a:schemeClr val="tx1"/>
                </a:solidFill>
              </a:rPr>
              <a:t>Problemas sociales latinoamericanos</a:t>
            </a:r>
          </a:p>
          <a:p>
            <a:pPr algn="l">
              <a:lnSpc>
                <a:spcPct val="150000"/>
              </a:lnSpc>
              <a:buFont typeface="Arial" pitchFamily="34" charset="0"/>
              <a:buChar char="•"/>
            </a:pPr>
            <a:r>
              <a:rPr lang="es-AR" sz="2800" dirty="0" smtClean="0">
                <a:solidFill>
                  <a:schemeClr val="tx1"/>
                </a:solidFill>
              </a:rPr>
              <a:t>Neuropsicología</a:t>
            </a:r>
          </a:p>
          <a:p>
            <a:pPr algn="l">
              <a:lnSpc>
                <a:spcPct val="150000"/>
              </a:lnSpc>
              <a:buFont typeface="Arial" pitchFamily="34" charset="0"/>
              <a:buChar char="•"/>
            </a:pPr>
            <a:r>
              <a:rPr lang="es-AR" sz="2800" dirty="0" smtClean="0">
                <a:solidFill>
                  <a:schemeClr val="tx1"/>
                </a:solidFill>
              </a:rPr>
              <a:t>Psicología social</a:t>
            </a:r>
          </a:p>
          <a:p>
            <a:pPr algn="l">
              <a:lnSpc>
                <a:spcPct val="150000"/>
              </a:lnSpc>
              <a:buFont typeface="Arial" pitchFamily="34" charset="0"/>
              <a:buChar char="•"/>
            </a:pPr>
            <a:r>
              <a:rPr lang="es-AR" sz="2800" dirty="0" smtClean="0">
                <a:solidFill>
                  <a:schemeClr val="tx1"/>
                </a:solidFill>
              </a:rPr>
              <a:t>Psicología de los grupos</a:t>
            </a:r>
          </a:p>
          <a:p>
            <a:pPr algn="l">
              <a:lnSpc>
                <a:spcPct val="150000"/>
              </a:lnSpc>
              <a:buFont typeface="Arial" pitchFamily="34" charset="0"/>
              <a:buChar char="•"/>
            </a:pPr>
            <a:r>
              <a:rPr lang="es-AR" sz="2800" dirty="0" smtClean="0">
                <a:solidFill>
                  <a:schemeClr val="tx1"/>
                </a:solidFill>
              </a:rPr>
              <a:t>Modelos en Psicopatología</a:t>
            </a:r>
          </a:p>
          <a:p>
            <a:pPr algn="l">
              <a:lnSpc>
                <a:spcPct val="150000"/>
              </a:lnSpc>
              <a:buFont typeface="Arial" pitchFamily="34" charset="0"/>
              <a:buChar char="•"/>
            </a:pPr>
            <a:r>
              <a:rPr lang="es-AR" sz="2800" dirty="0" smtClean="0">
                <a:solidFill>
                  <a:schemeClr val="tx1"/>
                </a:solidFill>
              </a:rPr>
              <a:t>Psicología comunitaria</a:t>
            </a:r>
          </a:p>
          <a:p>
            <a:pPr>
              <a:lnSpc>
                <a:spcPct val="150000"/>
              </a:lnSpc>
            </a:pPr>
            <a:endParaRPr lang="es-AR" sz="2800" u="sng" dirty="0" smtClean="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2514600"/>
          </a:xfrm>
        </p:spPr>
        <p:txBody>
          <a:bodyPr>
            <a:normAutofit/>
          </a:bodyPr>
          <a:lstStyle/>
          <a:p>
            <a:pPr>
              <a:lnSpc>
                <a:spcPct val="150000"/>
              </a:lnSpc>
            </a:pPr>
            <a:r>
              <a:rPr lang="es-AR" sz="2400" u="sng" dirty="0" smtClean="0">
                <a:solidFill>
                  <a:schemeClr val="tx1"/>
                </a:solidFill>
              </a:rPr>
              <a:t>Materias del plan 89 indirectamente relacionadas con los contenidos</a:t>
            </a:r>
          </a:p>
          <a:p>
            <a:pPr algn="l">
              <a:lnSpc>
                <a:spcPct val="150000"/>
              </a:lnSpc>
              <a:buFont typeface="Arial" pitchFamily="34" charset="0"/>
              <a:buChar char="•"/>
            </a:pPr>
            <a:r>
              <a:rPr lang="es-AR" sz="2400" dirty="0" smtClean="0">
                <a:solidFill>
                  <a:schemeClr val="tx1"/>
                </a:solidFill>
              </a:rPr>
              <a:t>Psicología clínica</a:t>
            </a:r>
          </a:p>
          <a:p>
            <a:pPr algn="l">
              <a:lnSpc>
                <a:spcPct val="150000"/>
              </a:lnSpc>
              <a:buFont typeface="Arial" pitchFamily="34" charset="0"/>
              <a:buChar char="•"/>
            </a:pPr>
            <a:r>
              <a:rPr lang="es-AR" sz="2400" dirty="0" smtClean="0">
                <a:solidFill>
                  <a:schemeClr val="tx1"/>
                </a:solidFill>
              </a:rPr>
              <a:t>Epistemología de la psicología</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4724400"/>
          </a:xfrm>
        </p:spPr>
        <p:txBody>
          <a:bodyPr>
            <a:normAutofit/>
          </a:bodyPr>
          <a:lstStyle/>
          <a:p>
            <a:pPr>
              <a:lnSpc>
                <a:spcPct val="150000"/>
              </a:lnSpc>
            </a:pPr>
            <a:r>
              <a:rPr lang="es-AR" sz="2800" u="sng" dirty="0" smtClean="0">
                <a:solidFill>
                  <a:schemeClr val="tx1"/>
                </a:solidFill>
              </a:rPr>
              <a:t>Análisis </a:t>
            </a:r>
            <a:r>
              <a:rPr lang="es-AR" sz="2800" u="sng" dirty="0" err="1" smtClean="0">
                <a:solidFill>
                  <a:schemeClr val="tx1"/>
                </a:solidFill>
              </a:rPr>
              <a:t>I</a:t>
            </a:r>
            <a:r>
              <a:rPr lang="es-AR" sz="2800" u="sng" dirty="0" err="1" smtClean="0">
                <a:solidFill>
                  <a:schemeClr val="tx1"/>
                </a:solidFill>
              </a:rPr>
              <a:t>ntracategorial</a:t>
            </a:r>
            <a:endParaRPr lang="es-AR" sz="2800" u="sng" dirty="0" smtClean="0">
              <a:solidFill>
                <a:schemeClr val="tx1"/>
              </a:solidFill>
            </a:endParaRPr>
          </a:p>
          <a:p>
            <a:pPr algn="l">
              <a:lnSpc>
                <a:spcPct val="150000"/>
              </a:lnSpc>
            </a:pPr>
            <a:r>
              <a:rPr lang="es-AR" sz="2800" u="sng" dirty="0" smtClean="0">
                <a:solidFill>
                  <a:schemeClr val="tx1"/>
                </a:solidFill>
              </a:rPr>
              <a:t>Análisis a nivel de los contenidos</a:t>
            </a:r>
          </a:p>
          <a:p>
            <a:pPr algn="l">
              <a:lnSpc>
                <a:spcPct val="150000"/>
              </a:lnSpc>
              <a:buFont typeface="Arial" pitchFamily="34" charset="0"/>
              <a:buChar char="•"/>
            </a:pPr>
            <a:r>
              <a:rPr lang="es-AR" sz="2800" dirty="0" smtClean="0">
                <a:solidFill>
                  <a:schemeClr val="tx1"/>
                </a:solidFill>
              </a:rPr>
              <a:t> Proceso salud enfermedad</a:t>
            </a:r>
          </a:p>
          <a:p>
            <a:pPr algn="l">
              <a:lnSpc>
                <a:spcPct val="150000"/>
              </a:lnSpc>
              <a:buFont typeface="Arial" pitchFamily="34" charset="0"/>
              <a:buChar char="•"/>
            </a:pPr>
            <a:r>
              <a:rPr lang="es-AR" sz="2800" dirty="0" smtClean="0">
                <a:solidFill>
                  <a:schemeClr val="tx1"/>
                </a:solidFill>
              </a:rPr>
              <a:t> Demanda de atención en salud</a:t>
            </a:r>
          </a:p>
          <a:p>
            <a:pPr algn="l">
              <a:lnSpc>
                <a:spcPct val="150000"/>
              </a:lnSpc>
              <a:buFont typeface="Arial" pitchFamily="34" charset="0"/>
              <a:buChar char="•"/>
            </a:pPr>
            <a:r>
              <a:rPr lang="es-AR" sz="2800" dirty="0" smtClean="0">
                <a:solidFill>
                  <a:schemeClr val="tx1"/>
                </a:solidFill>
              </a:rPr>
              <a:t> Sistema local de los servicios de salud</a:t>
            </a:r>
          </a:p>
          <a:p>
            <a:pPr algn="l">
              <a:lnSpc>
                <a:spcPct val="150000"/>
              </a:lnSpc>
              <a:buFont typeface="Arial" pitchFamily="34" charset="0"/>
              <a:buChar char="•"/>
            </a:pPr>
            <a:r>
              <a:rPr lang="es-AR" sz="2800" dirty="0" smtClean="0">
                <a:solidFill>
                  <a:schemeClr val="tx1"/>
                </a:solidFill>
              </a:rPr>
              <a:t> Intervenciones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fontScale="92500" lnSpcReduction="10000"/>
          </a:bodyPr>
          <a:lstStyle/>
          <a:p>
            <a:pPr>
              <a:lnSpc>
                <a:spcPct val="150000"/>
              </a:lnSpc>
            </a:pPr>
            <a:r>
              <a:rPr lang="es-AR" sz="2800" u="sng" dirty="0" smtClean="0">
                <a:solidFill>
                  <a:schemeClr val="tx1"/>
                </a:solidFill>
              </a:rPr>
              <a:t>Análisis por </a:t>
            </a:r>
            <a:r>
              <a:rPr lang="es-AR" sz="2800" u="sng" dirty="0" err="1" smtClean="0">
                <a:solidFill>
                  <a:schemeClr val="tx1"/>
                </a:solidFill>
              </a:rPr>
              <a:t>Areas</a:t>
            </a:r>
            <a:endParaRPr lang="es-AR" sz="2800" u="sng" dirty="0" smtClean="0">
              <a:solidFill>
                <a:schemeClr val="tx1"/>
              </a:solidFill>
            </a:endParaRPr>
          </a:p>
          <a:p>
            <a:pPr algn="l">
              <a:lnSpc>
                <a:spcPct val="150000"/>
              </a:lnSpc>
            </a:pPr>
            <a:r>
              <a:rPr lang="es-AR" sz="2800" u="sng" dirty="0" err="1" smtClean="0">
                <a:solidFill>
                  <a:schemeClr val="tx1"/>
                </a:solidFill>
              </a:rPr>
              <a:t>Area</a:t>
            </a:r>
            <a:r>
              <a:rPr lang="es-AR" sz="2800" u="sng" dirty="0" smtClean="0">
                <a:solidFill>
                  <a:schemeClr val="tx1"/>
                </a:solidFill>
              </a:rPr>
              <a:t> sistemas</a:t>
            </a:r>
          </a:p>
          <a:p>
            <a:pPr algn="l">
              <a:lnSpc>
                <a:spcPct val="150000"/>
              </a:lnSpc>
              <a:buFont typeface="Arial" pitchFamily="34" charset="0"/>
              <a:buChar char="•"/>
            </a:pPr>
            <a:r>
              <a:rPr lang="es-AR" sz="2800" dirty="0" smtClean="0">
                <a:solidFill>
                  <a:schemeClr val="tx1"/>
                </a:solidFill>
              </a:rPr>
              <a:t>Introducción a la Psicología</a:t>
            </a:r>
          </a:p>
          <a:p>
            <a:pPr algn="l">
              <a:lnSpc>
                <a:spcPct val="150000"/>
              </a:lnSpc>
              <a:buFont typeface="Arial" pitchFamily="34" charset="0"/>
              <a:buChar char="•"/>
            </a:pPr>
            <a:r>
              <a:rPr lang="es-AR" sz="2800" dirty="0" smtClean="0">
                <a:solidFill>
                  <a:schemeClr val="tx1"/>
                </a:solidFill>
              </a:rPr>
              <a:t>Modelos en psicopatología</a:t>
            </a:r>
          </a:p>
          <a:p>
            <a:pPr algn="l">
              <a:lnSpc>
                <a:spcPct val="150000"/>
              </a:lnSpc>
            </a:pPr>
            <a:r>
              <a:rPr lang="es-AR" sz="2800" u="sng" dirty="0" err="1" smtClean="0">
                <a:solidFill>
                  <a:schemeClr val="tx1"/>
                </a:solidFill>
              </a:rPr>
              <a:t>Area</a:t>
            </a:r>
            <a:r>
              <a:rPr lang="es-AR" sz="2800" u="sng" dirty="0" smtClean="0">
                <a:solidFill>
                  <a:schemeClr val="tx1"/>
                </a:solidFill>
              </a:rPr>
              <a:t> socio antropológica</a:t>
            </a:r>
          </a:p>
          <a:p>
            <a:pPr algn="l">
              <a:lnSpc>
                <a:spcPct val="150000"/>
              </a:lnSpc>
              <a:buFont typeface="Arial" pitchFamily="34" charset="0"/>
              <a:buChar char="•"/>
            </a:pPr>
            <a:r>
              <a:rPr lang="es-AR" sz="2800" dirty="0" smtClean="0">
                <a:solidFill>
                  <a:schemeClr val="tx1"/>
                </a:solidFill>
              </a:rPr>
              <a:t>Antropología</a:t>
            </a:r>
          </a:p>
          <a:p>
            <a:pPr algn="l">
              <a:lnSpc>
                <a:spcPct val="150000"/>
              </a:lnSpc>
              <a:buFont typeface="Arial" pitchFamily="34" charset="0"/>
              <a:buChar char="•"/>
            </a:pPr>
            <a:r>
              <a:rPr lang="es-AR" sz="2800" dirty="0" smtClean="0">
                <a:solidFill>
                  <a:schemeClr val="tx1"/>
                </a:solidFill>
              </a:rPr>
              <a:t>Psicología comunitaria</a:t>
            </a:r>
          </a:p>
          <a:p>
            <a:pPr algn="l">
              <a:lnSpc>
                <a:spcPct val="150000"/>
              </a:lnSpc>
              <a:buFont typeface="Arial" pitchFamily="34" charset="0"/>
              <a:buChar char="•"/>
            </a:pPr>
            <a:r>
              <a:rPr lang="es-AR" sz="2800" dirty="0" smtClean="0">
                <a:solidFill>
                  <a:schemeClr val="tx1"/>
                </a:solidFill>
              </a:rPr>
              <a:t>Problemas sociales latinoamericanos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4724400"/>
          </a:xfrm>
        </p:spPr>
        <p:txBody>
          <a:bodyPr>
            <a:normAutofit fontScale="92500" lnSpcReduction="10000"/>
          </a:bodyPr>
          <a:lstStyle/>
          <a:p>
            <a:pPr>
              <a:lnSpc>
                <a:spcPct val="150000"/>
              </a:lnSpc>
            </a:pPr>
            <a:r>
              <a:rPr lang="es-AR" sz="2800" u="sng" dirty="0" smtClean="0">
                <a:solidFill>
                  <a:schemeClr val="tx1"/>
                </a:solidFill>
              </a:rPr>
              <a:t>Análisis por </a:t>
            </a:r>
            <a:r>
              <a:rPr lang="es-AR" sz="2800" u="sng" dirty="0" err="1" smtClean="0">
                <a:solidFill>
                  <a:schemeClr val="tx1"/>
                </a:solidFill>
              </a:rPr>
              <a:t>Areas</a:t>
            </a:r>
            <a:r>
              <a:rPr lang="es-AR" sz="2800" u="sng" dirty="0" smtClean="0">
                <a:solidFill>
                  <a:schemeClr val="tx1"/>
                </a:solidFill>
              </a:rPr>
              <a:t> (cont.)</a:t>
            </a:r>
          </a:p>
          <a:p>
            <a:pPr algn="l">
              <a:lnSpc>
                <a:spcPct val="150000"/>
              </a:lnSpc>
            </a:pPr>
            <a:r>
              <a:rPr lang="es-AR" sz="2800" u="sng" dirty="0" smtClean="0">
                <a:solidFill>
                  <a:schemeClr val="tx1"/>
                </a:solidFill>
              </a:rPr>
              <a:t>Área </a:t>
            </a:r>
            <a:r>
              <a:rPr lang="es-AR" sz="2800" u="sng" dirty="0" err="1" smtClean="0">
                <a:solidFill>
                  <a:schemeClr val="tx1"/>
                </a:solidFill>
              </a:rPr>
              <a:t>Psicobiológica</a:t>
            </a:r>
            <a:endParaRPr lang="es-AR" sz="2800" u="sng" dirty="0" smtClean="0">
              <a:solidFill>
                <a:schemeClr val="tx1"/>
              </a:solidFill>
            </a:endParaRPr>
          </a:p>
          <a:p>
            <a:pPr algn="l">
              <a:lnSpc>
                <a:spcPct val="150000"/>
              </a:lnSpc>
              <a:buFont typeface="Arial" pitchFamily="34" charset="0"/>
              <a:buChar char="•"/>
            </a:pPr>
            <a:r>
              <a:rPr lang="es-AR" sz="2800" dirty="0" smtClean="0">
                <a:solidFill>
                  <a:schemeClr val="tx1"/>
                </a:solidFill>
              </a:rPr>
              <a:t> Neuropsicología</a:t>
            </a:r>
          </a:p>
          <a:p>
            <a:pPr algn="l">
              <a:lnSpc>
                <a:spcPct val="150000"/>
              </a:lnSpc>
            </a:pPr>
            <a:r>
              <a:rPr lang="es-AR" sz="2800" u="sng" dirty="0" smtClean="0">
                <a:solidFill>
                  <a:schemeClr val="tx1"/>
                </a:solidFill>
              </a:rPr>
              <a:t>Área Investigación</a:t>
            </a:r>
          </a:p>
          <a:p>
            <a:pPr algn="l">
              <a:lnSpc>
                <a:spcPct val="150000"/>
              </a:lnSpc>
              <a:buFont typeface="Arial" pitchFamily="34" charset="0"/>
              <a:buChar char="•"/>
            </a:pPr>
            <a:r>
              <a:rPr lang="es-AR" sz="2800" dirty="0" smtClean="0">
                <a:solidFill>
                  <a:schemeClr val="tx1"/>
                </a:solidFill>
              </a:rPr>
              <a:t> Epistemología de la psicología</a:t>
            </a:r>
          </a:p>
          <a:p>
            <a:pPr algn="l">
              <a:lnSpc>
                <a:spcPct val="150000"/>
              </a:lnSpc>
            </a:pPr>
            <a:r>
              <a:rPr lang="es-AR" sz="2800" u="sng" dirty="0" smtClean="0">
                <a:solidFill>
                  <a:schemeClr val="tx1"/>
                </a:solidFill>
              </a:rPr>
              <a:t>Ámbitos</a:t>
            </a:r>
          </a:p>
          <a:p>
            <a:pPr algn="l">
              <a:lnSpc>
                <a:spcPct val="150000"/>
              </a:lnSpc>
              <a:buFont typeface="Arial" pitchFamily="34" charset="0"/>
              <a:buChar char="•"/>
            </a:pPr>
            <a:r>
              <a:rPr lang="es-AR" sz="2800" dirty="0" smtClean="0">
                <a:solidFill>
                  <a:schemeClr val="tx1"/>
                </a:solidFill>
              </a:rPr>
              <a:t> Psicología clínica</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a:bodyPr>
          <a:lstStyle/>
          <a:p>
            <a:pPr>
              <a:lnSpc>
                <a:spcPct val="150000"/>
              </a:lnSpc>
            </a:pPr>
            <a:r>
              <a:rPr lang="es-AR" sz="2800" u="sng" dirty="0" smtClean="0">
                <a:solidFill>
                  <a:schemeClr val="tx1"/>
                </a:solidFill>
              </a:rPr>
              <a:t>Análisis </a:t>
            </a:r>
            <a:r>
              <a:rPr lang="es-AR" sz="2800" u="sng" dirty="0" err="1" smtClean="0">
                <a:solidFill>
                  <a:schemeClr val="tx1"/>
                </a:solidFill>
              </a:rPr>
              <a:t>Intercategorial</a:t>
            </a:r>
            <a:endParaRPr lang="es-AR" sz="2800" u="sng" dirty="0" smtClean="0">
              <a:solidFill>
                <a:schemeClr val="tx1"/>
              </a:solidFill>
            </a:endParaRPr>
          </a:p>
          <a:p>
            <a:pPr algn="l">
              <a:lnSpc>
                <a:spcPct val="150000"/>
              </a:lnSpc>
            </a:pPr>
            <a:r>
              <a:rPr lang="es-AR" sz="2800" u="sng" dirty="0" smtClean="0">
                <a:solidFill>
                  <a:schemeClr val="tx1"/>
                </a:solidFill>
              </a:rPr>
              <a:t>Categorías</a:t>
            </a:r>
          </a:p>
          <a:p>
            <a:pPr algn="l">
              <a:lnSpc>
                <a:spcPct val="150000"/>
              </a:lnSpc>
              <a:buFont typeface="Arial" pitchFamily="34" charset="0"/>
              <a:buChar char="•"/>
            </a:pPr>
            <a:r>
              <a:rPr lang="es-AR" sz="2800" dirty="0" smtClean="0">
                <a:solidFill>
                  <a:schemeClr val="tx1"/>
                </a:solidFill>
              </a:rPr>
              <a:t> Incidencia</a:t>
            </a:r>
          </a:p>
          <a:p>
            <a:pPr algn="l">
              <a:lnSpc>
                <a:spcPct val="150000"/>
              </a:lnSpc>
              <a:buFont typeface="Arial" pitchFamily="34" charset="0"/>
              <a:buChar char="•"/>
            </a:pPr>
            <a:r>
              <a:rPr lang="es-AR" sz="2800" dirty="0" smtClean="0">
                <a:solidFill>
                  <a:schemeClr val="tx1"/>
                </a:solidFill>
              </a:rPr>
              <a:t>Formación</a:t>
            </a:r>
          </a:p>
          <a:p>
            <a:pPr algn="l">
              <a:lnSpc>
                <a:spcPct val="150000"/>
              </a:lnSpc>
              <a:buFont typeface="Arial" pitchFamily="34" charset="0"/>
              <a:buChar char="•"/>
            </a:pPr>
            <a:r>
              <a:rPr lang="es-AR" sz="2800" dirty="0" smtClean="0">
                <a:solidFill>
                  <a:schemeClr val="tx1"/>
                </a:solidFill>
              </a:rPr>
              <a:t> Rol</a:t>
            </a:r>
          </a:p>
          <a:p>
            <a:pPr algn="l">
              <a:lnSpc>
                <a:spcPct val="150000"/>
              </a:lnSpc>
              <a:buFont typeface="Arial" pitchFamily="34" charset="0"/>
              <a:buChar char="•"/>
            </a:pPr>
            <a:r>
              <a:rPr lang="es-AR" sz="2800" dirty="0" smtClean="0">
                <a:solidFill>
                  <a:schemeClr val="tx1"/>
                </a:solidFill>
              </a:rPr>
              <a:t> Espacios curriculares</a:t>
            </a:r>
          </a:p>
          <a:p>
            <a:pPr algn="l">
              <a:lnSpc>
                <a:spcPct val="150000"/>
              </a:lnSpc>
              <a:buFont typeface="Arial" pitchFamily="34" charset="0"/>
              <a:buChar char="•"/>
            </a:pPr>
            <a:r>
              <a:rPr lang="es-AR" sz="2800" dirty="0" smtClean="0">
                <a:solidFill>
                  <a:schemeClr val="tx1"/>
                </a:solidFill>
              </a:rPr>
              <a:t> Requerimientos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fontScale="85000" lnSpcReduction="10000"/>
          </a:bodyPr>
          <a:lstStyle/>
          <a:p>
            <a:pPr>
              <a:lnSpc>
                <a:spcPct val="150000"/>
              </a:lnSpc>
            </a:pPr>
            <a:r>
              <a:rPr lang="es-AR" sz="2800" u="sng" dirty="0" smtClean="0">
                <a:solidFill>
                  <a:schemeClr val="tx1"/>
                </a:solidFill>
              </a:rPr>
              <a:t>Conclusiones </a:t>
            </a:r>
          </a:p>
          <a:p>
            <a:pPr algn="just">
              <a:lnSpc>
                <a:spcPct val="150000"/>
              </a:lnSpc>
            </a:pPr>
            <a:r>
              <a:rPr lang="es-AR" sz="2800" u="sng" dirty="0" smtClean="0">
                <a:solidFill>
                  <a:schemeClr val="tx1"/>
                </a:solidFill>
              </a:rPr>
              <a:t>Modelos en Psicopatología</a:t>
            </a:r>
            <a:r>
              <a:rPr lang="es-AR" sz="2800" dirty="0" smtClean="0">
                <a:solidFill>
                  <a:schemeClr val="tx1"/>
                </a:solidFill>
              </a:rPr>
              <a:t>:  aborda la demanda desde el modelo psicoanalítico.</a:t>
            </a:r>
          </a:p>
          <a:p>
            <a:pPr algn="just">
              <a:lnSpc>
                <a:spcPct val="150000"/>
              </a:lnSpc>
            </a:pPr>
            <a:r>
              <a:rPr lang="es-AR" sz="2800" u="sng" dirty="0" smtClean="0">
                <a:solidFill>
                  <a:schemeClr val="tx1"/>
                </a:solidFill>
              </a:rPr>
              <a:t>Antropología</a:t>
            </a:r>
            <a:r>
              <a:rPr lang="es-AR" sz="2800" dirty="0" smtClean="0">
                <a:solidFill>
                  <a:schemeClr val="tx1"/>
                </a:solidFill>
              </a:rPr>
              <a:t>: Enfatiza el aspecto cultural del concepto salud-enfermedad-atención. Normal-</a:t>
            </a:r>
            <a:r>
              <a:rPr lang="es-AR" sz="2800" dirty="0" err="1" smtClean="0">
                <a:solidFill>
                  <a:schemeClr val="tx1"/>
                </a:solidFill>
              </a:rPr>
              <a:t>patologico</a:t>
            </a:r>
            <a:r>
              <a:rPr lang="es-AR" sz="2800" dirty="0" smtClean="0">
                <a:solidFill>
                  <a:schemeClr val="tx1"/>
                </a:solidFill>
              </a:rPr>
              <a:t>. Salud-enfermedad.</a:t>
            </a:r>
          </a:p>
          <a:p>
            <a:pPr algn="just">
              <a:lnSpc>
                <a:spcPct val="150000"/>
              </a:lnSpc>
            </a:pPr>
            <a:r>
              <a:rPr lang="es-AR" sz="2800" u="sng" dirty="0" smtClean="0">
                <a:solidFill>
                  <a:schemeClr val="tx1"/>
                </a:solidFill>
              </a:rPr>
              <a:t>Psicología social</a:t>
            </a:r>
            <a:r>
              <a:rPr lang="es-AR" sz="2800" dirty="0" smtClean="0">
                <a:solidFill>
                  <a:schemeClr val="tx1"/>
                </a:solidFill>
              </a:rPr>
              <a:t>: subjetividad y entorno en la construcción de conceptos.</a:t>
            </a:r>
          </a:p>
          <a:p>
            <a:pPr algn="just">
              <a:lnSpc>
                <a:spcPct val="150000"/>
              </a:lnSpc>
            </a:pPr>
            <a:r>
              <a:rPr lang="es-AR" sz="2800" u="sng" dirty="0" smtClean="0">
                <a:solidFill>
                  <a:schemeClr val="tx1"/>
                </a:solidFill>
              </a:rPr>
              <a:t>Psicología de los grupos</a:t>
            </a:r>
            <a:r>
              <a:rPr lang="es-AR" sz="2800" dirty="0" smtClean="0">
                <a:solidFill>
                  <a:schemeClr val="tx1"/>
                </a:solidFill>
              </a:rPr>
              <a:t>: subjetividad-vinculo y cultura en relaciona las condiciones socio-</a:t>
            </a:r>
            <a:r>
              <a:rPr lang="es-AR" sz="2800" dirty="0" err="1" smtClean="0">
                <a:solidFill>
                  <a:schemeClr val="tx1"/>
                </a:solidFill>
              </a:rPr>
              <a:t>historicas</a:t>
            </a:r>
            <a:r>
              <a:rPr lang="es-AR" sz="2800" dirty="0" smtClean="0">
                <a:solidFill>
                  <a:schemeClr val="tx1"/>
                </a:solidFill>
              </a:rPr>
              <a:t> y la construcción de subjetividades.</a:t>
            </a:r>
          </a:p>
          <a:p>
            <a:pPr>
              <a:lnSpc>
                <a:spcPct val="150000"/>
              </a:lnSpc>
            </a:pPr>
            <a:endParaRPr lang="es-AR" sz="2800" u="sng" dirty="0" smtClean="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a:bodyPr>
          <a:lstStyle/>
          <a:p>
            <a:pPr algn="just">
              <a:lnSpc>
                <a:spcPct val="150000"/>
              </a:lnSpc>
            </a:pPr>
            <a:r>
              <a:rPr lang="es-AR" sz="2400" u="sng" dirty="0" smtClean="0">
                <a:solidFill>
                  <a:schemeClr val="tx1"/>
                </a:solidFill>
              </a:rPr>
              <a:t>Psicología Comunitaria</a:t>
            </a:r>
            <a:r>
              <a:rPr lang="es-AR" sz="2400" dirty="0" smtClean="0">
                <a:solidFill>
                  <a:schemeClr val="tx1"/>
                </a:solidFill>
              </a:rPr>
              <a:t>: Métodos para la intervención y dispositivos. Rol del psicólogo epidemiólogo.</a:t>
            </a:r>
          </a:p>
          <a:p>
            <a:pPr algn="l">
              <a:lnSpc>
                <a:spcPct val="150000"/>
              </a:lnSpc>
            </a:pPr>
            <a:r>
              <a:rPr lang="es-AR" sz="2400" u="sng" dirty="0" smtClean="0">
                <a:solidFill>
                  <a:schemeClr val="tx1"/>
                </a:solidFill>
              </a:rPr>
              <a:t>Problemas sociales latinoamericanos:</a:t>
            </a:r>
            <a:r>
              <a:rPr lang="es-AR" sz="2400" dirty="0" smtClean="0">
                <a:solidFill>
                  <a:schemeClr val="tx1"/>
                </a:solidFill>
              </a:rPr>
              <a:t> Pobreza, exclusión, vulnerabilidad. Panorama actual en el que se inscriben las urgencia sociales. Rol del estado. Políticas publicas y sociales.</a:t>
            </a:r>
          </a:p>
          <a:p>
            <a:pPr algn="just">
              <a:lnSpc>
                <a:spcPct val="150000"/>
              </a:lnSpc>
            </a:pPr>
            <a:r>
              <a:rPr lang="es-AR" sz="2400" u="sng" dirty="0" smtClean="0">
                <a:solidFill>
                  <a:schemeClr val="tx1"/>
                </a:solidFill>
              </a:rPr>
              <a:t>Neuropsicología</a:t>
            </a:r>
            <a:r>
              <a:rPr lang="es-AR" sz="2400" dirty="0" smtClean="0">
                <a:solidFill>
                  <a:schemeClr val="tx1"/>
                </a:solidFill>
              </a:rPr>
              <a:t>: Clasificación de patologías en función de la demanda. Alteraciones.</a:t>
            </a:r>
          </a:p>
          <a:p>
            <a:pPr algn="just">
              <a:lnSpc>
                <a:spcPct val="150000"/>
              </a:lnSpc>
            </a:pPr>
            <a:r>
              <a:rPr lang="es-AR" sz="2400" u="sng" dirty="0" smtClean="0">
                <a:solidFill>
                  <a:schemeClr val="tx1"/>
                </a:solidFill>
              </a:rPr>
              <a:t>Epistemología de la psicología</a:t>
            </a:r>
            <a:r>
              <a:rPr lang="es-AR" sz="2400" dirty="0" smtClean="0">
                <a:solidFill>
                  <a:schemeClr val="tx1"/>
                </a:solidFill>
              </a:rPr>
              <a:t>: Inter- </a:t>
            </a:r>
            <a:r>
              <a:rPr lang="es-AR" sz="2400" dirty="0" err="1" smtClean="0">
                <a:solidFill>
                  <a:schemeClr val="tx1"/>
                </a:solidFill>
              </a:rPr>
              <a:t>Intra</a:t>
            </a:r>
            <a:r>
              <a:rPr lang="es-AR" sz="2400" dirty="0" smtClean="0">
                <a:solidFill>
                  <a:schemeClr val="tx1"/>
                </a:solidFill>
              </a:rPr>
              <a:t> y </a:t>
            </a:r>
            <a:r>
              <a:rPr lang="es-AR" sz="2400" dirty="0" err="1" smtClean="0">
                <a:solidFill>
                  <a:schemeClr val="tx1"/>
                </a:solidFill>
              </a:rPr>
              <a:t>transdisciplina</a:t>
            </a:r>
            <a:r>
              <a:rPr lang="es-AR" sz="2400" dirty="0" smtClean="0">
                <a:solidFill>
                  <a:schemeClr val="tx1"/>
                </a:solidFill>
              </a:rPr>
              <a:t>.</a:t>
            </a:r>
          </a:p>
          <a:p>
            <a:pPr algn="just">
              <a:lnSpc>
                <a:spcPct val="150000"/>
              </a:lnSpc>
            </a:pPr>
            <a:r>
              <a:rPr lang="es-AR" sz="2400" u="sng" dirty="0" smtClean="0">
                <a:solidFill>
                  <a:schemeClr val="tx1"/>
                </a:solidFill>
              </a:rPr>
              <a:t>Psicología Clínica</a:t>
            </a:r>
            <a:r>
              <a:rPr lang="es-AR" sz="2400" dirty="0" smtClean="0">
                <a:solidFill>
                  <a:schemeClr val="tx1"/>
                </a:solidFill>
              </a:rPr>
              <a:t>: Demandas actuales. Propuestas terapéuticas.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3124200"/>
          </a:xfrm>
        </p:spPr>
        <p:txBody>
          <a:bodyPr>
            <a:normAutofit/>
          </a:bodyPr>
          <a:lstStyle/>
          <a:p>
            <a:pPr>
              <a:lnSpc>
                <a:spcPct val="150000"/>
              </a:lnSpc>
            </a:pPr>
            <a:r>
              <a:rPr lang="es-AR" sz="2800" u="sng" dirty="0" smtClean="0">
                <a:solidFill>
                  <a:schemeClr val="tx1"/>
                </a:solidFill>
              </a:rPr>
              <a:t>Entrevista a Informantes Calificados</a:t>
            </a:r>
          </a:p>
          <a:p>
            <a:pPr algn="l">
              <a:lnSpc>
                <a:spcPct val="150000"/>
              </a:lnSpc>
              <a:buFont typeface="Arial" pitchFamily="34" charset="0"/>
              <a:buChar char="•"/>
            </a:pPr>
            <a:endParaRPr lang="es-AR" sz="2800" dirty="0" smtClean="0">
              <a:solidFill>
                <a:schemeClr val="tx1"/>
              </a:solidFill>
            </a:endParaRPr>
          </a:p>
          <a:p>
            <a:pPr algn="l">
              <a:lnSpc>
                <a:spcPct val="150000"/>
              </a:lnSpc>
              <a:buFont typeface="Arial" pitchFamily="34" charset="0"/>
              <a:buChar char="•"/>
            </a:pPr>
            <a:r>
              <a:rPr lang="es-AR" sz="2800" dirty="0" smtClean="0">
                <a:solidFill>
                  <a:schemeClr val="tx1"/>
                </a:solidFill>
              </a:rPr>
              <a:t> Académica</a:t>
            </a:r>
          </a:p>
          <a:p>
            <a:pPr algn="l">
              <a:lnSpc>
                <a:spcPct val="150000"/>
              </a:lnSpc>
              <a:buFont typeface="Arial" pitchFamily="34" charset="0"/>
              <a:buChar char="•"/>
            </a:pPr>
            <a:r>
              <a:rPr lang="es-AR" sz="2800" dirty="0" smtClean="0">
                <a:solidFill>
                  <a:schemeClr val="tx1"/>
                </a:solidFill>
              </a:rPr>
              <a:t> Servicios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solidFill>
                  <a:schemeClr val="bg1">
                    <a:lumMod val="50000"/>
                  </a:schemeClr>
                </a:solidFill>
              </a:rPr>
              <a:t>Adecuación</a:t>
            </a:r>
            <a:r>
              <a:rPr lang="es-AR" sz="1000" dirty="0" smtClean="0">
                <a:solidFill>
                  <a:schemeClr val="bg1">
                    <a:lumMod val="50000"/>
                  </a:schemeClr>
                </a:solidFill>
              </a:rPr>
              <a:t> de la Formación de Grado en Psicología para el Trabajo en Salud Mental relacionado con la Urgencia y la Emergencia</a:t>
            </a:r>
            <a:endParaRPr lang="en-US" sz="1000" dirty="0">
              <a:solidFill>
                <a:schemeClr val="bg1">
                  <a:lumMod val="50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1 Título"/>
          <p:cNvSpPr txBox="1">
            <a:spLocks/>
          </p:cNvSpPr>
          <p:nvPr/>
        </p:nvSpPr>
        <p:spPr>
          <a:xfrm>
            <a:off x="381000" y="838200"/>
            <a:ext cx="9067800" cy="2057400"/>
          </a:xfrm>
          <a:prstGeom prst="rect">
            <a:avLst/>
          </a:prstGeom>
        </p:spPr>
        <p:txBody>
          <a:bodyPr vert="horz" lIns="91440" tIns="45720" rIns="91440" bIns="45720" rtlCol="0" anchor="ctr">
            <a:normAutofit/>
          </a:bodyPr>
          <a:lstStyle/>
          <a:p>
            <a:pPr marL="0" marR="0" lvl="0" indent="0" algn="just" defTabSz="914400" rtl="0" eaLnBrk="1" fontAlgn="auto" latinLnBrk="0" hangingPunct="1">
              <a:lnSpc>
                <a:spcPct val="100000"/>
              </a:lnSpc>
              <a:spcBef>
                <a:spcPct val="0"/>
              </a:spcBef>
              <a:spcAft>
                <a:spcPts val="0"/>
              </a:spcAft>
              <a:buClrTx/>
              <a:buSzTx/>
              <a:buFontTx/>
              <a:buNone/>
              <a:tabLst/>
              <a:defRPr/>
            </a:pPr>
            <a:r>
              <a:rPr kumimoji="0" lang="es-AR" sz="3200" b="0" i="0" u="none" strike="noStrike" kern="1200" cap="none" spc="0" normalizeH="0" baseline="0" noProof="0" dirty="0" smtClean="0">
                <a:ln>
                  <a:noFill/>
                </a:ln>
                <a:effectLst/>
                <a:uLnTx/>
                <a:uFillTx/>
                <a:latin typeface="+mj-lt"/>
                <a:ea typeface="+mj-ea"/>
                <a:cs typeface="+mj-cs"/>
              </a:rPr>
              <a:t>La realización de mi trabajo habitual como enfermera en el ámbito de la urgencia me llevo a preguntarme acerca de un lugar que muchas veces aparece vacante en el equipo de salud.</a:t>
            </a:r>
            <a:endParaRPr kumimoji="0" lang="es-AR" sz="3200" b="0" i="0" u="none" strike="noStrike" kern="1200" cap="none" spc="0" normalizeH="0" baseline="0" noProof="0" dirty="0">
              <a:ln>
                <a:noFill/>
              </a:ln>
              <a:effectLst/>
              <a:uLnTx/>
              <a:uFillTx/>
              <a:latin typeface="+mj-lt"/>
              <a:ea typeface="+mj-ea"/>
              <a:cs typeface="+mj-cs"/>
            </a:endParaRPr>
          </a:p>
        </p:txBody>
      </p:sp>
      <p:sp>
        <p:nvSpPr>
          <p:cNvPr id="10" name="2 Subtítulo"/>
          <p:cNvSpPr>
            <a:spLocks noGrp="1"/>
          </p:cNvSpPr>
          <p:nvPr>
            <p:ph type="subTitle" idx="1"/>
          </p:nvPr>
        </p:nvSpPr>
        <p:spPr>
          <a:xfrm>
            <a:off x="457200" y="3200400"/>
            <a:ext cx="8991600" cy="2895600"/>
          </a:xfrm>
        </p:spPr>
        <p:txBody>
          <a:bodyPr>
            <a:normAutofit/>
          </a:bodyPr>
          <a:lstStyle/>
          <a:p>
            <a:pPr algn="just"/>
            <a:r>
              <a:rPr lang="es-AR" dirty="0" smtClean="0">
                <a:solidFill>
                  <a:schemeClr val="tx1"/>
                </a:solidFill>
              </a:rPr>
              <a:t>La percepción de un lugar para profesionales de la salud mental y específicamente para los psicólogos.</a:t>
            </a:r>
          </a:p>
          <a:p>
            <a:pPr algn="just"/>
            <a:r>
              <a:rPr lang="es-AR" dirty="0" smtClean="0">
                <a:solidFill>
                  <a:schemeClr val="tx1"/>
                </a:solidFill>
              </a:rPr>
              <a:t>De allí surge este trabajo a los fines de indagar las herramientas con las que actualmente contamos para desempeñar un rol con gran impacto social.</a:t>
            </a:r>
          </a:p>
          <a:p>
            <a:pPr algn="l"/>
            <a:endParaRPr lang="es-AR"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a:bodyPr>
          <a:lstStyle/>
          <a:p>
            <a:pPr>
              <a:lnSpc>
                <a:spcPct val="150000"/>
              </a:lnSpc>
            </a:pPr>
            <a:r>
              <a:rPr lang="es-AR" sz="2800" u="sng" dirty="0" smtClean="0">
                <a:solidFill>
                  <a:schemeClr val="tx1"/>
                </a:solidFill>
              </a:rPr>
              <a:t>Criterios de Inclusión</a:t>
            </a:r>
          </a:p>
          <a:p>
            <a:pPr algn="l">
              <a:lnSpc>
                <a:spcPct val="150000"/>
              </a:lnSpc>
              <a:buFont typeface="Arial" pitchFamily="34" charset="0"/>
              <a:buChar char="•"/>
            </a:pPr>
            <a:r>
              <a:rPr lang="es-AR" sz="2800" dirty="0" smtClean="0">
                <a:solidFill>
                  <a:schemeClr val="tx1"/>
                </a:solidFill>
              </a:rPr>
              <a:t> Ser profesional de la psicología.</a:t>
            </a:r>
          </a:p>
          <a:p>
            <a:pPr algn="l">
              <a:lnSpc>
                <a:spcPct val="150000"/>
              </a:lnSpc>
              <a:buFont typeface="Arial" pitchFamily="34" charset="0"/>
              <a:buChar char="•"/>
            </a:pPr>
            <a:r>
              <a:rPr lang="es-AR" sz="2800" dirty="0" smtClean="0">
                <a:solidFill>
                  <a:schemeClr val="tx1"/>
                </a:solidFill>
              </a:rPr>
              <a:t> Egresado particularmente de la UNMP.</a:t>
            </a:r>
          </a:p>
          <a:p>
            <a:pPr algn="just">
              <a:lnSpc>
                <a:spcPct val="150000"/>
              </a:lnSpc>
              <a:buFont typeface="Arial" pitchFamily="34" charset="0"/>
              <a:buChar char="•"/>
            </a:pPr>
            <a:r>
              <a:rPr lang="es-AR" sz="2800" dirty="0" smtClean="0">
                <a:solidFill>
                  <a:schemeClr val="tx1"/>
                </a:solidFill>
              </a:rPr>
              <a:t> Ocupar (o haber ocupado recientemente) cargos de gestión relacionados con la formación de grado de profesionales psicólogos y/o con la gestión de servicios públicos de atención a la salud mental.</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fontScale="92500" lnSpcReduction="10000"/>
          </a:bodyPr>
          <a:lstStyle/>
          <a:p>
            <a:pPr>
              <a:lnSpc>
                <a:spcPct val="150000"/>
              </a:lnSpc>
            </a:pPr>
            <a:r>
              <a:rPr lang="es-AR" sz="2800" u="sng" dirty="0" smtClean="0">
                <a:solidFill>
                  <a:schemeClr val="tx1"/>
                </a:solidFill>
              </a:rPr>
              <a:t>Protocolo de Entrevista</a:t>
            </a:r>
          </a:p>
          <a:p>
            <a:pPr algn="l">
              <a:lnSpc>
                <a:spcPct val="150000"/>
              </a:lnSpc>
            </a:pPr>
            <a:r>
              <a:rPr lang="es-AR" sz="2800" u="sng" dirty="0" err="1" smtClean="0">
                <a:solidFill>
                  <a:schemeClr val="tx1"/>
                </a:solidFill>
              </a:rPr>
              <a:t>Area</a:t>
            </a:r>
            <a:r>
              <a:rPr lang="es-AR" sz="2800" u="sng" dirty="0" smtClean="0">
                <a:solidFill>
                  <a:schemeClr val="tx1"/>
                </a:solidFill>
              </a:rPr>
              <a:t> Académica</a:t>
            </a:r>
          </a:p>
          <a:p>
            <a:pPr algn="l">
              <a:lnSpc>
                <a:spcPct val="150000"/>
              </a:lnSpc>
              <a:buFont typeface="Arial" pitchFamily="34" charset="0"/>
              <a:buChar char="•"/>
            </a:pPr>
            <a:r>
              <a:rPr lang="es-AR" sz="2800" dirty="0" smtClean="0">
                <a:solidFill>
                  <a:schemeClr val="tx1"/>
                </a:solidFill>
              </a:rPr>
              <a:t> Datos del entrevistado</a:t>
            </a:r>
          </a:p>
          <a:p>
            <a:pPr algn="l">
              <a:lnSpc>
                <a:spcPct val="150000"/>
              </a:lnSpc>
              <a:buFont typeface="Arial" pitchFamily="34" charset="0"/>
              <a:buChar char="•"/>
            </a:pPr>
            <a:r>
              <a:rPr lang="es-AR" sz="2800" dirty="0" smtClean="0">
                <a:solidFill>
                  <a:schemeClr val="tx1"/>
                </a:solidFill>
              </a:rPr>
              <a:t> Relevancia: Incidencia-Planes académicos</a:t>
            </a:r>
          </a:p>
          <a:p>
            <a:pPr algn="l">
              <a:lnSpc>
                <a:spcPct val="150000"/>
              </a:lnSpc>
              <a:buFont typeface="Arial" pitchFamily="34" charset="0"/>
              <a:buChar char="•"/>
            </a:pPr>
            <a:r>
              <a:rPr lang="es-AR" sz="2800" dirty="0" smtClean="0">
                <a:solidFill>
                  <a:schemeClr val="tx1"/>
                </a:solidFill>
              </a:rPr>
              <a:t> Formación: Concepción de la urgencia en ámbitos de la practica</a:t>
            </a:r>
          </a:p>
          <a:p>
            <a:pPr algn="l">
              <a:lnSpc>
                <a:spcPct val="150000"/>
              </a:lnSpc>
            </a:pPr>
            <a:r>
              <a:rPr lang="es-AR" sz="2800" dirty="0" smtClean="0">
                <a:solidFill>
                  <a:schemeClr val="tx1"/>
                </a:solidFill>
              </a:rPr>
              <a:t>  Espacios de articulación formación-servicios</a:t>
            </a:r>
          </a:p>
          <a:p>
            <a:pPr algn="l">
              <a:lnSpc>
                <a:spcPct val="150000"/>
              </a:lnSpc>
              <a:buFont typeface="Arial" pitchFamily="34" charset="0"/>
              <a:buChar char="•"/>
            </a:pPr>
            <a:r>
              <a:rPr lang="es-AR" sz="2800" dirty="0" smtClean="0">
                <a:solidFill>
                  <a:schemeClr val="tx1"/>
                </a:solidFill>
              </a:rPr>
              <a:t> Requerimientos</a:t>
            </a:r>
          </a:p>
          <a:p>
            <a:pPr algn="l">
              <a:lnSpc>
                <a:spcPct val="150000"/>
              </a:lnSpc>
              <a:buFont typeface="Arial" pitchFamily="34" charset="0"/>
              <a:buChar char="•"/>
            </a:pPr>
            <a:r>
              <a:rPr lang="es-AR" sz="2800" dirty="0" smtClean="0">
                <a:solidFill>
                  <a:schemeClr val="tx1"/>
                </a:solidFill>
              </a:rPr>
              <a:t> Reconocimiento profesional</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fontScale="92500" lnSpcReduction="10000"/>
          </a:bodyPr>
          <a:lstStyle/>
          <a:p>
            <a:pPr>
              <a:lnSpc>
                <a:spcPct val="150000"/>
              </a:lnSpc>
            </a:pPr>
            <a:r>
              <a:rPr lang="es-AR" sz="2800" u="sng" dirty="0" smtClean="0">
                <a:solidFill>
                  <a:schemeClr val="tx1"/>
                </a:solidFill>
              </a:rPr>
              <a:t>Protocolo de Entrevista (cont.)</a:t>
            </a:r>
          </a:p>
          <a:p>
            <a:pPr algn="l">
              <a:lnSpc>
                <a:spcPct val="150000"/>
              </a:lnSpc>
            </a:pPr>
            <a:r>
              <a:rPr lang="es-AR" sz="2800" u="sng" dirty="0" smtClean="0">
                <a:solidFill>
                  <a:schemeClr val="tx1"/>
                </a:solidFill>
              </a:rPr>
              <a:t>Área Servicios</a:t>
            </a:r>
          </a:p>
          <a:p>
            <a:pPr algn="l">
              <a:lnSpc>
                <a:spcPct val="150000"/>
              </a:lnSpc>
              <a:buFont typeface="Arial" pitchFamily="34" charset="0"/>
              <a:buChar char="•"/>
            </a:pPr>
            <a:r>
              <a:rPr lang="es-AR" sz="2800" dirty="0" smtClean="0">
                <a:solidFill>
                  <a:schemeClr val="tx1"/>
                </a:solidFill>
              </a:rPr>
              <a:t> Datos del entrevistado</a:t>
            </a:r>
          </a:p>
          <a:p>
            <a:pPr algn="l">
              <a:lnSpc>
                <a:spcPct val="150000"/>
              </a:lnSpc>
              <a:buFont typeface="Arial" pitchFamily="34" charset="0"/>
              <a:buChar char="•"/>
            </a:pPr>
            <a:r>
              <a:rPr lang="es-AR" sz="2800" dirty="0" smtClean="0">
                <a:solidFill>
                  <a:schemeClr val="tx1"/>
                </a:solidFill>
              </a:rPr>
              <a:t> Relevancia: Incidencia actual </a:t>
            </a:r>
          </a:p>
          <a:p>
            <a:pPr algn="l">
              <a:lnSpc>
                <a:spcPct val="150000"/>
              </a:lnSpc>
            </a:pPr>
            <a:r>
              <a:rPr lang="es-AR" sz="2800" dirty="0" smtClean="0">
                <a:solidFill>
                  <a:schemeClr val="tx1"/>
                </a:solidFill>
              </a:rPr>
              <a:t>                      Estrategias</a:t>
            </a:r>
          </a:p>
          <a:p>
            <a:pPr algn="l">
              <a:lnSpc>
                <a:spcPct val="150000"/>
              </a:lnSpc>
              <a:buFont typeface="Arial" pitchFamily="34" charset="0"/>
              <a:buChar char="•"/>
            </a:pPr>
            <a:r>
              <a:rPr lang="es-AR" sz="2800" dirty="0" smtClean="0">
                <a:solidFill>
                  <a:schemeClr val="tx1"/>
                </a:solidFill>
              </a:rPr>
              <a:t> Formación: Planificación </a:t>
            </a:r>
          </a:p>
          <a:p>
            <a:pPr algn="l">
              <a:lnSpc>
                <a:spcPct val="150000"/>
              </a:lnSpc>
            </a:pPr>
            <a:r>
              <a:rPr lang="es-AR" sz="2800" dirty="0" smtClean="0">
                <a:solidFill>
                  <a:schemeClr val="tx1"/>
                </a:solidFill>
              </a:rPr>
              <a:t>                      Agentes</a:t>
            </a:r>
          </a:p>
          <a:p>
            <a:pPr algn="l">
              <a:lnSpc>
                <a:spcPct val="150000"/>
              </a:lnSpc>
            </a:pPr>
            <a:r>
              <a:rPr lang="es-AR" sz="2800" dirty="0" smtClean="0">
                <a:solidFill>
                  <a:schemeClr val="tx1"/>
                </a:solidFill>
              </a:rPr>
              <a:t>                      Adecuación de la formación</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a:bodyPr>
          <a:lstStyle/>
          <a:p>
            <a:pPr>
              <a:lnSpc>
                <a:spcPct val="150000"/>
              </a:lnSpc>
            </a:pPr>
            <a:r>
              <a:rPr lang="es-AR" sz="2800" u="sng" dirty="0" smtClean="0">
                <a:solidFill>
                  <a:schemeClr val="tx1"/>
                </a:solidFill>
              </a:rPr>
              <a:t>Resultado del Análisis de las Entrevistas</a:t>
            </a:r>
          </a:p>
          <a:p>
            <a:pPr algn="just">
              <a:lnSpc>
                <a:spcPct val="150000"/>
              </a:lnSpc>
              <a:buFont typeface="Arial" pitchFamily="34" charset="0"/>
              <a:buChar char="•"/>
            </a:pPr>
            <a:r>
              <a:rPr lang="es-AR" sz="2800" dirty="0" smtClean="0">
                <a:solidFill>
                  <a:schemeClr val="tx1"/>
                </a:solidFill>
              </a:rPr>
              <a:t> Percepción de la formación actual de los egresados psicólogos no coincidente con lo que ellos entienden como una formación integral.</a:t>
            </a:r>
          </a:p>
          <a:p>
            <a:pPr algn="just">
              <a:lnSpc>
                <a:spcPct val="150000"/>
              </a:lnSpc>
              <a:buFont typeface="Arial" pitchFamily="34" charset="0"/>
              <a:buChar char="•"/>
            </a:pPr>
            <a:r>
              <a:rPr lang="es-AR" sz="2800" dirty="0" smtClean="0">
                <a:solidFill>
                  <a:schemeClr val="tx1"/>
                </a:solidFill>
              </a:rPr>
              <a:t> La conciben sesgada, con escasos contenidos vinculados a la urgencia y poco entrenamiento en estas problemáticas.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a:bodyPr>
          <a:lstStyle/>
          <a:p>
            <a:pPr>
              <a:lnSpc>
                <a:spcPct val="150000"/>
              </a:lnSpc>
            </a:pPr>
            <a:r>
              <a:rPr lang="es-AR" sz="2800" u="sng" dirty="0" smtClean="0">
                <a:solidFill>
                  <a:schemeClr val="tx1"/>
                </a:solidFill>
              </a:rPr>
              <a:t>Resultado del Análisis de las Entrevistas (cont.)</a:t>
            </a:r>
          </a:p>
          <a:p>
            <a:pPr algn="just">
              <a:lnSpc>
                <a:spcPct val="150000"/>
              </a:lnSpc>
              <a:buFont typeface="Arial" pitchFamily="34" charset="0"/>
              <a:buChar char="•"/>
            </a:pPr>
            <a:r>
              <a:rPr lang="es-AR" sz="2800" dirty="0" smtClean="0">
                <a:solidFill>
                  <a:schemeClr val="tx1"/>
                </a:solidFill>
              </a:rPr>
              <a:t> No parece estar pensada la formación de los futuros psicólogos para situaciones de urgencia.</a:t>
            </a:r>
          </a:p>
          <a:p>
            <a:pPr algn="just">
              <a:lnSpc>
                <a:spcPct val="150000"/>
              </a:lnSpc>
              <a:buFont typeface="Arial" pitchFamily="34" charset="0"/>
              <a:buChar char="•"/>
            </a:pPr>
            <a:r>
              <a:rPr lang="es-AR" sz="2800" dirty="0" smtClean="0">
                <a:solidFill>
                  <a:schemeClr val="tx1"/>
                </a:solidFill>
              </a:rPr>
              <a:t> Perciben resistencia para introducir propuestas académicas diferentes a las psicoanalíticas.</a:t>
            </a:r>
          </a:p>
          <a:p>
            <a:pPr algn="just">
              <a:lnSpc>
                <a:spcPct val="150000"/>
              </a:lnSpc>
              <a:buFont typeface="Arial" pitchFamily="34" charset="0"/>
              <a:buChar char="•"/>
            </a:pPr>
            <a:r>
              <a:rPr lang="es-AR" sz="2800" dirty="0" smtClean="0">
                <a:solidFill>
                  <a:schemeClr val="tx1"/>
                </a:solidFill>
              </a:rPr>
              <a:t> Opinan que el perfil actual del egresado tiene predominio investigativo y esta poco orientado al hacer.</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fontScale="92500"/>
          </a:bodyPr>
          <a:lstStyle/>
          <a:p>
            <a:pPr>
              <a:lnSpc>
                <a:spcPct val="150000"/>
              </a:lnSpc>
            </a:pPr>
            <a:r>
              <a:rPr lang="es-AR" sz="2800" u="sng" dirty="0" smtClean="0">
                <a:solidFill>
                  <a:schemeClr val="tx1"/>
                </a:solidFill>
              </a:rPr>
              <a:t>Resultado del Análisis de las Entrevistas (cont.)</a:t>
            </a:r>
            <a:endParaRPr lang="es-AR" sz="2800" dirty="0" smtClean="0">
              <a:solidFill>
                <a:schemeClr val="tx1"/>
              </a:solidFill>
            </a:endParaRPr>
          </a:p>
          <a:p>
            <a:pPr algn="just">
              <a:lnSpc>
                <a:spcPct val="150000"/>
              </a:lnSpc>
              <a:buFont typeface="Arial" pitchFamily="34" charset="0"/>
              <a:buChar char="•"/>
            </a:pPr>
            <a:r>
              <a:rPr lang="es-AR" sz="2800" dirty="0" smtClean="0">
                <a:solidFill>
                  <a:schemeClr val="tx1"/>
                </a:solidFill>
              </a:rPr>
              <a:t> Todos los entrevistados coincidieron en un aumento de la incidencia de este tipo de situaciones y su presentación de forma diversificada.</a:t>
            </a:r>
          </a:p>
          <a:p>
            <a:pPr algn="just">
              <a:lnSpc>
                <a:spcPct val="150000"/>
              </a:lnSpc>
              <a:buFont typeface="Arial" pitchFamily="34" charset="0"/>
              <a:buChar char="•"/>
            </a:pPr>
            <a:r>
              <a:rPr lang="es-AR" sz="2800" dirty="0" smtClean="0">
                <a:solidFill>
                  <a:schemeClr val="tx1"/>
                </a:solidFill>
              </a:rPr>
              <a:t> No obstante, si bien estas situaciones parecen reconocerse, no parecen ser hasta el momento abordados de manera planificada.</a:t>
            </a:r>
          </a:p>
          <a:p>
            <a:pPr algn="just">
              <a:lnSpc>
                <a:spcPct val="150000"/>
              </a:lnSpc>
              <a:buFont typeface="Arial" pitchFamily="34" charset="0"/>
              <a:buChar char="•"/>
            </a:pPr>
            <a:r>
              <a:rPr lang="es-AR" sz="2800" dirty="0" smtClean="0">
                <a:solidFill>
                  <a:schemeClr val="tx1"/>
                </a:solidFill>
              </a:rPr>
              <a:t> Los pocos casos relatados se abordaron de forma improvisada y no sistemática.</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fontScale="77500" lnSpcReduction="20000"/>
          </a:bodyPr>
          <a:lstStyle/>
          <a:p>
            <a:pPr>
              <a:lnSpc>
                <a:spcPct val="150000"/>
              </a:lnSpc>
            </a:pPr>
            <a:r>
              <a:rPr lang="es-AR" sz="2800" u="sng" dirty="0" smtClean="0">
                <a:solidFill>
                  <a:schemeClr val="tx1"/>
                </a:solidFill>
              </a:rPr>
              <a:t>Resultado del Análisis de las Entrevistas (cont.)</a:t>
            </a:r>
          </a:p>
          <a:p>
            <a:pPr algn="l">
              <a:lnSpc>
                <a:spcPct val="150000"/>
              </a:lnSpc>
            </a:pPr>
            <a:r>
              <a:rPr lang="es-AR" sz="2800" dirty="0" smtClean="0">
                <a:solidFill>
                  <a:schemeClr val="tx1"/>
                </a:solidFill>
              </a:rPr>
              <a:t>Respecto a Formación, los entrevistados proponen:</a:t>
            </a:r>
          </a:p>
          <a:p>
            <a:pPr algn="l">
              <a:lnSpc>
                <a:spcPct val="150000"/>
              </a:lnSpc>
            </a:pPr>
            <a:r>
              <a:rPr lang="es-AR" sz="2800" u="sng" dirty="0" smtClean="0">
                <a:solidFill>
                  <a:schemeClr val="tx1"/>
                </a:solidFill>
              </a:rPr>
              <a:t>Desde el inicio de la carrera materias como:</a:t>
            </a:r>
          </a:p>
          <a:p>
            <a:pPr algn="l">
              <a:lnSpc>
                <a:spcPct val="150000"/>
              </a:lnSpc>
              <a:buFont typeface="Arial" pitchFamily="34" charset="0"/>
              <a:buChar char="•"/>
            </a:pPr>
            <a:r>
              <a:rPr lang="es-AR" sz="2800" dirty="0" smtClean="0">
                <a:solidFill>
                  <a:schemeClr val="tx1"/>
                </a:solidFill>
              </a:rPr>
              <a:t> Semiología</a:t>
            </a:r>
          </a:p>
          <a:p>
            <a:pPr algn="l">
              <a:lnSpc>
                <a:spcPct val="150000"/>
              </a:lnSpc>
              <a:buFont typeface="Arial" pitchFamily="34" charset="0"/>
              <a:buChar char="•"/>
            </a:pPr>
            <a:r>
              <a:rPr lang="es-AR" sz="2800" dirty="0" smtClean="0">
                <a:solidFill>
                  <a:schemeClr val="tx1"/>
                </a:solidFill>
              </a:rPr>
              <a:t> Salud Publica</a:t>
            </a:r>
          </a:p>
          <a:p>
            <a:pPr algn="l">
              <a:lnSpc>
                <a:spcPct val="150000"/>
              </a:lnSpc>
              <a:buFont typeface="Arial" pitchFamily="34" charset="0"/>
              <a:buChar char="•"/>
            </a:pPr>
            <a:r>
              <a:rPr lang="es-AR" sz="2800" dirty="0" smtClean="0">
                <a:solidFill>
                  <a:schemeClr val="tx1"/>
                </a:solidFill>
              </a:rPr>
              <a:t> Derechos humanos</a:t>
            </a:r>
          </a:p>
          <a:p>
            <a:pPr algn="l">
              <a:lnSpc>
                <a:spcPct val="150000"/>
              </a:lnSpc>
            </a:pPr>
            <a:r>
              <a:rPr lang="es-AR" sz="2800" u="sng" dirty="0" smtClean="0">
                <a:solidFill>
                  <a:schemeClr val="tx1"/>
                </a:solidFill>
              </a:rPr>
              <a:t>Con énfasis:</a:t>
            </a:r>
          </a:p>
          <a:p>
            <a:pPr algn="l">
              <a:lnSpc>
                <a:spcPct val="150000"/>
              </a:lnSpc>
              <a:buFont typeface="Arial" pitchFamily="34" charset="0"/>
              <a:buChar char="•"/>
            </a:pPr>
            <a:r>
              <a:rPr lang="es-AR" sz="2800" dirty="0" smtClean="0">
                <a:solidFill>
                  <a:schemeClr val="tx1"/>
                </a:solidFill>
              </a:rPr>
              <a:t> Aspectos preventivos</a:t>
            </a:r>
          </a:p>
          <a:p>
            <a:pPr algn="l">
              <a:lnSpc>
                <a:spcPct val="150000"/>
              </a:lnSpc>
              <a:buFont typeface="Arial" pitchFamily="34" charset="0"/>
              <a:buChar char="•"/>
            </a:pPr>
            <a:r>
              <a:rPr lang="es-AR" sz="2800" dirty="0" smtClean="0">
                <a:solidFill>
                  <a:schemeClr val="tx1"/>
                </a:solidFill>
              </a:rPr>
              <a:t> Detección precoz de casos</a:t>
            </a:r>
          </a:p>
          <a:p>
            <a:pPr algn="l">
              <a:lnSpc>
                <a:spcPct val="150000"/>
              </a:lnSpc>
              <a:buFont typeface="Arial" pitchFamily="34" charset="0"/>
              <a:buChar char="•"/>
            </a:pPr>
            <a:r>
              <a:rPr lang="es-AR" sz="2800" dirty="0" smtClean="0">
                <a:solidFill>
                  <a:schemeClr val="tx1"/>
                </a:solidFill>
              </a:rPr>
              <a:t> Derivaciones oportunas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fontScale="92500"/>
          </a:bodyPr>
          <a:lstStyle/>
          <a:p>
            <a:pPr>
              <a:lnSpc>
                <a:spcPct val="150000"/>
              </a:lnSpc>
            </a:pPr>
            <a:r>
              <a:rPr lang="es-AR" sz="2800" u="sng" dirty="0" smtClean="0">
                <a:solidFill>
                  <a:schemeClr val="tx1"/>
                </a:solidFill>
              </a:rPr>
              <a:t>Resultado del Análisis de las Entrevistas (cont.)</a:t>
            </a:r>
            <a:endParaRPr lang="es-AR" sz="2800" dirty="0" smtClean="0">
              <a:solidFill>
                <a:schemeClr val="tx1"/>
              </a:solidFill>
            </a:endParaRPr>
          </a:p>
          <a:p>
            <a:pPr algn="just">
              <a:lnSpc>
                <a:spcPct val="150000"/>
              </a:lnSpc>
              <a:buFont typeface="Arial" pitchFamily="34" charset="0"/>
              <a:buChar char="•"/>
            </a:pPr>
            <a:r>
              <a:rPr lang="es-AR" sz="2800" dirty="0" smtClean="0">
                <a:solidFill>
                  <a:schemeClr val="tx1"/>
                </a:solidFill>
              </a:rPr>
              <a:t> Al ser los seminarios de orientación  opcionales sumado a la baja probabilidad de encontrar casos de urgencia en la asistencia a las practicas curriculares conlleva a que tales contenidos no puedan ser garantizados en la formación de grado.</a:t>
            </a:r>
          </a:p>
          <a:p>
            <a:pPr algn="just">
              <a:lnSpc>
                <a:spcPct val="150000"/>
              </a:lnSpc>
            </a:pPr>
            <a:endParaRPr lang="es-AR" sz="2800" dirty="0" smtClean="0">
              <a:solidFill>
                <a:schemeClr val="tx1"/>
              </a:solidFill>
            </a:endParaRPr>
          </a:p>
          <a:p>
            <a:pPr algn="just">
              <a:lnSpc>
                <a:spcPct val="150000"/>
              </a:lnSpc>
              <a:buFont typeface="Arial" pitchFamily="34" charset="0"/>
              <a:buChar char="•"/>
            </a:pPr>
            <a:r>
              <a:rPr lang="es-AR" sz="2800" dirty="0" smtClean="0">
                <a:solidFill>
                  <a:schemeClr val="tx1"/>
                </a:solidFill>
              </a:rPr>
              <a:t> La formación especifica sobre urgencia y emergencia en salud mental queda supeditada a la oferta de formación extracurricular.</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4724400"/>
          </a:xfrm>
        </p:spPr>
        <p:txBody>
          <a:bodyPr>
            <a:normAutofit fontScale="85000" lnSpcReduction="10000"/>
          </a:bodyPr>
          <a:lstStyle/>
          <a:p>
            <a:pPr>
              <a:lnSpc>
                <a:spcPct val="150000"/>
              </a:lnSpc>
            </a:pPr>
            <a:r>
              <a:rPr lang="es-AR" sz="2800" u="sng" dirty="0" smtClean="0">
                <a:solidFill>
                  <a:schemeClr val="tx1"/>
                </a:solidFill>
              </a:rPr>
              <a:t>Conclusiones Finales</a:t>
            </a:r>
          </a:p>
          <a:p>
            <a:pPr algn="just">
              <a:lnSpc>
                <a:spcPct val="150000"/>
              </a:lnSpc>
              <a:buFont typeface="Arial" pitchFamily="34" charset="0"/>
              <a:buChar char="•"/>
            </a:pPr>
            <a:r>
              <a:rPr lang="es-AR" sz="2800" dirty="0" smtClean="0">
                <a:solidFill>
                  <a:schemeClr val="tx1"/>
                </a:solidFill>
              </a:rPr>
              <a:t> No se encontraron altos grados de adecuación en los contenidos curriculares de la carrera de psicología de la UNMP para el trabajo relacionado con la urgencia y la emergencia en salud mental.</a:t>
            </a:r>
          </a:p>
          <a:p>
            <a:pPr algn="just">
              <a:lnSpc>
                <a:spcPct val="150000"/>
              </a:lnSpc>
              <a:buFont typeface="Arial" pitchFamily="34" charset="0"/>
              <a:buChar char="•"/>
            </a:pPr>
            <a:r>
              <a:rPr lang="es-AR" sz="2800" dirty="0" smtClean="0">
                <a:solidFill>
                  <a:schemeClr val="tx1"/>
                </a:solidFill>
              </a:rPr>
              <a:t> A pesar de la incidencia la formación del psicólogo actual no parece ser adecuada a los requerimientos.</a:t>
            </a:r>
          </a:p>
          <a:p>
            <a:pPr algn="just">
              <a:lnSpc>
                <a:spcPct val="150000"/>
              </a:lnSpc>
              <a:buFont typeface="Arial" pitchFamily="34" charset="0"/>
              <a:buChar char="•"/>
            </a:pPr>
            <a:r>
              <a:rPr lang="es-AR" sz="2800" dirty="0" smtClean="0">
                <a:solidFill>
                  <a:schemeClr val="tx1"/>
                </a:solidFill>
              </a:rPr>
              <a:t> La complejización de la demanda en urgencia social y catástrofes no parece estar contemplada en los planes de estudio vigentes</a:t>
            </a:r>
          </a:p>
        </p:txBody>
      </p:sp>
      <p:sp>
        <p:nvSpPr>
          <p:cNvPr id="4" name="Slide Number Placeholder 3"/>
          <p:cNvSpPr>
            <a:spLocks noGrp="1"/>
          </p:cNvSpPr>
          <p:nvPr>
            <p:ph type="sldNum" sz="quarter" idx="12"/>
          </p:nvPr>
        </p:nvSpPr>
        <p:spPr>
          <a:xfrm>
            <a:off x="7086600" y="6324600"/>
            <a:ext cx="2311400" cy="365125"/>
          </a:xfrm>
        </p:spPr>
        <p:txBody>
          <a:bodyPr/>
          <a:lstStyle/>
          <a:p>
            <a:fld id="{B6F15528-21DE-4FAA-801E-634DDDAF4B2B}" type="slidenum">
              <a:rPr lang="en-US" smtClean="0"/>
              <a:pPr/>
              <a:t>28</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lnSpcReduction="10000"/>
          </a:bodyPr>
          <a:lstStyle/>
          <a:p>
            <a:pPr>
              <a:lnSpc>
                <a:spcPct val="150000"/>
              </a:lnSpc>
            </a:pPr>
            <a:r>
              <a:rPr lang="es-AR" sz="2800" u="sng" dirty="0" smtClean="0">
                <a:solidFill>
                  <a:schemeClr val="tx1"/>
                </a:solidFill>
              </a:rPr>
              <a:t>Conclusiones Finales (cont.)</a:t>
            </a:r>
          </a:p>
          <a:p>
            <a:pPr algn="just">
              <a:lnSpc>
                <a:spcPct val="150000"/>
              </a:lnSpc>
              <a:buFont typeface="Arial" pitchFamily="34" charset="0"/>
              <a:buChar char="•"/>
            </a:pPr>
            <a:r>
              <a:rPr lang="es-AR" sz="2800" dirty="0" smtClean="0">
                <a:solidFill>
                  <a:schemeClr val="tx1"/>
                </a:solidFill>
              </a:rPr>
              <a:t> Mediana a baja adecuación en la formación que se refleja en la apropiación del rol y el desconocimiento de sus incumbencias.</a:t>
            </a:r>
          </a:p>
          <a:p>
            <a:pPr algn="just">
              <a:lnSpc>
                <a:spcPct val="150000"/>
              </a:lnSpc>
              <a:buFont typeface="Arial" pitchFamily="34" charset="0"/>
              <a:buChar char="•"/>
            </a:pPr>
            <a:r>
              <a:rPr lang="es-AR" sz="2800" dirty="0" smtClean="0">
                <a:solidFill>
                  <a:schemeClr val="tx1"/>
                </a:solidFill>
              </a:rPr>
              <a:t> La formación especifica en este tipo de problemáticas, al estar relacionada con otras disciplinas la vuelve compleja dejando como opción la formación de posgrado mas costosa en tiempo y dinero.</a:t>
            </a:r>
          </a:p>
        </p:txBody>
      </p:sp>
      <p:sp>
        <p:nvSpPr>
          <p:cNvPr id="4" name="Slide Number Placeholder 3"/>
          <p:cNvSpPr>
            <a:spLocks noGrp="1"/>
          </p:cNvSpPr>
          <p:nvPr>
            <p:ph type="sldNum" sz="quarter" idx="12"/>
          </p:nvPr>
        </p:nvSpPr>
        <p:spPr>
          <a:xfrm>
            <a:off x="7086600" y="6324600"/>
            <a:ext cx="2311400" cy="365125"/>
          </a:xfrm>
        </p:spPr>
        <p:txBody>
          <a:bodyPr/>
          <a:lstStyle/>
          <a:p>
            <a:fld id="{B6F15528-21DE-4FAA-801E-634DDDAF4B2B}" type="slidenum">
              <a:rPr lang="en-US" smtClean="0"/>
              <a:pPr/>
              <a:t>29</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a:bodyPr>
          <a:lstStyle/>
          <a:p>
            <a:pPr>
              <a:lnSpc>
                <a:spcPct val="150000"/>
              </a:lnSpc>
            </a:pPr>
            <a:r>
              <a:rPr lang="es-AR" sz="2800" u="sng" dirty="0" smtClean="0">
                <a:solidFill>
                  <a:schemeClr val="tx1"/>
                </a:solidFill>
              </a:rPr>
              <a:t>Hipótesis</a:t>
            </a:r>
          </a:p>
          <a:p>
            <a:pPr algn="just">
              <a:lnSpc>
                <a:spcPct val="150000"/>
              </a:lnSpc>
            </a:pPr>
            <a:r>
              <a:rPr lang="es-AR" sz="2800" dirty="0" smtClean="0">
                <a:solidFill>
                  <a:schemeClr val="tx1"/>
                </a:solidFill>
              </a:rPr>
              <a:t>No es esperable encontrar altos grados de adecuación entre los contenidos curriculares prescriptos de la carrera de Psicología de la UNMP y los requerimientos para el trabajo en salud mental relacionados con la urgencia y la emergencia.</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fontScale="92500" lnSpcReduction="10000"/>
          </a:bodyPr>
          <a:lstStyle/>
          <a:p>
            <a:pPr>
              <a:lnSpc>
                <a:spcPct val="150000"/>
              </a:lnSpc>
            </a:pPr>
            <a:r>
              <a:rPr lang="es-AR" sz="2800" u="sng" dirty="0" smtClean="0">
                <a:solidFill>
                  <a:schemeClr val="tx1"/>
                </a:solidFill>
              </a:rPr>
              <a:t>Conclusiones Finales (cont.)</a:t>
            </a:r>
          </a:p>
          <a:p>
            <a:pPr algn="just">
              <a:lnSpc>
                <a:spcPct val="150000"/>
              </a:lnSpc>
              <a:buFont typeface="Arial" pitchFamily="34" charset="0"/>
              <a:buChar char="•"/>
            </a:pPr>
            <a:r>
              <a:rPr lang="es-AR" sz="2800" dirty="0" smtClean="0">
                <a:solidFill>
                  <a:schemeClr val="tx1"/>
                </a:solidFill>
              </a:rPr>
              <a:t> Nivel medio-bajo de correspondencia entre la adecuación de la formación de grado para trabajar en situaciones de urgencia-emergencia y los espacios de formación curricular.</a:t>
            </a:r>
          </a:p>
          <a:p>
            <a:pPr algn="just">
              <a:lnSpc>
                <a:spcPct val="150000"/>
              </a:lnSpc>
              <a:buFont typeface="Arial" pitchFamily="34" charset="0"/>
              <a:buChar char="•"/>
            </a:pPr>
            <a:r>
              <a:rPr lang="es-AR" sz="2800" dirty="0" smtClean="0">
                <a:solidFill>
                  <a:schemeClr val="tx1"/>
                </a:solidFill>
              </a:rPr>
              <a:t> El trabajo conceptual con la urgencia y la emergencia es prácticamente nulo aun reconociendo la relevancia que tiene el tema.</a:t>
            </a:r>
          </a:p>
          <a:p>
            <a:pPr algn="just">
              <a:lnSpc>
                <a:spcPct val="150000"/>
              </a:lnSpc>
              <a:buFont typeface="Arial" pitchFamily="34" charset="0"/>
              <a:buChar char="•"/>
            </a:pPr>
            <a:r>
              <a:rPr lang="es-AR" sz="2800" dirty="0" smtClean="0">
                <a:solidFill>
                  <a:schemeClr val="tx1"/>
                </a:solidFill>
              </a:rPr>
              <a:t> Se detectan situaciones de urgencia- emergencia que aun no son abordadas de forma adecuada.</a:t>
            </a:r>
          </a:p>
        </p:txBody>
      </p:sp>
      <p:sp>
        <p:nvSpPr>
          <p:cNvPr id="4" name="Slide Number Placeholder 3"/>
          <p:cNvSpPr>
            <a:spLocks noGrp="1"/>
          </p:cNvSpPr>
          <p:nvPr>
            <p:ph type="sldNum" sz="quarter" idx="12"/>
          </p:nvPr>
        </p:nvSpPr>
        <p:spPr>
          <a:xfrm>
            <a:off x="7086600" y="6324600"/>
            <a:ext cx="2311400" cy="365125"/>
          </a:xfrm>
        </p:spPr>
        <p:txBody>
          <a:bodyPr/>
          <a:lstStyle/>
          <a:p>
            <a:fld id="{B6F15528-21DE-4FAA-801E-634DDDAF4B2B}" type="slidenum">
              <a:rPr lang="en-US" smtClean="0"/>
              <a:pPr/>
              <a:t>30</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fontScale="85000" lnSpcReduction="20000"/>
          </a:bodyPr>
          <a:lstStyle/>
          <a:p>
            <a:pPr>
              <a:lnSpc>
                <a:spcPct val="150000"/>
              </a:lnSpc>
            </a:pPr>
            <a:r>
              <a:rPr lang="es-AR" sz="2800" u="sng" dirty="0" smtClean="0">
                <a:solidFill>
                  <a:schemeClr val="tx1"/>
                </a:solidFill>
              </a:rPr>
              <a:t>Conclusiones Finales (cont.)</a:t>
            </a:r>
          </a:p>
          <a:p>
            <a:pPr algn="just">
              <a:lnSpc>
                <a:spcPct val="150000"/>
              </a:lnSpc>
              <a:buFont typeface="Arial" pitchFamily="34" charset="0"/>
              <a:buChar char="•"/>
            </a:pPr>
            <a:r>
              <a:rPr lang="es-AR" sz="2800" dirty="0" smtClean="0">
                <a:solidFill>
                  <a:schemeClr val="tx1"/>
                </a:solidFill>
              </a:rPr>
              <a:t> En el sector formativo se constata una adecuación medio-baja en la correspondencia entre el perfil de formación reconstruido y los requerimientos del trabajo relacionado con la urgencia y la emergencia.</a:t>
            </a:r>
          </a:p>
          <a:p>
            <a:pPr algn="just">
              <a:lnSpc>
                <a:spcPct val="150000"/>
              </a:lnSpc>
              <a:buFont typeface="Arial" pitchFamily="34" charset="0"/>
              <a:buChar char="•"/>
            </a:pPr>
            <a:r>
              <a:rPr lang="es-AR" sz="2800" dirty="0" smtClean="0">
                <a:solidFill>
                  <a:schemeClr val="tx1"/>
                </a:solidFill>
              </a:rPr>
              <a:t> Se le otorga un estatuto mas vinculado a la clínica psicopatológica.</a:t>
            </a:r>
          </a:p>
          <a:p>
            <a:pPr algn="just">
              <a:lnSpc>
                <a:spcPct val="150000"/>
              </a:lnSpc>
            </a:pPr>
            <a:r>
              <a:rPr lang="es-AR" sz="2800" dirty="0" smtClean="0">
                <a:solidFill>
                  <a:schemeClr val="tx1"/>
                </a:solidFill>
              </a:rPr>
              <a:t>Su carácter disruptivo, circunstancial y critico enmarcado en una problemática socio histórica única requiere de un abordaje complejo y de una formación especifica que integre herramientas provenientes de diversas disciplinas.</a:t>
            </a:r>
          </a:p>
        </p:txBody>
      </p:sp>
      <p:sp>
        <p:nvSpPr>
          <p:cNvPr id="4" name="Slide Number Placeholder 3"/>
          <p:cNvSpPr>
            <a:spLocks noGrp="1"/>
          </p:cNvSpPr>
          <p:nvPr>
            <p:ph type="sldNum" sz="quarter" idx="12"/>
          </p:nvPr>
        </p:nvSpPr>
        <p:spPr>
          <a:xfrm>
            <a:off x="7086600" y="6324600"/>
            <a:ext cx="2311400" cy="365125"/>
          </a:xfrm>
        </p:spPr>
        <p:txBody>
          <a:bodyPr/>
          <a:lstStyle/>
          <a:p>
            <a:fld id="{B6F15528-21DE-4FAA-801E-634DDDAF4B2B}" type="slidenum">
              <a:rPr lang="en-US" smtClean="0"/>
              <a:pPr/>
              <a:t>31</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a:bodyPr>
          <a:lstStyle/>
          <a:p>
            <a:pPr>
              <a:lnSpc>
                <a:spcPct val="150000"/>
              </a:lnSpc>
            </a:pPr>
            <a:endParaRPr lang="es-AR" sz="4800" dirty="0" smtClean="0">
              <a:solidFill>
                <a:schemeClr val="tx1"/>
              </a:solidFill>
            </a:endParaRPr>
          </a:p>
          <a:p>
            <a:pPr>
              <a:lnSpc>
                <a:spcPct val="150000"/>
              </a:lnSpc>
            </a:pPr>
            <a:r>
              <a:rPr lang="es-AR" sz="4800" dirty="0" smtClean="0">
                <a:solidFill>
                  <a:schemeClr val="tx1"/>
                </a:solidFill>
              </a:rPr>
              <a:t>¡Muchas Gracias!</a:t>
            </a:r>
          </a:p>
        </p:txBody>
      </p:sp>
      <p:sp>
        <p:nvSpPr>
          <p:cNvPr id="4" name="Slide Number Placeholder 3"/>
          <p:cNvSpPr>
            <a:spLocks noGrp="1"/>
          </p:cNvSpPr>
          <p:nvPr>
            <p:ph type="sldNum" sz="quarter" idx="12"/>
          </p:nvPr>
        </p:nvSpPr>
        <p:spPr>
          <a:xfrm>
            <a:off x="7086600" y="6324600"/>
            <a:ext cx="2311400" cy="365125"/>
          </a:xfrm>
        </p:spPr>
        <p:txBody>
          <a:bodyPr/>
          <a:lstStyle/>
          <a:p>
            <a:fld id="{B6F15528-21DE-4FAA-801E-634DDDAF4B2B}" type="slidenum">
              <a:rPr lang="en-US" smtClean="0"/>
              <a:pPr/>
              <a:t>32</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a:bodyPr>
          <a:lstStyle/>
          <a:p>
            <a:pPr>
              <a:lnSpc>
                <a:spcPct val="150000"/>
              </a:lnSpc>
            </a:pPr>
            <a:r>
              <a:rPr lang="es-AR" sz="2800" u="sng" dirty="0" smtClean="0">
                <a:solidFill>
                  <a:schemeClr val="tx1"/>
                </a:solidFill>
              </a:rPr>
              <a:t>Hipótesis (cont.)</a:t>
            </a:r>
          </a:p>
          <a:p>
            <a:pPr algn="just">
              <a:lnSpc>
                <a:spcPct val="150000"/>
              </a:lnSpc>
            </a:pPr>
            <a:r>
              <a:rPr lang="es-AR" sz="2800" dirty="0" smtClean="0">
                <a:solidFill>
                  <a:schemeClr val="tx1"/>
                </a:solidFill>
              </a:rPr>
              <a:t>El sistema de formación de recursos humanos en salud mental esta diseñado para que los agentes socio sanitarios incorporen este tipo de conocimientos una vez egresados de sus carreras de grado (en instancias sistemáticas y no sistemáticas) de posgrado.</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a:bodyPr>
          <a:lstStyle/>
          <a:p>
            <a:pPr>
              <a:lnSpc>
                <a:spcPct val="150000"/>
              </a:lnSpc>
            </a:pPr>
            <a:r>
              <a:rPr lang="es-AR" sz="2800" u="sng" dirty="0" smtClean="0">
                <a:solidFill>
                  <a:schemeClr val="tx1"/>
                </a:solidFill>
              </a:rPr>
              <a:t>Objetivo general</a:t>
            </a:r>
          </a:p>
          <a:p>
            <a:pPr algn="just">
              <a:lnSpc>
                <a:spcPct val="150000"/>
              </a:lnSpc>
            </a:pPr>
            <a:r>
              <a:rPr lang="es-AR" sz="2800" dirty="0" smtClean="0">
                <a:solidFill>
                  <a:schemeClr val="tx1"/>
                </a:solidFill>
              </a:rPr>
              <a:t>Analizar la adecuación de los contenidos curriculares de la carrera de Psicología de la UNMP para el trabajo en salud mental relacionado con la urgencia y la emergencia.</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a:bodyPr>
          <a:lstStyle/>
          <a:p>
            <a:pPr>
              <a:lnSpc>
                <a:spcPct val="150000"/>
              </a:lnSpc>
            </a:pPr>
            <a:r>
              <a:rPr lang="es-AR" sz="2800" u="sng" dirty="0" smtClean="0">
                <a:solidFill>
                  <a:schemeClr val="tx1"/>
                </a:solidFill>
              </a:rPr>
              <a:t>Objetivos Particulares</a:t>
            </a:r>
          </a:p>
          <a:p>
            <a:pPr algn="l">
              <a:lnSpc>
                <a:spcPct val="150000"/>
              </a:lnSpc>
              <a:buFont typeface="Arial" pitchFamily="34" charset="0"/>
              <a:buChar char="•"/>
            </a:pPr>
            <a:r>
              <a:rPr lang="es-AR" sz="2800" dirty="0" smtClean="0">
                <a:solidFill>
                  <a:schemeClr val="tx1"/>
                </a:solidFill>
              </a:rPr>
              <a:t> Detectar trayectos formativos que tomen contacto con contenidos curriculares prescriptos directamente relacionados con la demanda de atención en salud mental, niveles de atención, atención general y/o especifica en hospitales o trabajo comunitario.</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a:bodyPr>
          <a:lstStyle/>
          <a:p>
            <a:pPr>
              <a:lnSpc>
                <a:spcPct val="150000"/>
              </a:lnSpc>
            </a:pPr>
            <a:r>
              <a:rPr lang="es-AR" sz="2800" u="sng" dirty="0" smtClean="0">
                <a:solidFill>
                  <a:schemeClr val="tx1"/>
                </a:solidFill>
              </a:rPr>
              <a:t>Objetivos Particulares (cont.)</a:t>
            </a:r>
          </a:p>
          <a:p>
            <a:pPr algn="l">
              <a:lnSpc>
                <a:spcPct val="150000"/>
              </a:lnSpc>
              <a:buFont typeface="Arial" pitchFamily="34" charset="0"/>
              <a:buChar char="•"/>
            </a:pPr>
            <a:r>
              <a:rPr lang="es-AR" sz="2800" dirty="0" smtClean="0">
                <a:solidFill>
                  <a:schemeClr val="tx1"/>
                </a:solidFill>
              </a:rPr>
              <a:t> Reconstruir un perfil de formación orientado al trabajo en salud mental relacionado con la urgencia y la emergencia, utilizando como parámetros: Modelo de salud-enfermedad- atención, concepción de la urgencia y la emergencia en salud mental, sensibilidad a las características locales de la demanda, y acciones y/o estrategias de intervención.</a:t>
            </a:r>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a:bodyPr>
          <a:lstStyle/>
          <a:p>
            <a:pPr>
              <a:lnSpc>
                <a:spcPct val="150000"/>
              </a:lnSpc>
            </a:pPr>
            <a:r>
              <a:rPr lang="es-AR" sz="2800" u="sng" dirty="0" smtClean="0">
                <a:solidFill>
                  <a:schemeClr val="tx1"/>
                </a:solidFill>
              </a:rPr>
              <a:t>Objetivos Particulares (cont.)</a:t>
            </a:r>
          </a:p>
          <a:p>
            <a:pPr algn="l">
              <a:lnSpc>
                <a:spcPct val="150000"/>
              </a:lnSpc>
              <a:buFont typeface="Arial" pitchFamily="34" charset="0"/>
              <a:buChar char="•"/>
            </a:pPr>
            <a:r>
              <a:rPr lang="es-AR" sz="2800" dirty="0" smtClean="0">
                <a:solidFill>
                  <a:schemeClr val="tx1"/>
                </a:solidFill>
              </a:rPr>
              <a:t> Explorar las correspondencias entre el perfil de formación reconstruido y los requerimientos del trabajo en salud mental relacionados con la urgencia y la emergencia.</a:t>
            </a:r>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8420100" cy="381000"/>
          </a:xfrm>
        </p:spPr>
        <p:txBody>
          <a:bodyPr>
            <a:normAutofit/>
          </a:bodyPr>
          <a:lstStyle/>
          <a:p>
            <a:r>
              <a:rPr lang="es-AR" sz="1200" dirty="0" smtClean="0"/>
              <a:t>Adecuación</a:t>
            </a:r>
            <a:r>
              <a:rPr lang="es-AR" sz="1000" dirty="0" smtClean="0"/>
              <a:t> de la Formación de Grado en Psicología para el Trabajo en Salud Mental relacionado con la Urgencia y la Emergencia</a:t>
            </a:r>
            <a:endParaRPr lang="en-US" sz="1000" dirty="0"/>
          </a:p>
        </p:txBody>
      </p:sp>
      <p:sp>
        <p:nvSpPr>
          <p:cNvPr id="3" name="Subtitle 2"/>
          <p:cNvSpPr>
            <a:spLocks noGrp="1"/>
          </p:cNvSpPr>
          <p:nvPr>
            <p:ph type="subTitle" idx="1"/>
          </p:nvPr>
        </p:nvSpPr>
        <p:spPr>
          <a:xfrm>
            <a:off x="457200" y="838200"/>
            <a:ext cx="8991600" cy="5334000"/>
          </a:xfrm>
        </p:spPr>
        <p:txBody>
          <a:bodyPr>
            <a:normAutofit lnSpcReduction="10000"/>
          </a:bodyPr>
          <a:lstStyle/>
          <a:p>
            <a:pPr>
              <a:lnSpc>
                <a:spcPct val="150000"/>
              </a:lnSpc>
            </a:pPr>
            <a:r>
              <a:rPr lang="es-AR" sz="2800" u="sng" dirty="0" smtClean="0">
                <a:solidFill>
                  <a:schemeClr val="tx1"/>
                </a:solidFill>
              </a:rPr>
              <a:t>Métodos y </a:t>
            </a:r>
            <a:r>
              <a:rPr lang="es-AR" sz="2800" u="sng" dirty="0" smtClean="0">
                <a:solidFill>
                  <a:schemeClr val="tx1"/>
                </a:solidFill>
              </a:rPr>
              <a:t>Técnicas</a:t>
            </a:r>
            <a:endParaRPr lang="es-AR" sz="2800" u="sng" dirty="0" smtClean="0">
              <a:solidFill>
                <a:schemeClr val="tx1"/>
              </a:solidFill>
            </a:endParaRPr>
          </a:p>
          <a:p>
            <a:pPr algn="l">
              <a:lnSpc>
                <a:spcPct val="150000"/>
              </a:lnSpc>
            </a:pPr>
            <a:r>
              <a:rPr lang="es-AR" sz="2800" dirty="0" smtClean="0">
                <a:solidFill>
                  <a:schemeClr val="tx1"/>
                </a:solidFill>
              </a:rPr>
              <a:t>Estudio de caso descriptivo simple de tipo </a:t>
            </a:r>
            <a:r>
              <a:rPr lang="es-AR" sz="2800" dirty="0" err="1" smtClean="0">
                <a:solidFill>
                  <a:schemeClr val="tx1"/>
                </a:solidFill>
              </a:rPr>
              <a:t>cuali</a:t>
            </a:r>
            <a:r>
              <a:rPr lang="es-AR" sz="2800" dirty="0" smtClean="0">
                <a:solidFill>
                  <a:schemeClr val="tx1"/>
                </a:solidFill>
              </a:rPr>
              <a:t>-cuantitativo y con corte transversal.</a:t>
            </a:r>
          </a:p>
          <a:p>
            <a:pPr algn="l">
              <a:lnSpc>
                <a:spcPct val="150000"/>
              </a:lnSpc>
            </a:pPr>
            <a:r>
              <a:rPr lang="es-AR" sz="2800" u="sng" dirty="0" smtClean="0">
                <a:solidFill>
                  <a:schemeClr val="tx1"/>
                </a:solidFill>
              </a:rPr>
              <a:t>Técnica de recolección de datos</a:t>
            </a:r>
            <a:r>
              <a:rPr lang="es-AR" sz="2800" dirty="0" smtClean="0">
                <a:solidFill>
                  <a:schemeClr val="tx1"/>
                </a:solidFill>
              </a:rPr>
              <a:t>:</a:t>
            </a:r>
          </a:p>
          <a:p>
            <a:pPr algn="l">
              <a:lnSpc>
                <a:spcPct val="150000"/>
              </a:lnSpc>
              <a:buFont typeface="Arial" pitchFamily="34" charset="0"/>
              <a:buChar char="•"/>
            </a:pPr>
            <a:r>
              <a:rPr lang="es-AR" sz="2800" dirty="0" smtClean="0">
                <a:solidFill>
                  <a:schemeClr val="tx1"/>
                </a:solidFill>
              </a:rPr>
              <a:t> Documentación emergente de ambos sectores</a:t>
            </a:r>
          </a:p>
          <a:p>
            <a:pPr algn="l">
              <a:lnSpc>
                <a:spcPct val="150000"/>
              </a:lnSpc>
              <a:buFont typeface="Arial" pitchFamily="34" charset="0"/>
              <a:buChar char="•"/>
            </a:pPr>
            <a:r>
              <a:rPr lang="es-AR" sz="2800" dirty="0" smtClean="0">
                <a:solidFill>
                  <a:schemeClr val="tx1"/>
                </a:solidFill>
              </a:rPr>
              <a:t> Entrevista a informantes calificados de los sectores formativo-universitario y de servicios públicos de atención a la salud mental.</a:t>
            </a:r>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
        <p:nvSpPr>
          <p:cNvPr id="5" name="Footer Placeholder 4"/>
          <p:cNvSpPr>
            <a:spLocks noGrp="1"/>
          </p:cNvSpPr>
          <p:nvPr>
            <p:ph type="ftr" sz="quarter" idx="11"/>
          </p:nvPr>
        </p:nvSpPr>
        <p:spPr/>
        <p:txBody>
          <a:bodyPr/>
          <a:lstStyle/>
          <a:p>
            <a:r>
              <a:rPr lang="en-US" dirty="0" err="1" smtClean="0"/>
              <a:t>Tésis</a:t>
            </a:r>
            <a:r>
              <a:rPr lang="en-US" dirty="0" smtClean="0"/>
              <a:t> de </a:t>
            </a:r>
            <a:r>
              <a:rPr lang="en-US" dirty="0" err="1" smtClean="0"/>
              <a:t>Grado</a:t>
            </a:r>
            <a:r>
              <a:rPr lang="en-US" dirty="0" smtClean="0"/>
              <a:t>  -  Maria Gabriela Zucchi</a:t>
            </a:r>
            <a:endParaRPr lang="en-US" dirty="0"/>
          </a:p>
        </p:txBody>
      </p:sp>
      <p:cxnSp>
        <p:nvCxnSpPr>
          <p:cNvPr id="7" name="Straight Connector 6"/>
          <p:cNvCxnSpPr/>
          <p:nvPr/>
        </p:nvCxnSpPr>
        <p:spPr>
          <a:xfrm>
            <a:off x="0" y="609600"/>
            <a:ext cx="9906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918</TotalTime>
  <Words>2333</Words>
  <Application>Microsoft Office PowerPoint</Application>
  <PresentationFormat>A4 Paper (210x297 mm)</PresentationFormat>
  <Paragraphs>273</Paragraphs>
  <Slides>32</Slides>
  <Notes>32</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Slide 1</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lpstr>Adecuación de la Formación de Grado en Psicología para el Trabajo en Salud Mental relacionado con la Urgencia y la Emergencia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Aristizabal, Hernan (AE07)</dc:creator>
  <cp:lastModifiedBy>E396552</cp:lastModifiedBy>
  <cp:revision>146</cp:revision>
  <dcterms:created xsi:type="dcterms:W3CDTF">2006-08-16T00:00:00Z</dcterms:created>
  <dcterms:modified xsi:type="dcterms:W3CDTF">2014-06-02T01:11:52Z</dcterms:modified>
</cp:coreProperties>
</file>