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60" r:id="rId5"/>
    <p:sldId id="261" r:id="rId6"/>
    <p:sldId id="273" r:id="rId7"/>
    <p:sldId id="274" r:id="rId8"/>
    <p:sldId id="275" r:id="rId9"/>
    <p:sldId id="276" r:id="rId10"/>
    <p:sldId id="263" r:id="rId11"/>
    <p:sldId id="265" r:id="rId12"/>
    <p:sldId id="262" r:id="rId13"/>
    <p:sldId id="266" r:id="rId14"/>
    <p:sldId id="267" r:id="rId15"/>
    <p:sldId id="268" r:id="rId16"/>
    <p:sldId id="269" r:id="rId17"/>
    <p:sldId id="270" r:id="rId18"/>
    <p:sldId id="271" r:id="rId19"/>
    <p:sldId id="272" r:id="rId20"/>
    <p:sldId id="279" r:id="rId21"/>
    <p:sldId id="280" r:id="rId22"/>
    <p:sldId id="281"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C02E"/>
    <a:srgbClr val="66BCC8"/>
    <a:srgbClr val="AB4791"/>
    <a:srgbClr val="33CC33"/>
    <a:srgbClr val="6EA92D"/>
    <a:srgbClr val="EB7A67"/>
    <a:srgbClr val="461E64"/>
    <a:srgbClr val="FC081F"/>
  </p:clrMru>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a:t>Satisfacción con la Eficacia de la </a:t>
            </a:r>
            <a:r>
              <a:rPr lang="es-ES" dirty="0" smtClean="0"/>
              <a:t>Policía (Todas las Zonas).</a:t>
            </a:r>
            <a:endParaRPr lang="es-ES" dirty="0"/>
          </a:p>
        </c:rich>
      </c:tx>
      <c:layout/>
    </c:title>
    <c:plotArea>
      <c:layout/>
      <c:pieChart>
        <c:varyColors val="1"/>
        <c:ser>
          <c:idx val="0"/>
          <c:order val="0"/>
          <c:explosion val="11"/>
          <c:dLbls>
            <c:dLbl>
              <c:idx val="0"/>
              <c:layout>
                <c:manualLayout>
                  <c:x val="-0.14706977197528445"/>
                  <c:y val="9.2605571519104965E-2"/>
                </c:manualLayout>
              </c:layout>
              <c:tx>
                <c:rich>
                  <a:bodyPr/>
                  <a:lstStyle/>
                  <a:p>
                    <a:r>
                      <a:rPr lang="en-US" dirty="0" smtClean="0"/>
                      <a:t>38.3%</a:t>
                    </a:r>
                    <a:endParaRPr lang="en-US" dirty="0"/>
                  </a:p>
                </c:rich>
              </c:tx>
              <c:showPercent val="1"/>
            </c:dLbl>
            <c:dLbl>
              <c:idx val="1"/>
              <c:layout>
                <c:manualLayout>
                  <c:x val="0.15304166887007958"/>
                  <c:y val="-0.16773969926878743"/>
                </c:manualLayout>
              </c:layout>
              <c:tx>
                <c:rich>
                  <a:bodyPr/>
                  <a:lstStyle/>
                  <a:p>
                    <a:r>
                      <a:rPr lang="en-US" sz="1800" b="1" dirty="0" smtClean="0">
                        <a:effectLst/>
                      </a:rPr>
                      <a:t>57.7%</a:t>
                    </a:r>
                    <a:endParaRPr lang="en-US" sz="1800" b="1" dirty="0">
                      <a:effectLst/>
                    </a:endParaRPr>
                  </a:p>
                </c:rich>
              </c:tx>
              <c:showPercent val="1"/>
            </c:dLbl>
            <c:dLbl>
              <c:idx val="2"/>
              <c:layout>
                <c:manualLayout>
                  <c:x val="6.6809097865748443E-2"/>
                  <c:y val="0.12270987047891502"/>
                </c:manualLayout>
              </c:layout>
              <c:tx>
                <c:rich>
                  <a:bodyPr/>
                  <a:lstStyle/>
                  <a:p>
                    <a:r>
                      <a:rPr lang="en-US" sz="1800" b="1" dirty="0" smtClean="0"/>
                      <a:t>4%</a:t>
                    </a:r>
                    <a:endParaRPr lang="en-US" sz="1800" b="1" dirty="0"/>
                  </a:p>
                </c:rich>
              </c:tx>
              <c:showPercent val="1"/>
            </c:dLbl>
            <c:dLbl>
              <c:idx val="3"/>
              <c:layout/>
              <c:tx>
                <c:rich>
                  <a:bodyPr/>
                  <a:lstStyle/>
                  <a:p>
                    <a:r>
                      <a:rPr lang="en-US" sz="1800" b="1"/>
                      <a:t>0%</a:t>
                    </a:r>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0.32700000000000057</c:v>
                </c:pt>
                <c:pt idx="1">
                  <c:v>0.57099999999999995</c:v>
                </c:pt>
                <c:pt idx="2">
                  <c:v>9.7000000000000045E-2</c:v>
                </c:pt>
                <c:pt idx="3">
                  <c:v>5.0000000000000079E-3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a:t>Satisfacción con la </a:t>
            </a:r>
            <a:r>
              <a:rPr lang="es-ES" dirty="0" smtClean="0"/>
              <a:t>Presencia </a:t>
            </a:r>
            <a:r>
              <a:rPr lang="es-ES" dirty="0"/>
              <a:t>de la </a:t>
            </a:r>
            <a:r>
              <a:rPr lang="es-ES" dirty="0" smtClean="0"/>
              <a:t>Policía en el</a:t>
            </a:r>
            <a:r>
              <a:rPr lang="es-ES" baseline="0" dirty="0" smtClean="0"/>
              <a:t> lugar de Trabajo (Todas las Zonas)</a:t>
            </a:r>
            <a:r>
              <a:rPr lang="es-ES" dirty="0" smtClean="0"/>
              <a:t>.</a:t>
            </a:r>
            <a:endParaRPr lang="es-ES" dirty="0"/>
          </a:p>
        </c:rich>
      </c:tx>
      <c:layout/>
    </c:title>
    <c:plotArea>
      <c:layout/>
      <c:pieChart>
        <c:varyColors val="1"/>
        <c:ser>
          <c:idx val="0"/>
          <c:order val="0"/>
          <c:explosion val="11"/>
          <c:dLbls>
            <c:dLbl>
              <c:idx val="0"/>
              <c:layout>
                <c:manualLayout>
                  <c:x val="-0.14706977197528445"/>
                  <c:y val="9.2605571519104965E-2"/>
                </c:manualLayout>
              </c:layout>
              <c:tx>
                <c:rich>
                  <a:bodyPr/>
                  <a:lstStyle/>
                  <a:p>
                    <a:r>
                      <a:rPr lang="en-US" dirty="0" smtClean="0"/>
                      <a:t>49.1%</a:t>
                    </a:r>
                    <a:endParaRPr lang="en-US" dirty="0"/>
                  </a:p>
                </c:rich>
              </c:tx>
              <c:showPercent val="1"/>
            </c:dLbl>
            <c:dLbl>
              <c:idx val="1"/>
              <c:layout>
                <c:manualLayout>
                  <c:x val="0.15304166887007964"/>
                  <c:y val="-0.16773969926878737"/>
                </c:manualLayout>
              </c:layout>
              <c:tx>
                <c:rich>
                  <a:bodyPr/>
                  <a:lstStyle/>
                  <a:p>
                    <a:r>
                      <a:rPr lang="en-US" sz="1800" b="1" dirty="0" smtClean="0">
                        <a:effectLst/>
                      </a:rPr>
                      <a:t>42.9%</a:t>
                    </a:r>
                    <a:endParaRPr lang="en-US" sz="1800" b="1" dirty="0">
                      <a:effectLst/>
                    </a:endParaRPr>
                  </a:p>
                </c:rich>
              </c:tx>
              <c:showPercent val="1"/>
            </c:dLbl>
            <c:dLbl>
              <c:idx val="2"/>
              <c:layout>
                <c:manualLayout>
                  <c:x val="6.6809097865748443E-2"/>
                  <c:y val="0.12270987047891509"/>
                </c:manualLayout>
              </c:layout>
              <c:tx>
                <c:rich>
                  <a:bodyPr/>
                  <a:lstStyle/>
                  <a:p>
                    <a:r>
                      <a:rPr lang="en-US" sz="1800" b="1" dirty="0" smtClean="0"/>
                      <a:t>8%</a:t>
                    </a:r>
                    <a:endParaRPr lang="en-US" sz="1800" b="1" dirty="0"/>
                  </a:p>
                </c:rich>
              </c:tx>
              <c:showPercent val="1"/>
            </c:dLbl>
            <c:dLbl>
              <c:idx val="3"/>
              <c:layout/>
              <c:tx>
                <c:rich>
                  <a:bodyPr/>
                  <a:lstStyle/>
                  <a:p>
                    <a:r>
                      <a:rPr lang="en-US" sz="1800" b="1"/>
                      <a:t>0%</a:t>
                    </a:r>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0.32700000000000068</c:v>
                </c:pt>
                <c:pt idx="1">
                  <c:v>0.57099999999999995</c:v>
                </c:pt>
                <c:pt idx="2">
                  <c:v>9.7000000000000045E-2</c:v>
                </c:pt>
                <c:pt idx="3">
                  <c:v>5.0000000000000096E-3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smtClean="0"/>
              <a:t>Cumplimiento por parte de la Policía de los Deberes Asignados (Todas las Zonas).</a:t>
            </a:r>
            <a:endParaRPr lang="es-ES" dirty="0"/>
          </a:p>
        </c:rich>
      </c:tx>
      <c:layout/>
    </c:title>
    <c:plotArea>
      <c:layout/>
      <c:pieChart>
        <c:varyColors val="1"/>
        <c:ser>
          <c:idx val="0"/>
          <c:order val="0"/>
          <c:explosion val="11"/>
          <c:dLbls>
            <c:dLbl>
              <c:idx val="0"/>
              <c:layout>
                <c:manualLayout>
                  <c:x val="-0.14706977197528445"/>
                  <c:y val="9.2605571519104965E-2"/>
                </c:manualLayout>
              </c:layout>
              <c:tx>
                <c:rich>
                  <a:bodyPr/>
                  <a:lstStyle/>
                  <a:p>
                    <a:r>
                      <a:rPr lang="en-US" dirty="0" smtClean="0"/>
                      <a:t>25.2%</a:t>
                    </a:r>
                    <a:endParaRPr lang="en-US" dirty="0"/>
                  </a:p>
                </c:rich>
              </c:tx>
              <c:showPercent val="1"/>
            </c:dLbl>
            <c:dLbl>
              <c:idx val="1"/>
              <c:layout>
                <c:manualLayout>
                  <c:x val="0.15304166887007964"/>
                  <c:y val="-0.16773969926878737"/>
                </c:manualLayout>
              </c:layout>
              <c:tx>
                <c:rich>
                  <a:bodyPr/>
                  <a:lstStyle/>
                  <a:p>
                    <a:r>
                      <a:rPr lang="en-US" sz="1800" b="1" dirty="0" smtClean="0">
                        <a:effectLst/>
                      </a:rPr>
                      <a:t>65.1%</a:t>
                    </a:r>
                    <a:endParaRPr lang="en-US" sz="1800" b="1" dirty="0">
                      <a:effectLst/>
                    </a:endParaRPr>
                  </a:p>
                </c:rich>
              </c:tx>
              <c:showPercent val="1"/>
            </c:dLbl>
            <c:dLbl>
              <c:idx val="2"/>
              <c:layout>
                <c:manualLayout>
                  <c:x val="6.6809097865748443E-2"/>
                  <c:y val="0.12270987047891509"/>
                </c:manualLayout>
              </c:layout>
              <c:tx>
                <c:rich>
                  <a:bodyPr/>
                  <a:lstStyle/>
                  <a:p>
                    <a:r>
                      <a:rPr lang="en-US" sz="1800" b="1" dirty="0" smtClean="0"/>
                      <a:t>9.7%</a:t>
                    </a:r>
                    <a:endParaRPr lang="en-US" sz="1800" b="1" dirty="0"/>
                  </a:p>
                </c:rich>
              </c:tx>
              <c:showPercent val="1"/>
            </c:dLbl>
            <c:dLbl>
              <c:idx val="3"/>
              <c:layout/>
              <c:tx>
                <c:rich>
                  <a:bodyPr/>
                  <a:lstStyle/>
                  <a:p>
                    <a:r>
                      <a:rPr lang="en-US" sz="1800" b="1"/>
                      <a:t>0%</a:t>
                    </a:r>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0.32700000000000068</c:v>
                </c:pt>
                <c:pt idx="1">
                  <c:v>0.57099999999999995</c:v>
                </c:pt>
                <c:pt idx="2">
                  <c:v>9.7000000000000045E-2</c:v>
                </c:pt>
                <c:pt idx="3">
                  <c:v>5.0000000000000096E-3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smtClean="0"/>
              <a:t>Adecuación</a:t>
            </a:r>
            <a:r>
              <a:rPr lang="es-ES" baseline="0" dirty="0" smtClean="0"/>
              <a:t> de la Velocidad</a:t>
            </a:r>
            <a:r>
              <a:rPr lang="es-ES" dirty="0" smtClean="0"/>
              <a:t> </a:t>
            </a:r>
            <a:r>
              <a:rPr lang="es-ES" dirty="0"/>
              <a:t>de la </a:t>
            </a:r>
            <a:r>
              <a:rPr lang="es-ES" dirty="0" smtClean="0"/>
              <a:t>Policía Cuando se requiere</a:t>
            </a:r>
            <a:r>
              <a:rPr lang="es-ES" baseline="0" dirty="0" smtClean="0"/>
              <a:t> su Presencia Inmediata</a:t>
            </a:r>
            <a:r>
              <a:rPr lang="es-ES" dirty="0" smtClean="0"/>
              <a:t> (Todas las Zonas).</a:t>
            </a:r>
            <a:endParaRPr lang="es-ES" dirty="0"/>
          </a:p>
        </c:rich>
      </c:tx>
      <c:layout/>
    </c:title>
    <c:plotArea>
      <c:layout/>
      <c:pieChart>
        <c:varyColors val="1"/>
        <c:ser>
          <c:idx val="0"/>
          <c:order val="0"/>
          <c:explosion val="11"/>
          <c:dLbls>
            <c:dLbl>
              <c:idx val="0"/>
              <c:layout>
                <c:manualLayout>
                  <c:x val="-0.14706977197528445"/>
                  <c:y val="9.2605571519104965E-2"/>
                </c:manualLayout>
              </c:layout>
              <c:tx>
                <c:rich>
                  <a:bodyPr/>
                  <a:lstStyle/>
                  <a:p>
                    <a:r>
                      <a:rPr lang="en-US" dirty="0" smtClean="0"/>
                      <a:t>37.2%</a:t>
                    </a:r>
                    <a:endParaRPr lang="en-US" dirty="0"/>
                  </a:p>
                </c:rich>
              </c:tx>
              <c:showPercent val="1"/>
            </c:dLbl>
            <c:dLbl>
              <c:idx val="1"/>
              <c:layout>
                <c:manualLayout>
                  <c:x val="0.1201200885927502"/>
                  <c:y val="-0.16167913562682454"/>
                </c:manualLayout>
              </c:layout>
              <c:tx>
                <c:rich>
                  <a:bodyPr/>
                  <a:lstStyle/>
                  <a:p>
                    <a:r>
                      <a:rPr lang="en-US" sz="1800" b="1" dirty="0" smtClean="0">
                        <a:effectLst/>
                      </a:rPr>
                      <a:t>48%</a:t>
                    </a:r>
                    <a:endParaRPr lang="en-US" sz="1800" b="1" dirty="0">
                      <a:effectLst/>
                    </a:endParaRPr>
                  </a:p>
                </c:rich>
              </c:tx>
              <c:showPercent val="1"/>
            </c:dLbl>
            <c:dLbl>
              <c:idx val="2"/>
              <c:layout>
                <c:manualLayout>
                  <c:x val="7.0101320699741704E-2"/>
                  <c:y val="9.4427240149754774E-2"/>
                </c:manualLayout>
              </c:layout>
              <c:tx>
                <c:rich>
                  <a:bodyPr/>
                  <a:lstStyle/>
                  <a:p>
                    <a:r>
                      <a:rPr lang="en-US" sz="1800" b="1" dirty="0" smtClean="0"/>
                      <a:t>13.1%</a:t>
                    </a:r>
                    <a:endParaRPr lang="en-US" sz="1800" b="1" dirty="0"/>
                  </a:p>
                </c:rich>
              </c:tx>
              <c:showPercent val="1"/>
            </c:dLbl>
            <c:dLbl>
              <c:idx val="3"/>
              <c:layout/>
              <c:tx>
                <c:rich>
                  <a:bodyPr/>
                  <a:lstStyle/>
                  <a:p>
                    <a:r>
                      <a:rPr lang="en-US" sz="1800" b="1" dirty="0" smtClean="0"/>
                      <a:t>1.7%</a:t>
                    </a:r>
                    <a:endParaRPr lang="en-US" sz="1800" b="1" dirty="0"/>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0.32700000000000068</c:v>
                </c:pt>
                <c:pt idx="1">
                  <c:v>0.57099999999999995</c:v>
                </c:pt>
                <c:pt idx="2">
                  <c:v>9.7000000000000045E-2</c:v>
                </c:pt>
                <c:pt idx="3">
                  <c:v>5.0000000000000096E-3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smtClean="0"/>
              <a:t>Preocupación </a:t>
            </a:r>
            <a:r>
              <a:rPr lang="es-ES" dirty="0"/>
              <a:t>de la </a:t>
            </a:r>
            <a:r>
              <a:rPr lang="es-ES" dirty="0" smtClean="0"/>
              <a:t>Policía</a:t>
            </a:r>
            <a:r>
              <a:rPr lang="es-ES" baseline="0" dirty="0" smtClean="0"/>
              <a:t> </a:t>
            </a:r>
            <a:r>
              <a:rPr lang="es-ES" dirty="0" smtClean="0"/>
              <a:t>por</a:t>
            </a:r>
            <a:r>
              <a:rPr lang="es-ES" baseline="0" dirty="0" smtClean="0"/>
              <a:t> el Bien Común</a:t>
            </a:r>
            <a:r>
              <a:rPr lang="es-ES" dirty="0" smtClean="0"/>
              <a:t> (Todas las Zonas).</a:t>
            </a:r>
            <a:endParaRPr lang="es-ES" dirty="0"/>
          </a:p>
        </c:rich>
      </c:tx>
      <c:layout/>
    </c:title>
    <c:plotArea>
      <c:layout/>
      <c:pieChart>
        <c:varyColors val="1"/>
        <c:ser>
          <c:idx val="0"/>
          <c:order val="0"/>
          <c:explosion val="11"/>
          <c:dLbls>
            <c:dLbl>
              <c:idx val="0"/>
              <c:layout>
                <c:manualLayout>
                  <c:x val="-0.14706977197528445"/>
                  <c:y val="9.2605571519104965E-2"/>
                </c:manualLayout>
              </c:layout>
              <c:tx>
                <c:rich>
                  <a:bodyPr/>
                  <a:lstStyle/>
                  <a:p>
                    <a:r>
                      <a:rPr lang="en-US" dirty="0" smtClean="0"/>
                      <a:t>25.7%</a:t>
                    </a:r>
                    <a:endParaRPr lang="en-US" dirty="0"/>
                  </a:p>
                </c:rich>
              </c:tx>
              <c:showPercent val="1"/>
            </c:dLbl>
            <c:dLbl>
              <c:idx val="1"/>
              <c:layout>
                <c:manualLayout>
                  <c:x val="0.15304166887007964"/>
                  <c:y val="-0.16773969926878737"/>
                </c:manualLayout>
              </c:layout>
              <c:tx>
                <c:rich>
                  <a:bodyPr/>
                  <a:lstStyle/>
                  <a:p>
                    <a:r>
                      <a:rPr lang="en-US" sz="1800" b="1" dirty="0" smtClean="0">
                        <a:effectLst/>
                      </a:rPr>
                      <a:t>65.1%</a:t>
                    </a:r>
                    <a:endParaRPr lang="en-US" sz="1800" b="1" dirty="0">
                      <a:effectLst/>
                    </a:endParaRPr>
                  </a:p>
                </c:rich>
              </c:tx>
              <c:showPercent val="1"/>
            </c:dLbl>
            <c:dLbl>
              <c:idx val="2"/>
              <c:layout>
                <c:manualLayout>
                  <c:x val="6.6809097865748457E-2"/>
                  <c:y val="0.12270987047891509"/>
                </c:manualLayout>
              </c:layout>
              <c:tx>
                <c:rich>
                  <a:bodyPr/>
                  <a:lstStyle/>
                  <a:p>
                    <a:r>
                      <a:rPr lang="en-US" sz="1800" b="1" dirty="0" smtClean="0"/>
                      <a:t>9.2%</a:t>
                    </a:r>
                    <a:endParaRPr lang="en-US" sz="1800" b="1" dirty="0"/>
                  </a:p>
                </c:rich>
              </c:tx>
              <c:showPercent val="1"/>
            </c:dLbl>
            <c:dLbl>
              <c:idx val="3"/>
              <c:layout/>
              <c:tx>
                <c:rich>
                  <a:bodyPr/>
                  <a:lstStyle/>
                  <a:p>
                    <a:r>
                      <a:rPr lang="en-US" sz="1800" b="1"/>
                      <a:t>0%</a:t>
                    </a:r>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0.32700000000000068</c:v>
                </c:pt>
                <c:pt idx="1">
                  <c:v>0.57099999999999995</c:v>
                </c:pt>
                <c:pt idx="2">
                  <c:v>9.7000000000000045E-2</c:v>
                </c:pt>
                <c:pt idx="3">
                  <c:v>5.0000000000000096E-3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smtClean="0"/>
              <a:t>Adecuación</a:t>
            </a:r>
            <a:r>
              <a:rPr lang="es-ES" baseline="0" dirty="0" smtClean="0"/>
              <a:t> del Nivel de Conocimientos</a:t>
            </a:r>
            <a:r>
              <a:rPr lang="es-ES" dirty="0" smtClean="0"/>
              <a:t> de</a:t>
            </a:r>
            <a:r>
              <a:rPr lang="es-ES" baseline="0" dirty="0" smtClean="0"/>
              <a:t> su Labor</a:t>
            </a:r>
            <a:r>
              <a:rPr lang="es-ES" dirty="0" smtClean="0"/>
              <a:t> (Todas las Zonas).</a:t>
            </a:r>
            <a:endParaRPr lang="es-ES" dirty="0"/>
          </a:p>
        </c:rich>
      </c:tx>
      <c:layout/>
    </c:title>
    <c:plotArea>
      <c:layout>
        <c:manualLayout>
          <c:layoutTarget val="inner"/>
          <c:xMode val="edge"/>
          <c:yMode val="edge"/>
          <c:x val="0.22298356616926568"/>
          <c:y val="0.26138177033358884"/>
          <c:w val="0.54086436516305758"/>
          <c:h val="0.6637880845182984"/>
        </c:manualLayout>
      </c:layout>
      <c:pieChart>
        <c:varyColors val="1"/>
        <c:ser>
          <c:idx val="0"/>
          <c:order val="0"/>
          <c:explosion val="11"/>
          <c:dLbls>
            <c:dLbl>
              <c:idx val="0"/>
              <c:layout>
                <c:manualLayout>
                  <c:x val="-0.14706977197528445"/>
                  <c:y val="9.2605571519104965E-2"/>
                </c:manualLayout>
              </c:layout>
              <c:tx>
                <c:rich>
                  <a:bodyPr/>
                  <a:lstStyle/>
                  <a:p>
                    <a:r>
                      <a:rPr lang="en-US" dirty="0" smtClean="0"/>
                      <a:t>32.7%</a:t>
                    </a:r>
                    <a:endParaRPr lang="en-US" dirty="0"/>
                  </a:p>
                </c:rich>
              </c:tx>
              <c:showPercent val="1"/>
            </c:dLbl>
            <c:dLbl>
              <c:idx val="1"/>
              <c:layout>
                <c:manualLayout>
                  <c:x val="0.15304166887007964"/>
                  <c:y val="-0.16773969926878737"/>
                </c:manualLayout>
              </c:layout>
              <c:tx>
                <c:rich>
                  <a:bodyPr/>
                  <a:lstStyle/>
                  <a:p>
                    <a:r>
                      <a:rPr lang="en-US" sz="1800" b="1" dirty="0" smtClean="0">
                        <a:effectLst/>
                      </a:rPr>
                      <a:t>57.1%</a:t>
                    </a:r>
                    <a:endParaRPr lang="en-US" sz="1800" b="1" dirty="0">
                      <a:effectLst/>
                    </a:endParaRPr>
                  </a:p>
                </c:rich>
              </c:tx>
              <c:showPercent val="1"/>
            </c:dLbl>
            <c:dLbl>
              <c:idx val="2"/>
              <c:layout>
                <c:manualLayout>
                  <c:x val="6.6809097865748457E-2"/>
                  <c:y val="0.12270987047891509"/>
                </c:manualLayout>
              </c:layout>
              <c:tx>
                <c:rich>
                  <a:bodyPr/>
                  <a:lstStyle/>
                  <a:p>
                    <a:r>
                      <a:rPr lang="en-US" sz="1800" b="1" dirty="0" smtClean="0"/>
                      <a:t>9.7%</a:t>
                    </a:r>
                    <a:endParaRPr lang="en-US" sz="1800" b="1" dirty="0"/>
                  </a:p>
                </c:rich>
              </c:tx>
              <c:showPercent val="1"/>
            </c:dLbl>
            <c:dLbl>
              <c:idx val="3"/>
              <c:layout>
                <c:manualLayout>
                  <c:x val="1.1506351531968158E-3"/>
                  <c:y val="6.8775467092889193E-3"/>
                </c:manualLayout>
              </c:layout>
              <c:tx>
                <c:rich>
                  <a:bodyPr/>
                  <a:lstStyle/>
                  <a:p>
                    <a:r>
                      <a:rPr lang="en-US" sz="1800" b="1" dirty="0" smtClean="0"/>
                      <a:t>0.5%</a:t>
                    </a:r>
                    <a:endParaRPr lang="en-US" sz="1800" b="1" dirty="0"/>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0.32700000000000068</c:v>
                </c:pt>
                <c:pt idx="1">
                  <c:v>0.57099999999999995</c:v>
                </c:pt>
                <c:pt idx="2">
                  <c:v>9.7000000000000045E-2</c:v>
                </c:pt>
                <c:pt idx="3">
                  <c:v>5.0000000000000096E-3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smtClean="0"/>
              <a:t>Adecuación</a:t>
            </a:r>
            <a:r>
              <a:rPr lang="es-ES" baseline="0" dirty="0" smtClean="0"/>
              <a:t> del Nivel de Equipamiento</a:t>
            </a:r>
            <a:r>
              <a:rPr lang="es-ES" dirty="0" smtClean="0"/>
              <a:t> de</a:t>
            </a:r>
            <a:r>
              <a:rPr lang="es-ES" baseline="0" dirty="0" smtClean="0"/>
              <a:t> la Policía</a:t>
            </a:r>
            <a:r>
              <a:rPr lang="es-ES" dirty="0" smtClean="0"/>
              <a:t> (Todas las Zonas).</a:t>
            </a:r>
            <a:endParaRPr lang="es-ES" dirty="0"/>
          </a:p>
        </c:rich>
      </c:tx>
      <c:layout/>
    </c:title>
    <c:plotArea>
      <c:layout>
        <c:manualLayout>
          <c:layoutTarget val="inner"/>
          <c:xMode val="edge"/>
          <c:yMode val="edge"/>
          <c:x val="0.22298356616926571"/>
          <c:y val="0.26138177033358895"/>
          <c:w val="0.54086436516305758"/>
          <c:h val="0.66378808451829874"/>
        </c:manualLayout>
      </c:layout>
      <c:pieChart>
        <c:varyColors val="1"/>
        <c:ser>
          <c:idx val="0"/>
          <c:order val="0"/>
          <c:explosion val="11"/>
          <c:dLbls>
            <c:dLbl>
              <c:idx val="0"/>
              <c:layout>
                <c:manualLayout>
                  <c:x val="-0.14706977197528445"/>
                  <c:y val="9.2605571519104965E-2"/>
                </c:manualLayout>
              </c:layout>
              <c:tx>
                <c:rich>
                  <a:bodyPr/>
                  <a:lstStyle/>
                  <a:p>
                    <a:r>
                      <a:rPr lang="en-US" dirty="0" smtClean="0"/>
                      <a:t>36%</a:t>
                    </a:r>
                    <a:endParaRPr lang="en-US" dirty="0"/>
                  </a:p>
                </c:rich>
              </c:tx>
              <c:showPercent val="1"/>
            </c:dLbl>
            <c:dLbl>
              <c:idx val="1"/>
              <c:layout>
                <c:manualLayout>
                  <c:x val="0.15304166887007972"/>
                  <c:y val="-0.16773969926878737"/>
                </c:manualLayout>
              </c:layout>
              <c:tx>
                <c:rich>
                  <a:bodyPr/>
                  <a:lstStyle/>
                  <a:p>
                    <a:r>
                      <a:rPr lang="en-US" sz="1800" b="1" dirty="0" smtClean="0">
                        <a:effectLst/>
                      </a:rPr>
                      <a:t>52.6%</a:t>
                    </a:r>
                    <a:endParaRPr lang="en-US" sz="1800" b="1" dirty="0">
                      <a:effectLst/>
                    </a:endParaRPr>
                  </a:p>
                </c:rich>
              </c:tx>
              <c:showPercent val="1"/>
            </c:dLbl>
            <c:dLbl>
              <c:idx val="2"/>
              <c:layout>
                <c:manualLayout>
                  <c:x val="6.6809097865748485E-2"/>
                  <c:y val="0.12270987047891514"/>
                </c:manualLayout>
              </c:layout>
              <c:tx>
                <c:rich>
                  <a:bodyPr/>
                  <a:lstStyle/>
                  <a:p>
                    <a:r>
                      <a:rPr lang="en-US" sz="1800" b="1" dirty="0" smtClean="0"/>
                      <a:t>10.9%</a:t>
                    </a:r>
                    <a:endParaRPr lang="en-US" sz="1800" b="1" dirty="0"/>
                  </a:p>
                </c:rich>
              </c:tx>
              <c:showPercent val="1"/>
            </c:dLbl>
            <c:dLbl>
              <c:idx val="3"/>
              <c:layout>
                <c:manualLayout>
                  <c:x val="1.1506351531968169E-3"/>
                  <c:y val="6.8775467092889193E-3"/>
                </c:manualLayout>
              </c:layout>
              <c:tx>
                <c:rich>
                  <a:bodyPr/>
                  <a:lstStyle/>
                  <a:p>
                    <a:r>
                      <a:rPr lang="en-US" sz="1800" b="1" dirty="0" smtClean="0"/>
                      <a:t>0.5%</a:t>
                    </a:r>
                    <a:endParaRPr lang="en-US" sz="1800" b="1" dirty="0"/>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0.32700000000000085</c:v>
                </c:pt>
                <c:pt idx="1">
                  <c:v>0.57099999999999995</c:v>
                </c:pt>
                <c:pt idx="2">
                  <c:v>9.7000000000000045E-2</c:v>
                </c:pt>
                <c:pt idx="3">
                  <c:v>5.0000000000000114E-3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S"/>
  <c:style val="18"/>
  <c:chart>
    <c:title>
      <c:tx>
        <c:rich>
          <a:bodyPr/>
          <a:lstStyle/>
          <a:p>
            <a:pPr>
              <a:defRPr/>
            </a:pPr>
            <a:r>
              <a:rPr lang="es-ES" dirty="0" smtClean="0"/>
              <a:t>Honestidad</a:t>
            </a:r>
            <a:r>
              <a:rPr lang="es-ES" baseline="0" dirty="0" smtClean="0"/>
              <a:t> </a:t>
            </a:r>
            <a:r>
              <a:rPr lang="es-ES" dirty="0" smtClean="0"/>
              <a:t>de</a:t>
            </a:r>
            <a:r>
              <a:rPr lang="es-ES" baseline="0" dirty="0" smtClean="0"/>
              <a:t> </a:t>
            </a:r>
            <a:r>
              <a:rPr lang="es-ES" baseline="0" dirty="0" smtClean="0"/>
              <a:t>la Policía</a:t>
            </a:r>
            <a:r>
              <a:rPr lang="es-ES" dirty="0" smtClean="0"/>
              <a:t> (Todas las Zonas).</a:t>
            </a:r>
            <a:endParaRPr lang="es-ES" dirty="0"/>
          </a:p>
        </c:rich>
      </c:tx>
      <c:layout/>
    </c:title>
    <c:plotArea>
      <c:layout>
        <c:manualLayout>
          <c:layoutTarget val="inner"/>
          <c:xMode val="edge"/>
          <c:yMode val="edge"/>
          <c:x val="0.22298356616926571"/>
          <c:y val="0.26138177033358906"/>
          <c:w val="0.54086436516305758"/>
          <c:h val="0.66378808451829896"/>
        </c:manualLayout>
      </c:layout>
      <c:pieChart>
        <c:varyColors val="1"/>
        <c:ser>
          <c:idx val="0"/>
          <c:order val="0"/>
          <c:explosion val="11"/>
          <c:dLbls>
            <c:dLbl>
              <c:idx val="0"/>
              <c:layout>
                <c:manualLayout>
                  <c:x val="-0.14706977197528445"/>
                  <c:y val="9.2605571519104965E-2"/>
                </c:manualLayout>
              </c:layout>
              <c:tx>
                <c:rich>
                  <a:bodyPr/>
                  <a:lstStyle/>
                  <a:p>
                    <a:r>
                      <a:rPr lang="en-US" dirty="0" smtClean="0"/>
                      <a:t>31.4%</a:t>
                    </a:r>
                    <a:endParaRPr lang="en-US" dirty="0"/>
                  </a:p>
                </c:rich>
              </c:tx>
              <c:showPercent val="1"/>
            </c:dLbl>
            <c:dLbl>
              <c:idx val="1"/>
              <c:layout>
                <c:manualLayout>
                  <c:x val="0.15304166887007978"/>
                  <c:y val="-0.16773969926878737"/>
                </c:manualLayout>
              </c:layout>
              <c:tx>
                <c:rich>
                  <a:bodyPr/>
                  <a:lstStyle/>
                  <a:p>
                    <a:r>
                      <a:rPr lang="en-US" sz="1800" b="1" dirty="0" smtClean="0">
                        <a:effectLst/>
                      </a:rPr>
                      <a:t>60.6%</a:t>
                    </a:r>
                    <a:endParaRPr lang="en-US" sz="1800" b="1" dirty="0">
                      <a:effectLst/>
                    </a:endParaRPr>
                  </a:p>
                </c:rich>
              </c:tx>
              <c:showPercent val="1"/>
            </c:dLbl>
            <c:dLbl>
              <c:idx val="2"/>
              <c:layout>
                <c:manualLayout>
                  <c:x val="6.6809097865748512E-2"/>
                  <c:y val="0.1227098704789152"/>
                </c:manualLayout>
              </c:layout>
              <c:tx>
                <c:rich>
                  <a:bodyPr/>
                  <a:lstStyle/>
                  <a:p>
                    <a:r>
                      <a:rPr lang="en-US" sz="1800" b="1" dirty="0" smtClean="0"/>
                      <a:t>8%</a:t>
                    </a:r>
                    <a:endParaRPr lang="en-US" sz="1800" b="1" dirty="0"/>
                  </a:p>
                </c:rich>
              </c:tx>
              <c:showPercent val="1"/>
            </c:dLbl>
            <c:dLbl>
              <c:idx val="3"/>
              <c:layout>
                <c:manualLayout>
                  <c:x val="1.1506351531968178E-3"/>
                  <c:y val="6.8775467092889193E-3"/>
                </c:manualLayout>
              </c:layout>
              <c:tx>
                <c:rich>
                  <a:bodyPr/>
                  <a:lstStyle/>
                  <a:p>
                    <a:r>
                      <a:rPr lang="en-US" sz="1800" b="1" dirty="0" smtClean="0"/>
                      <a:t>0%</a:t>
                    </a:r>
                    <a:endParaRPr lang="en-US" sz="1800" b="1" dirty="0"/>
                  </a:p>
                </c:rich>
              </c:tx>
              <c:showPercent val="1"/>
            </c:dLbl>
            <c:txPr>
              <a:bodyPr/>
              <a:lstStyle/>
              <a:p>
                <a:pPr>
                  <a:defRPr b="1"/>
                </a:pPr>
                <a:endParaRPr lang="es-ES"/>
              </a:p>
            </c:txPr>
            <c:showPercent val="1"/>
            <c:showLeaderLines val="1"/>
          </c:dLbls>
          <c:cat>
            <c:strRef>
              <c:f>Hoja1!$B$3:$B$6</c:f>
              <c:strCache>
                <c:ptCount val="4"/>
                <c:pt idx="0">
                  <c:v>Nada</c:v>
                </c:pt>
                <c:pt idx="1">
                  <c:v>Algo</c:v>
                </c:pt>
                <c:pt idx="2">
                  <c:v>Bastante</c:v>
                </c:pt>
                <c:pt idx="3">
                  <c:v>Totalmente</c:v>
                </c:pt>
              </c:strCache>
            </c:strRef>
          </c:cat>
          <c:val>
            <c:numRef>
              <c:f>Hoja1!$C$3:$C$6</c:f>
              <c:numCache>
                <c:formatCode>0.0%</c:formatCode>
                <c:ptCount val="4"/>
                <c:pt idx="0">
                  <c:v>0.32700000000000096</c:v>
                </c:pt>
                <c:pt idx="1">
                  <c:v>0.57099999999999995</c:v>
                </c:pt>
                <c:pt idx="2">
                  <c:v>9.7000000000000045E-2</c:v>
                </c:pt>
                <c:pt idx="3">
                  <c:v>5.0000000000000114E-3</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179168FE-D5B7-4E5F-88D1-A110CA9D3D81}" type="datetimeFigureOut">
              <a:rPr lang="es-ES" smtClean="0"/>
              <a:pPr/>
              <a:t>09/07/2014</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2D5DAE5E-0062-446F-BEBA-F1AB33A9FC8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79168FE-D5B7-4E5F-88D1-A110CA9D3D81}" type="datetimeFigureOut">
              <a:rPr lang="es-ES" smtClean="0"/>
              <a:pPr/>
              <a:t>09/07/2014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5DAE5E-0062-446F-BEBA-F1AB33A9FC8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79168FE-D5B7-4E5F-88D1-A110CA9D3D81}" type="datetimeFigureOut">
              <a:rPr lang="es-ES" smtClean="0"/>
              <a:pPr/>
              <a:t>09/07/2014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5DAE5E-0062-446F-BEBA-F1AB33A9FC8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179168FE-D5B7-4E5F-88D1-A110CA9D3D81}" type="datetimeFigureOut">
              <a:rPr lang="es-ES" smtClean="0"/>
              <a:pPr/>
              <a:t>09/07/2014</a:t>
            </a:fld>
            <a:endParaRPr lang="es-ES"/>
          </a:p>
        </p:txBody>
      </p:sp>
      <p:sp>
        <p:nvSpPr>
          <p:cNvPr id="9" name="8 Marcador de número de diapositiva"/>
          <p:cNvSpPr>
            <a:spLocks noGrp="1"/>
          </p:cNvSpPr>
          <p:nvPr>
            <p:ph type="sldNum" sz="quarter" idx="15"/>
          </p:nvPr>
        </p:nvSpPr>
        <p:spPr/>
        <p:txBody>
          <a:bodyPr rtlCol="0"/>
          <a:lstStyle/>
          <a:p>
            <a:fld id="{2D5DAE5E-0062-446F-BEBA-F1AB33A9FC86}"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179168FE-D5B7-4E5F-88D1-A110CA9D3D81}" type="datetimeFigureOut">
              <a:rPr lang="es-ES" smtClean="0"/>
              <a:pPr/>
              <a:t>09/07/2014</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2D5DAE5E-0062-446F-BEBA-F1AB33A9FC86}"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179168FE-D5B7-4E5F-88D1-A110CA9D3D81}" type="datetimeFigureOut">
              <a:rPr lang="es-ES" smtClean="0"/>
              <a:pPr/>
              <a:t>09/07/2014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D5DAE5E-0062-446F-BEBA-F1AB33A9FC86}"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179168FE-D5B7-4E5F-88D1-A110CA9D3D81}" type="datetimeFigureOut">
              <a:rPr lang="es-ES" smtClean="0"/>
              <a:pPr/>
              <a:t>09/07/2014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D5DAE5E-0062-446F-BEBA-F1AB33A9FC86}"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179168FE-D5B7-4E5F-88D1-A110CA9D3D81}" type="datetimeFigureOut">
              <a:rPr lang="es-ES" smtClean="0"/>
              <a:pPr/>
              <a:t>09/07/2014</a:t>
            </a:fld>
            <a:endParaRPr lang="es-ES"/>
          </a:p>
        </p:txBody>
      </p:sp>
      <p:sp>
        <p:nvSpPr>
          <p:cNvPr id="7" name="6 Marcador de número de diapositiva"/>
          <p:cNvSpPr>
            <a:spLocks noGrp="1"/>
          </p:cNvSpPr>
          <p:nvPr>
            <p:ph type="sldNum" sz="quarter" idx="11"/>
          </p:nvPr>
        </p:nvSpPr>
        <p:spPr/>
        <p:txBody>
          <a:bodyPr rtlCol="0"/>
          <a:lstStyle/>
          <a:p>
            <a:fld id="{2D5DAE5E-0062-446F-BEBA-F1AB33A9FC86}"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79168FE-D5B7-4E5F-88D1-A110CA9D3D81}" type="datetimeFigureOut">
              <a:rPr lang="es-ES" smtClean="0"/>
              <a:pPr/>
              <a:t>09/07/2014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D5DAE5E-0062-446F-BEBA-F1AB33A9FC8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179168FE-D5B7-4E5F-88D1-A110CA9D3D81}" type="datetimeFigureOut">
              <a:rPr lang="es-ES" smtClean="0"/>
              <a:pPr/>
              <a:t>09/07/2014</a:t>
            </a:fld>
            <a:endParaRPr lang="es-ES"/>
          </a:p>
        </p:txBody>
      </p:sp>
      <p:sp>
        <p:nvSpPr>
          <p:cNvPr id="22" name="21 Marcador de número de diapositiva"/>
          <p:cNvSpPr>
            <a:spLocks noGrp="1"/>
          </p:cNvSpPr>
          <p:nvPr>
            <p:ph type="sldNum" sz="quarter" idx="15"/>
          </p:nvPr>
        </p:nvSpPr>
        <p:spPr/>
        <p:txBody>
          <a:bodyPr rtlCol="0"/>
          <a:lstStyle/>
          <a:p>
            <a:fld id="{2D5DAE5E-0062-446F-BEBA-F1AB33A9FC86}"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179168FE-D5B7-4E5F-88D1-A110CA9D3D81}" type="datetimeFigureOut">
              <a:rPr lang="es-ES" smtClean="0"/>
              <a:pPr/>
              <a:t>09/07/2014</a:t>
            </a:fld>
            <a:endParaRPr lang="es-ES"/>
          </a:p>
        </p:txBody>
      </p:sp>
      <p:sp>
        <p:nvSpPr>
          <p:cNvPr id="18" name="17 Marcador de número de diapositiva"/>
          <p:cNvSpPr>
            <a:spLocks noGrp="1"/>
          </p:cNvSpPr>
          <p:nvPr>
            <p:ph type="sldNum" sz="quarter" idx="11"/>
          </p:nvPr>
        </p:nvSpPr>
        <p:spPr/>
        <p:txBody>
          <a:bodyPr rtlCol="0"/>
          <a:lstStyle/>
          <a:p>
            <a:fld id="{2D5DAE5E-0062-446F-BEBA-F1AB33A9FC86}"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79168FE-D5B7-4E5F-88D1-A110CA9D3D81}" type="datetimeFigureOut">
              <a:rPr lang="es-ES" smtClean="0"/>
              <a:pPr/>
              <a:t>09/07/2014</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D5DAE5E-0062-446F-BEBA-F1AB33A9FC8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28756" y="500042"/>
            <a:ext cx="7772400" cy="1428760"/>
          </a:xfrm>
        </p:spPr>
        <p:txBody>
          <a:bodyPr>
            <a:normAutofit fontScale="90000"/>
          </a:bodyPr>
          <a:lstStyle/>
          <a:p>
            <a:pPr algn="ctr"/>
            <a:r>
              <a:rPr lang="es-ES" sz="3200" dirty="0" smtClean="0"/>
              <a:t>Facultad de Psicología.</a:t>
            </a:r>
            <a:br>
              <a:rPr lang="es-ES" sz="3200" dirty="0" smtClean="0"/>
            </a:br>
            <a:r>
              <a:rPr lang="es-ES" sz="3200" dirty="0" smtClean="0"/>
              <a:t>Universidad Nacional de Mar del Plata.</a:t>
            </a:r>
            <a:br>
              <a:rPr lang="es-ES" sz="3200" dirty="0" smtClean="0"/>
            </a:br>
            <a:r>
              <a:rPr lang="es-ES" sz="3200" dirty="0" smtClean="0"/>
              <a:t>Tesis de Grado.</a:t>
            </a:r>
            <a:endParaRPr lang="es-ES" sz="3200" dirty="0"/>
          </a:p>
        </p:txBody>
      </p:sp>
      <p:sp>
        <p:nvSpPr>
          <p:cNvPr id="3" name="2 Subtítulo"/>
          <p:cNvSpPr>
            <a:spLocks noGrp="1"/>
          </p:cNvSpPr>
          <p:nvPr>
            <p:ph type="subTitle" idx="1"/>
          </p:nvPr>
        </p:nvSpPr>
        <p:spPr>
          <a:xfrm>
            <a:off x="2071670" y="2428868"/>
            <a:ext cx="6643734" cy="3143272"/>
          </a:xfrm>
        </p:spPr>
        <p:txBody>
          <a:bodyPr>
            <a:normAutofit fontScale="25000" lnSpcReduction="20000"/>
          </a:bodyPr>
          <a:lstStyle/>
          <a:p>
            <a:pPr algn="ctr"/>
            <a:r>
              <a:rPr lang="es-AR" sz="12800" b="1" i="1" dirty="0" smtClean="0">
                <a:solidFill>
                  <a:schemeClr val="tx1"/>
                </a:solidFill>
                <a:latin typeface="Arial Rounded MT Bold" pitchFamily="34" charset="0"/>
              </a:rPr>
              <a:t>“ </a:t>
            </a:r>
            <a:r>
              <a:rPr lang="es-ES" sz="12800" b="1" dirty="0" smtClean="0">
                <a:solidFill>
                  <a:schemeClr val="tx1"/>
                </a:solidFill>
                <a:latin typeface="Arial Rounded MT Bold" pitchFamily="34" charset="0"/>
              </a:rPr>
              <a:t>Los </a:t>
            </a:r>
            <a:r>
              <a:rPr lang="es-ES" sz="12800" b="1" dirty="0">
                <a:solidFill>
                  <a:schemeClr val="tx1"/>
                </a:solidFill>
                <a:latin typeface="Arial Rounded MT Bold" pitchFamily="34" charset="0"/>
              </a:rPr>
              <a:t>sentimientos de miedo al delito en concreto y miedo al delito en abstracto vivenciados por los comerciantes de la ciudad de Mar del Plata, y su relación con el grado de satisfacción con la Policía.</a:t>
            </a:r>
            <a:r>
              <a:rPr lang="es-AR" sz="12800" b="1" i="1" dirty="0">
                <a:solidFill>
                  <a:schemeClr val="tx1"/>
                </a:solidFill>
                <a:latin typeface="Arial Rounded MT Bold" pitchFamily="34" charset="0"/>
              </a:rPr>
              <a:t>”</a:t>
            </a:r>
            <a:endParaRPr lang="es-ES" sz="12800" b="1" dirty="0">
              <a:solidFill>
                <a:schemeClr val="tx1"/>
              </a:solidFill>
              <a:latin typeface="Arial Rounded MT Bold" pitchFamily="34" charset="0"/>
            </a:endParaRPr>
          </a:p>
          <a:p>
            <a:endParaRPr lang="es-ES" dirty="0"/>
          </a:p>
        </p:txBody>
      </p:sp>
      <p:sp>
        <p:nvSpPr>
          <p:cNvPr id="5" name="1 Título"/>
          <p:cNvSpPr txBox="1">
            <a:spLocks/>
          </p:cNvSpPr>
          <p:nvPr/>
        </p:nvSpPr>
        <p:spPr>
          <a:xfrm>
            <a:off x="3657648" y="5786454"/>
            <a:ext cx="5915012" cy="107157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rPr>
              <a:t>Alumna:</a:t>
            </a:r>
            <a:r>
              <a:rPr kumimoji="0" lang="es-ES" sz="24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Cerezo, Samanta Giselle.</a:t>
            </a:r>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928662" y="1785926"/>
            <a:ext cx="7467600" cy="358299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8800" cap="small" dirty="0" smtClean="0">
                <a:solidFill>
                  <a:schemeClr val="tx2"/>
                </a:solidFill>
                <a:effectLst>
                  <a:outerShdw blurRad="38100" dist="38100" dir="2700000" algn="tl">
                    <a:srgbClr val="000000">
                      <a:alpha val="43137"/>
                    </a:srgbClr>
                  </a:outerShdw>
                </a:effectLst>
                <a:latin typeface="Arial Rounded MT Bold" pitchFamily="34" charset="0"/>
                <a:ea typeface="+mj-ea"/>
                <a:cs typeface="+mj-cs"/>
              </a:rPr>
              <a:t>ANÁLISIS DE LOS DATOS.</a:t>
            </a:r>
            <a:endParaRPr kumimoji="0" lang="es-ES" sz="8800" b="0" i="0" u="none" strike="noStrike" kern="1200" cap="small" spc="0" normalizeH="0" baseline="0" noProof="0" dirty="0">
              <a:ln>
                <a:noFill/>
              </a:ln>
              <a:solidFill>
                <a:schemeClr val="tx2"/>
              </a:solidFill>
              <a:effectLst>
                <a:outerShdw blurRad="38100" dist="38100" dir="2700000" algn="tl">
                  <a:srgbClr val="000000">
                    <a:alpha val="43137"/>
                  </a:srgbClr>
                </a:outerShdw>
              </a:effectLst>
              <a:uLnTx/>
              <a:uFillTx/>
              <a:latin typeface="Arial Rounded MT Bold" pitchFamily="34" charset="0"/>
              <a:ea typeface="+mj-ea"/>
              <a:cs typeface="+mj-cs"/>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000232" y="214290"/>
            <a:ext cx="4714908" cy="500066"/>
          </a:xfrm>
          <a:prstGeom prst="rect">
            <a:avLst/>
          </a:prstGeom>
          <a:ln>
            <a:solidFill>
              <a:srgbClr val="461E64"/>
            </a:solidFill>
          </a:ln>
        </p:spPr>
        <p:txBody>
          <a:bodyPr vert="horz" anchor="ctr">
            <a:noAutofit/>
          </a:bodyPr>
          <a:lstStyle/>
          <a:p>
            <a:pPr marL="274320" marR="0" lvl="0" indent="-274320" algn="ctr" defTabSz="914400" rtl="0" eaLnBrk="1" fontAlgn="auto" latinLnBrk="0" hangingPunct="1">
              <a:lnSpc>
                <a:spcPct val="80000"/>
              </a:lnSpc>
              <a:spcBef>
                <a:spcPts val="600"/>
              </a:spcBef>
              <a:spcAft>
                <a:spcPts val="0"/>
              </a:spcAft>
              <a:buClr>
                <a:schemeClr val="accent1"/>
              </a:buClr>
              <a:buSzPct val="70000"/>
              <a:buFont typeface="Wingdings"/>
              <a:buChar char=""/>
              <a:tabLst/>
              <a:defRPr/>
            </a:pPr>
            <a:r>
              <a:rPr lang="es-ES_tradnl" sz="2800" b="1" dirty="0" smtClean="0">
                <a:latin typeface="+mj-lt"/>
              </a:rPr>
              <a:t>Muestra Seleccionada.</a:t>
            </a:r>
            <a:endParaRPr kumimoji="0" lang="es-ES_tradnl" sz="2800" b="1" i="0" u="none" strike="noStrike" kern="1200" cap="none" spc="0" normalizeH="0" baseline="0" noProof="0" dirty="0" smtClean="0">
              <a:ln>
                <a:noFill/>
              </a:ln>
              <a:solidFill>
                <a:schemeClr val="tx1"/>
              </a:solidFill>
              <a:uLnTx/>
              <a:uFillTx/>
              <a:latin typeface="+mj-lt"/>
              <a:ea typeface="+mn-ea"/>
              <a:cs typeface="+mn-cs"/>
            </a:endParaRPr>
          </a:p>
        </p:txBody>
      </p:sp>
      <p:cxnSp>
        <p:nvCxnSpPr>
          <p:cNvPr id="3" name="2 Conector recto de flecha"/>
          <p:cNvCxnSpPr/>
          <p:nvPr/>
        </p:nvCxnSpPr>
        <p:spPr>
          <a:xfrm rot="10800000" flipV="1">
            <a:off x="3214678" y="714356"/>
            <a:ext cx="930282" cy="64294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 name="3 Conector recto de flecha"/>
          <p:cNvCxnSpPr/>
          <p:nvPr/>
        </p:nvCxnSpPr>
        <p:spPr>
          <a:xfrm>
            <a:off x="4143372" y="714356"/>
            <a:ext cx="1500198" cy="5000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4 Conector recto de flecha"/>
          <p:cNvCxnSpPr/>
          <p:nvPr/>
        </p:nvCxnSpPr>
        <p:spPr>
          <a:xfrm rot="16200000" flipH="1">
            <a:off x="2362183" y="2505069"/>
            <a:ext cx="4286282" cy="70485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6 CuadroTexto"/>
          <p:cNvSpPr txBox="1"/>
          <p:nvPr/>
        </p:nvSpPr>
        <p:spPr>
          <a:xfrm>
            <a:off x="214282" y="1214422"/>
            <a:ext cx="2786082" cy="892552"/>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la Zona del Centro.</a:t>
            </a:r>
            <a:endParaRPr lang="es-AR" sz="1600" b="1" dirty="0" smtClean="0"/>
          </a:p>
          <a:p>
            <a:endParaRPr lang="es-ES" sz="1600" dirty="0"/>
          </a:p>
        </p:txBody>
      </p:sp>
      <p:sp>
        <p:nvSpPr>
          <p:cNvPr id="8" name="7 CuadroTexto"/>
          <p:cNvSpPr txBox="1"/>
          <p:nvPr/>
        </p:nvSpPr>
        <p:spPr>
          <a:xfrm>
            <a:off x="285720" y="2714620"/>
            <a:ext cx="2786082" cy="1169551"/>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la Zona Juan B. Justo y el Puerto.</a:t>
            </a:r>
            <a:endParaRPr lang="es-AR" sz="1600" b="1" dirty="0" smtClean="0"/>
          </a:p>
          <a:p>
            <a:endParaRPr lang="es-ES" sz="1600" dirty="0"/>
          </a:p>
        </p:txBody>
      </p:sp>
      <p:sp>
        <p:nvSpPr>
          <p:cNvPr id="9" name="8 CuadroTexto"/>
          <p:cNvSpPr txBox="1"/>
          <p:nvPr/>
        </p:nvSpPr>
        <p:spPr>
          <a:xfrm>
            <a:off x="500034" y="4411342"/>
            <a:ext cx="2786082" cy="1446550"/>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la Feria Comunitaria Avenida Independencia.</a:t>
            </a:r>
            <a:endParaRPr lang="es-AR" sz="1600" b="1" dirty="0" smtClean="0"/>
          </a:p>
          <a:p>
            <a:endParaRPr lang="es-ES" sz="1600" dirty="0"/>
          </a:p>
        </p:txBody>
      </p:sp>
      <p:sp>
        <p:nvSpPr>
          <p:cNvPr id="10" name="9 CuadroTexto"/>
          <p:cNvSpPr txBox="1"/>
          <p:nvPr/>
        </p:nvSpPr>
        <p:spPr>
          <a:xfrm>
            <a:off x="3571868" y="5080828"/>
            <a:ext cx="2786082" cy="1446550"/>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la Feria Comunitaria Calle San Luis (Centro).</a:t>
            </a:r>
            <a:endParaRPr lang="es-AR" sz="1600" b="1" dirty="0" smtClean="0"/>
          </a:p>
          <a:p>
            <a:endParaRPr lang="es-ES" sz="1600" dirty="0"/>
          </a:p>
        </p:txBody>
      </p:sp>
      <p:sp>
        <p:nvSpPr>
          <p:cNvPr id="11" name="10 CuadroTexto"/>
          <p:cNvSpPr txBox="1"/>
          <p:nvPr/>
        </p:nvSpPr>
        <p:spPr>
          <a:xfrm>
            <a:off x="5857884" y="3714752"/>
            <a:ext cx="2786082" cy="1169551"/>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Feria Comunitaria Regional.</a:t>
            </a:r>
            <a:endParaRPr lang="es-AR" sz="1600" b="1" dirty="0" smtClean="0"/>
          </a:p>
          <a:p>
            <a:endParaRPr lang="es-ES" sz="1600" dirty="0"/>
          </a:p>
        </p:txBody>
      </p:sp>
      <p:sp>
        <p:nvSpPr>
          <p:cNvPr id="12" name="11 CuadroTexto"/>
          <p:cNvSpPr txBox="1"/>
          <p:nvPr/>
        </p:nvSpPr>
        <p:spPr>
          <a:xfrm>
            <a:off x="5786446" y="2147493"/>
            <a:ext cx="2786082" cy="1169551"/>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la Zona de Calle San Juan.</a:t>
            </a:r>
            <a:endParaRPr lang="es-AR" sz="1600" b="1" dirty="0" smtClean="0"/>
          </a:p>
          <a:p>
            <a:endParaRPr lang="es-ES" sz="1600" dirty="0"/>
          </a:p>
        </p:txBody>
      </p:sp>
      <p:sp>
        <p:nvSpPr>
          <p:cNvPr id="13" name="12 CuadroTexto"/>
          <p:cNvSpPr txBox="1"/>
          <p:nvPr/>
        </p:nvSpPr>
        <p:spPr>
          <a:xfrm>
            <a:off x="5786446" y="928670"/>
            <a:ext cx="2786082" cy="892552"/>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r>
              <a:rPr lang="es-AR" b="1" dirty="0" smtClean="0"/>
              <a:t>25 Comercios de la Zona de Güemes.</a:t>
            </a:r>
            <a:endParaRPr lang="es-AR" sz="1600" b="1" dirty="0" smtClean="0"/>
          </a:p>
          <a:p>
            <a:endParaRPr lang="es-ES" sz="1600" dirty="0"/>
          </a:p>
        </p:txBody>
      </p:sp>
      <p:cxnSp>
        <p:nvCxnSpPr>
          <p:cNvPr id="16" name="15 Conector recto de flecha"/>
          <p:cNvCxnSpPr/>
          <p:nvPr/>
        </p:nvCxnSpPr>
        <p:spPr>
          <a:xfrm rot="5400000">
            <a:off x="2678893" y="1178704"/>
            <a:ext cx="1928826" cy="100013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19 Conector recto de flecha"/>
          <p:cNvCxnSpPr/>
          <p:nvPr/>
        </p:nvCxnSpPr>
        <p:spPr>
          <a:xfrm rot="5400000">
            <a:off x="1893075" y="2035960"/>
            <a:ext cx="3571902" cy="92869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22 Conector recto de flecha"/>
          <p:cNvCxnSpPr/>
          <p:nvPr/>
        </p:nvCxnSpPr>
        <p:spPr>
          <a:xfrm rot="16200000" flipH="1">
            <a:off x="3321835" y="1535893"/>
            <a:ext cx="3214710" cy="157163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25 Conector recto de flecha"/>
          <p:cNvCxnSpPr/>
          <p:nvPr/>
        </p:nvCxnSpPr>
        <p:spPr>
          <a:xfrm rot="16200000" flipH="1">
            <a:off x="4107653" y="750075"/>
            <a:ext cx="1571636" cy="150019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3000" fill="hold"/>
                                        <p:tgtEl>
                                          <p:spTgt spid="3"/>
                                        </p:tgtEl>
                                        <p:attrNameLst>
                                          <p:attrName>ppt_w</p:attrName>
                                        </p:attrNameLst>
                                      </p:cBhvr>
                                      <p:tavLst>
                                        <p:tav tm="0" fmla="#ppt_w*sin(2.5*pi*$)">
                                          <p:val>
                                            <p:fltVal val="0"/>
                                          </p:val>
                                        </p:tav>
                                        <p:tav tm="100000">
                                          <p:val>
                                            <p:fltVal val="1"/>
                                          </p:val>
                                        </p:tav>
                                      </p:tavLst>
                                    </p:anim>
                                    <p:anim calcmode="lin" valueType="num">
                                      <p:cBhvr>
                                        <p:cTn id="13" dur="3000" fill="hold"/>
                                        <p:tgtEl>
                                          <p:spTgt spid="3"/>
                                        </p:tgtEl>
                                        <p:attrNameLst>
                                          <p:attrName>ppt_h</p:attrName>
                                        </p:attrNameLst>
                                      </p:cBhvr>
                                      <p:tavLst>
                                        <p:tav tm="0">
                                          <p:val>
                                            <p:strVal val="#ppt_h"/>
                                          </p:val>
                                        </p:tav>
                                        <p:tav tm="100000">
                                          <p:val>
                                            <p:strVal val="#ppt_h"/>
                                          </p:val>
                                        </p:tav>
                                      </p:tavLst>
                                    </p:anim>
                                  </p:childTnLst>
                                </p:cTn>
                              </p:par>
                              <p:par>
                                <p:cTn id="14" presetID="19"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3000" fill="hold"/>
                                        <p:tgtEl>
                                          <p:spTgt spid="7"/>
                                        </p:tgtEl>
                                        <p:attrNameLst>
                                          <p:attrName>ppt_w</p:attrName>
                                        </p:attrNameLst>
                                      </p:cBhvr>
                                      <p:tavLst>
                                        <p:tav tm="0" fmla="#ppt_w*sin(2.5*pi*$)">
                                          <p:val>
                                            <p:fltVal val="0"/>
                                          </p:val>
                                        </p:tav>
                                        <p:tav tm="100000">
                                          <p:val>
                                            <p:fltVal val="1"/>
                                          </p:val>
                                        </p:tav>
                                      </p:tavLst>
                                    </p:anim>
                                    <p:anim calcmode="lin" valueType="num">
                                      <p:cBhvr>
                                        <p:cTn id="17" dur="3000" fill="hold"/>
                                        <p:tgtEl>
                                          <p:spTgt spid="7"/>
                                        </p:tgtEl>
                                        <p:attrNameLst>
                                          <p:attrName>ppt_h</p:attrName>
                                        </p:attrNameLst>
                                      </p:cBhvr>
                                      <p:tavLst>
                                        <p:tav tm="0">
                                          <p:val>
                                            <p:strVal val="#ppt_h"/>
                                          </p:val>
                                        </p:tav>
                                        <p:tav tm="100000">
                                          <p:val>
                                            <p:strVal val="#ppt_h"/>
                                          </p:val>
                                        </p:tav>
                                      </p:tavLst>
                                    </p:anim>
                                  </p:childTnLst>
                                </p:cTn>
                              </p:par>
                              <p:par>
                                <p:cTn id="18" presetID="19" presetClass="entr" presetSubtype="1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3000" fill="hold"/>
                                        <p:tgtEl>
                                          <p:spTgt spid="16"/>
                                        </p:tgtEl>
                                        <p:attrNameLst>
                                          <p:attrName>ppt_w</p:attrName>
                                        </p:attrNameLst>
                                      </p:cBhvr>
                                      <p:tavLst>
                                        <p:tav tm="0" fmla="#ppt_w*sin(2.5*pi*$)">
                                          <p:val>
                                            <p:fltVal val="0"/>
                                          </p:val>
                                        </p:tav>
                                        <p:tav tm="100000">
                                          <p:val>
                                            <p:fltVal val="1"/>
                                          </p:val>
                                        </p:tav>
                                      </p:tavLst>
                                    </p:anim>
                                    <p:anim calcmode="lin" valueType="num">
                                      <p:cBhvr>
                                        <p:cTn id="21" dur="3000" fill="hold"/>
                                        <p:tgtEl>
                                          <p:spTgt spid="16"/>
                                        </p:tgtEl>
                                        <p:attrNameLst>
                                          <p:attrName>ppt_h</p:attrName>
                                        </p:attrNameLst>
                                      </p:cBhvr>
                                      <p:tavLst>
                                        <p:tav tm="0">
                                          <p:val>
                                            <p:strVal val="#ppt_h"/>
                                          </p:val>
                                        </p:tav>
                                        <p:tav tm="100000">
                                          <p:val>
                                            <p:strVal val="#ppt_h"/>
                                          </p:val>
                                        </p:tav>
                                      </p:tavLst>
                                    </p:anim>
                                  </p:childTnLst>
                                </p:cTn>
                              </p:par>
                              <p:par>
                                <p:cTn id="22" presetID="19" presetClass="entr" presetSubtype="1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3000" fill="hold"/>
                                        <p:tgtEl>
                                          <p:spTgt spid="8"/>
                                        </p:tgtEl>
                                        <p:attrNameLst>
                                          <p:attrName>ppt_w</p:attrName>
                                        </p:attrNameLst>
                                      </p:cBhvr>
                                      <p:tavLst>
                                        <p:tav tm="0" fmla="#ppt_w*sin(2.5*pi*$)">
                                          <p:val>
                                            <p:fltVal val="0"/>
                                          </p:val>
                                        </p:tav>
                                        <p:tav tm="100000">
                                          <p:val>
                                            <p:fltVal val="1"/>
                                          </p:val>
                                        </p:tav>
                                      </p:tavLst>
                                    </p:anim>
                                    <p:anim calcmode="lin" valueType="num">
                                      <p:cBhvr>
                                        <p:cTn id="25" dur="3000" fill="hold"/>
                                        <p:tgtEl>
                                          <p:spTgt spid="8"/>
                                        </p:tgtEl>
                                        <p:attrNameLst>
                                          <p:attrName>ppt_h</p:attrName>
                                        </p:attrNameLst>
                                      </p:cBhvr>
                                      <p:tavLst>
                                        <p:tav tm="0">
                                          <p:val>
                                            <p:strVal val="#ppt_h"/>
                                          </p:val>
                                        </p:tav>
                                        <p:tav tm="100000">
                                          <p:val>
                                            <p:strVal val="#ppt_h"/>
                                          </p:val>
                                        </p:tav>
                                      </p:tavLst>
                                    </p:anim>
                                  </p:childTnLst>
                                </p:cTn>
                              </p:par>
                              <p:par>
                                <p:cTn id="26" presetID="19" presetClass="entr" presetSubtype="1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3000" fill="hold"/>
                                        <p:tgtEl>
                                          <p:spTgt spid="20"/>
                                        </p:tgtEl>
                                        <p:attrNameLst>
                                          <p:attrName>ppt_w</p:attrName>
                                        </p:attrNameLst>
                                      </p:cBhvr>
                                      <p:tavLst>
                                        <p:tav tm="0" fmla="#ppt_w*sin(2.5*pi*$)">
                                          <p:val>
                                            <p:fltVal val="0"/>
                                          </p:val>
                                        </p:tav>
                                        <p:tav tm="100000">
                                          <p:val>
                                            <p:fltVal val="1"/>
                                          </p:val>
                                        </p:tav>
                                      </p:tavLst>
                                    </p:anim>
                                    <p:anim calcmode="lin" valueType="num">
                                      <p:cBhvr>
                                        <p:cTn id="29" dur="3000" fill="hold"/>
                                        <p:tgtEl>
                                          <p:spTgt spid="20"/>
                                        </p:tgtEl>
                                        <p:attrNameLst>
                                          <p:attrName>ppt_h</p:attrName>
                                        </p:attrNameLst>
                                      </p:cBhvr>
                                      <p:tavLst>
                                        <p:tav tm="0">
                                          <p:val>
                                            <p:strVal val="#ppt_h"/>
                                          </p:val>
                                        </p:tav>
                                        <p:tav tm="100000">
                                          <p:val>
                                            <p:strVal val="#ppt_h"/>
                                          </p:val>
                                        </p:tav>
                                      </p:tavLst>
                                    </p:anim>
                                  </p:childTnLst>
                                </p:cTn>
                              </p:par>
                              <p:par>
                                <p:cTn id="30" presetID="19" presetClass="entr" presetSubtype="1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3000" fill="hold"/>
                                        <p:tgtEl>
                                          <p:spTgt spid="9"/>
                                        </p:tgtEl>
                                        <p:attrNameLst>
                                          <p:attrName>ppt_w</p:attrName>
                                        </p:attrNameLst>
                                      </p:cBhvr>
                                      <p:tavLst>
                                        <p:tav tm="0" fmla="#ppt_w*sin(2.5*pi*$)">
                                          <p:val>
                                            <p:fltVal val="0"/>
                                          </p:val>
                                        </p:tav>
                                        <p:tav tm="100000">
                                          <p:val>
                                            <p:fltVal val="1"/>
                                          </p:val>
                                        </p:tav>
                                      </p:tavLst>
                                    </p:anim>
                                    <p:anim calcmode="lin" valueType="num">
                                      <p:cBhvr>
                                        <p:cTn id="33" dur="3000" fill="hold"/>
                                        <p:tgtEl>
                                          <p:spTgt spid="9"/>
                                        </p:tgtEl>
                                        <p:attrNameLst>
                                          <p:attrName>ppt_h</p:attrName>
                                        </p:attrNameLst>
                                      </p:cBhvr>
                                      <p:tavLst>
                                        <p:tav tm="0">
                                          <p:val>
                                            <p:strVal val="#ppt_h"/>
                                          </p:val>
                                        </p:tav>
                                        <p:tav tm="100000">
                                          <p:val>
                                            <p:strVal val="#ppt_h"/>
                                          </p:val>
                                        </p:tav>
                                      </p:tavLst>
                                    </p:anim>
                                  </p:childTnLst>
                                </p:cTn>
                              </p:par>
                              <p:par>
                                <p:cTn id="34" presetID="19" presetClass="entr" presetSubtype="1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3000" fill="hold"/>
                                        <p:tgtEl>
                                          <p:spTgt spid="5"/>
                                        </p:tgtEl>
                                        <p:attrNameLst>
                                          <p:attrName>ppt_w</p:attrName>
                                        </p:attrNameLst>
                                      </p:cBhvr>
                                      <p:tavLst>
                                        <p:tav tm="0" fmla="#ppt_w*sin(2.5*pi*$)">
                                          <p:val>
                                            <p:fltVal val="0"/>
                                          </p:val>
                                        </p:tav>
                                        <p:tav tm="100000">
                                          <p:val>
                                            <p:fltVal val="1"/>
                                          </p:val>
                                        </p:tav>
                                      </p:tavLst>
                                    </p:anim>
                                    <p:anim calcmode="lin" valueType="num">
                                      <p:cBhvr>
                                        <p:cTn id="37" dur="3000" fill="hold"/>
                                        <p:tgtEl>
                                          <p:spTgt spid="5"/>
                                        </p:tgtEl>
                                        <p:attrNameLst>
                                          <p:attrName>ppt_h</p:attrName>
                                        </p:attrNameLst>
                                      </p:cBhvr>
                                      <p:tavLst>
                                        <p:tav tm="0">
                                          <p:val>
                                            <p:strVal val="#ppt_h"/>
                                          </p:val>
                                        </p:tav>
                                        <p:tav tm="100000">
                                          <p:val>
                                            <p:strVal val="#ppt_h"/>
                                          </p:val>
                                        </p:tav>
                                      </p:tavLst>
                                    </p:anim>
                                  </p:childTnLst>
                                </p:cTn>
                              </p:par>
                              <p:par>
                                <p:cTn id="38" presetID="19" presetClass="entr" presetSubtype="1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3000" fill="hold"/>
                                        <p:tgtEl>
                                          <p:spTgt spid="10"/>
                                        </p:tgtEl>
                                        <p:attrNameLst>
                                          <p:attrName>ppt_w</p:attrName>
                                        </p:attrNameLst>
                                      </p:cBhvr>
                                      <p:tavLst>
                                        <p:tav tm="0" fmla="#ppt_w*sin(2.5*pi*$)">
                                          <p:val>
                                            <p:fltVal val="0"/>
                                          </p:val>
                                        </p:tav>
                                        <p:tav tm="100000">
                                          <p:val>
                                            <p:fltVal val="1"/>
                                          </p:val>
                                        </p:tav>
                                      </p:tavLst>
                                    </p:anim>
                                    <p:anim calcmode="lin" valueType="num">
                                      <p:cBhvr>
                                        <p:cTn id="41" dur="3000" fill="hold"/>
                                        <p:tgtEl>
                                          <p:spTgt spid="10"/>
                                        </p:tgtEl>
                                        <p:attrNameLst>
                                          <p:attrName>ppt_h</p:attrName>
                                        </p:attrNameLst>
                                      </p:cBhvr>
                                      <p:tavLst>
                                        <p:tav tm="0">
                                          <p:val>
                                            <p:strVal val="#ppt_h"/>
                                          </p:val>
                                        </p:tav>
                                        <p:tav tm="100000">
                                          <p:val>
                                            <p:strVal val="#ppt_h"/>
                                          </p:val>
                                        </p:tav>
                                      </p:tavLst>
                                    </p:anim>
                                  </p:childTnLst>
                                </p:cTn>
                              </p:par>
                              <p:par>
                                <p:cTn id="42" presetID="19" presetClass="entr" presetSubtype="10"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3000" fill="hold"/>
                                        <p:tgtEl>
                                          <p:spTgt spid="23"/>
                                        </p:tgtEl>
                                        <p:attrNameLst>
                                          <p:attrName>ppt_w</p:attrName>
                                        </p:attrNameLst>
                                      </p:cBhvr>
                                      <p:tavLst>
                                        <p:tav tm="0" fmla="#ppt_w*sin(2.5*pi*$)">
                                          <p:val>
                                            <p:fltVal val="0"/>
                                          </p:val>
                                        </p:tav>
                                        <p:tav tm="100000">
                                          <p:val>
                                            <p:fltVal val="1"/>
                                          </p:val>
                                        </p:tav>
                                      </p:tavLst>
                                    </p:anim>
                                    <p:anim calcmode="lin" valueType="num">
                                      <p:cBhvr>
                                        <p:cTn id="45" dur="3000" fill="hold"/>
                                        <p:tgtEl>
                                          <p:spTgt spid="23"/>
                                        </p:tgtEl>
                                        <p:attrNameLst>
                                          <p:attrName>ppt_h</p:attrName>
                                        </p:attrNameLst>
                                      </p:cBhvr>
                                      <p:tavLst>
                                        <p:tav tm="0">
                                          <p:val>
                                            <p:strVal val="#ppt_h"/>
                                          </p:val>
                                        </p:tav>
                                        <p:tav tm="100000">
                                          <p:val>
                                            <p:strVal val="#ppt_h"/>
                                          </p:val>
                                        </p:tav>
                                      </p:tavLst>
                                    </p:anim>
                                  </p:childTnLst>
                                </p:cTn>
                              </p:par>
                              <p:par>
                                <p:cTn id="46" presetID="19" presetClass="entr" presetSubtype="1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3000" fill="hold"/>
                                        <p:tgtEl>
                                          <p:spTgt spid="11"/>
                                        </p:tgtEl>
                                        <p:attrNameLst>
                                          <p:attrName>ppt_w</p:attrName>
                                        </p:attrNameLst>
                                      </p:cBhvr>
                                      <p:tavLst>
                                        <p:tav tm="0" fmla="#ppt_w*sin(2.5*pi*$)">
                                          <p:val>
                                            <p:fltVal val="0"/>
                                          </p:val>
                                        </p:tav>
                                        <p:tav tm="100000">
                                          <p:val>
                                            <p:fltVal val="1"/>
                                          </p:val>
                                        </p:tav>
                                      </p:tavLst>
                                    </p:anim>
                                    <p:anim calcmode="lin" valueType="num">
                                      <p:cBhvr>
                                        <p:cTn id="49" dur="3000" fill="hold"/>
                                        <p:tgtEl>
                                          <p:spTgt spid="11"/>
                                        </p:tgtEl>
                                        <p:attrNameLst>
                                          <p:attrName>ppt_h</p:attrName>
                                        </p:attrNameLst>
                                      </p:cBhvr>
                                      <p:tavLst>
                                        <p:tav tm="0">
                                          <p:val>
                                            <p:strVal val="#ppt_h"/>
                                          </p:val>
                                        </p:tav>
                                        <p:tav tm="100000">
                                          <p:val>
                                            <p:strVal val="#ppt_h"/>
                                          </p:val>
                                        </p:tav>
                                      </p:tavLst>
                                    </p:anim>
                                  </p:childTnLst>
                                </p:cTn>
                              </p:par>
                              <p:par>
                                <p:cTn id="50" presetID="19" presetClass="entr" presetSubtype="1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3000" fill="hold"/>
                                        <p:tgtEl>
                                          <p:spTgt spid="26"/>
                                        </p:tgtEl>
                                        <p:attrNameLst>
                                          <p:attrName>ppt_w</p:attrName>
                                        </p:attrNameLst>
                                      </p:cBhvr>
                                      <p:tavLst>
                                        <p:tav tm="0" fmla="#ppt_w*sin(2.5*pi*$)">
                                          <p:val>
                                            <p:fltVal val="0"/>
                                          </p:val>
                                        </p:tav>
                                        <p:tav tm="100000">
                                          <p:val>
                                            <p:fltVal val="1"/>
                                          </p:val>
                                        </p:tav>
                                      </p:tavLst>
                                    </p:anim>
                                    <p:anim calcmode="lin" valueType="num">
                                      <p:cBhvr>
                                        <p:cTn id="53" dur="3000" fill="hold"/>
                                        <p:tgtEl>
                                          <p:spTgt spid="26"/>
                                        </p:tgtEl>
                                        <p:attrNameLst>
                                          <p:attrName>ppt_h</p:attrName>
                                        </p:attrNameLst>
                                      </p:cBhvr>
                                      <p:tavLst>
                                        <p:tav tm="0">
                                          <p:val>
                                            <p:strVal val="#ppt_h"/>
                                          </p:val>
                                        </p:tav>
                                        <p:tav tm="100000">
                                          <p:val>
                                            <p:strVal val="#ppt_h"/>
                                          </p:val>
                                        </p:tav>
                                      </p:tavLst>
                                    </p:anim>
                                  </p:childTnLst>
                                </p:cTn>
                              </p:par>
                              <p:par>
                                <p:cTn id="54" presetID="19" presetClass="entr" presetSubtype="10"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3000" fill="hold"/>
                                        <p:tgtEl>
                                          <p:spTgt spid="12"/>
                                        </p:tgtEl>
                                        <p:attrNameLst>
                                          <p:attrName>ppt_w</p:attrName>
                                        </p:attrNameLst>
                                      </p:cBhvr>
                                      <p:tavLst>
                                        <p:tav tm="0" fmla="#ppt_w*sin(2.5*pi*$)">
                                          <p:val>
                                            <p:fltVal val="0"/>
                                          </p:val>
                                        </p:tav>
                                        <p:tav tm="100000">
                                          <p:val>
                                            <p:fltVal val="1"/>
                                          </p:val>
                                        </p:tav>
                                      </p:tavLst>
                                    </p:anim>
                                    <p:anim calcmode="lin" valueType="num">
                                      <p:cBhvr>
                                        <p:cTn id="57" dur="3000" fill="hold"/>
                                        <p:tgtEl>
                                          <p:spTgt spid="12"/>
                                        </p:tgtEl>
                                        <p:attrNameLst>
                                          <p:attrName>ppt_h</p:attrName>
                                        </p:attrNameLst>
                                      </p:cBhvr>
                                      <p:tavLst>
                                        <p:tav tm="0">
                                          <p:val>
                                            <p:strVal val="#ppt_h"/>
                                          </p:val>
                                        </p:tav>
                                        <p:tav tm="100000">
                                          <p:val>
                                            <p:strVal val="#ppt_h"/>
                                          </p:val>
                                        </p:tav>
                                      </p:tavLst>
                                    </p:anim>
                                  </p:childTnLst>
                                </p:cTn>
                              </p:par>
                              <p:par>
                                <p:cTn id="58" presetID="19" presetClass="entr" presetSubtype="10"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3000" fill="hold"/>
                                        <p:tgtEl>
                                          <p:spTgt spid="4"/>
                                        </p:tgtEl>
                                        <p:attrNameLst>
                                          <p:attrName>ppt_w</p:attrName>
                                        </p:attrNameLst>
                                      </p:cBhvr>
                                      <p:tavLst>
                                        <p:tav tm="0" fmla="#ppt_w*sin(2.5*pi*$)">
                                          <p:val>
                                            <p:fltVal val="0"/>
                                          </p:val>
                                        </p:tav>
                                        <p:tav tm="100000">
                                          <p:val>
                                            <p:fltVal val="1"/>
                                          </p:val>
                                        </p:tav>
                                      </p:tavLst>
                                    </p:anim>
                                    <p:anim calcmode="lin" valueType="num">
                                      <p:cBhvr>
                                        <p:cTn id="61" dur="3000" fill="hold"/>
                                        <p:tgtEl>
                                          <p:spTgt spid="4"/>
                                        </p:tgtEl>
                                        <p:attrNameLst>
                                          <p:attrName>ppt_h</p:attrName>
                                        </p:attrNameLst>
                                      </p:cBhvr>
                                      <p:tavLst>
                                        <p:tav tm="0">
                                          <p:val>
                                            <p:strVal val="#ppt_h"/>
                                          </p:val>
                                        </p:tav>
                                        <p:tav tm="100000">
                                          <p:val>
                                            <p:strVal val="#ppt_h"/>
                                          </p:val>
                                        </p:tav>
                                      </p:tavLst>
                                    </p:anim>
                                  </p:childTnLst>
                                </p:cTn>
                              </p:par>
                              <p:par>
                                <p:cTn id="62" presetID="19" presetClass="entr" presetSubtype="1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3000" fill="hold"/>
                                        <p:tgtEl>
                                          <p:spTgt spid="13"/>
                                        </p:tgtEl>
                                        <p:attrNameLst>
                                          <p:attrName>ppt_w</p:attrName>
                                        </p:attrNameLst>
                                      </p:cBhvr>
                                      <p:tavLst>
                                        <p:tav tm="0" fmla="#ppt_w*sin(2.5*pi*$)">
                                          <p:val>
                                            <p:fltVal val="0"/>
                                          </p:val>
                                        </p:tav>
                                        <p:tav tm="100000">
                                          <p:val>
                                            <p:fltVal val="1"/>
                                          </p:val>
                                        </p:tav>
                                      </p:tavLst>
                                    </p:anim>
                                    <p:anim calcmode="lin" valueType="num">
                                      <p:cBhvr>
                                        <p:cTn id="65" dur="3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P spid="7" grpId="0" animBg="1"/>
      <p:bldP spid="8" grpId="0" animBg="1"/>
      <p:bldP spid="9"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85728"/>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357158" y="214290"/>
          <a:ext cx="7715304" cy="62865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928662" y="1785926"/>
            <a:ext cx="7467600" cy="358299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8800" cap="small" dirty="0" smtClean="0">
                <a:solidFill>
                  <a:schemeClr val="tx2"/>
                </a:solidFill>
                <a:effectLst>
                  <a:outerShdw blurRad="38100" dist="38100" dir="2700000" algn="tl">
                    <a:srgbClr val="000000">
                      <a:alpha val="43137"/>
                    </a:srgbClr>
                  </a:outerShdw>
                </a:effectLst>
                <a:latin typeface="Arial Rounded MT Bold" pitchFamily="34" charset="0"/>
                <a:ea typeface="+mj-ea"/>
                <a:cs typeface="+mj-cs"/>
              </a:rPr>
              <a:t>MARCO TEÓRICO.</a:t>
            </a:r>
            <a:endParaRPr kumimoji="0" lang="es-ES" sz="8800" b="0" i="0" u="none" strike="noStrike" kern="1200" cap="small" spc="0" normalizeH="0" baseline="0" noProof="0" dirty="0">
              <a:ln>
                <a:noFill/>
              </a:ln>
              <a:solidFill>
                <a:schemeClr val="tx2"/>
              </a:solidFill>
              <a:effectLst>
                <a:outerShdw blurRad="38100" dist="38100" dir="2700000" algn="tl">
                  <a:srgbClr val="000000">
                    <a:alpha val="43137"/>
                  </a:srgbClr>
                </a:outerShdw>
              </a:effectLst>
              <a:uLnTx/>
              <a:uFillTx/>
              <a:latin typeface="Arial Rounded MT Bold" pitchFamily="34" charset="0"/>
              <a:ea typeface="+mj-ea"/>
              <a:cs typeface="+mj-cs"/>
            </a:endParaRPr>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85720" y="214290"/>
            <a:ext cx="8358246" cy="857256"/>
          </a:xfrm>
          <a:prstGeom prst="rect">
            <a:avLst/>
          </a:prstGeom>
          <a:ln>
            <a:solidFill>
              <a:srgbClr val="461E64"/>
            </a:solidFill>
          </a:ln>
        </p:spPr>
        <p:txBody>
          <a:bodyPr vert="horz" anchor="ctr">
            <a:noAutofit/>
          </a:bodyPr>
          <a:lstStyle/>
          <a:p>
            <a:pPr marL="274320" marR="0" lvl="0" indent="-274320" algn="ctr" defTabSz="914400" rtl="0" eaLnBrk="1" fontAlgn="auto" latinLnBrk="0" hangingPunct="1">
              <a:lnSpc>
                <a:spcPct val="80000"/>
              </a:lnSpc>
              <a:spcBef>
                <a:spcPts val="600"/>
              </a:spcBef>
              <a:spcAft>
                <a:spcPts val="0"/>
              </a:spcAft>
              <a:buClr>
                <a:schemeClr val="accent1"/>
              </a:buClr>
              <a:buSzPct val="70000"/>
              <a:buFont typeface="Wingdings"/>
              <a:buChar char=""/>
              <a:tabLst/>
              <a:defRPr/>
            </a:pPr>
            <a:r>
              <a:rPr lang="es-ES_tradnl" sz="2800" b="1" dirty="0" smtClean="0">
                <a:latin typeface="+mj-lt"/>
              </a:rPr>
              <a:t>Miedo al Delito en Concreto y Miedo al Delito en Abstracto.</a:t>
            </a:r>
            <a:endParaRPr kumimoji="0" lang="es-ES_tradnl" sz="2800" b="1" i="0" u="none" strike="noStrike" kern="1200" cap="none" spc="0" normalizeH="0" baseline="0" noProof="0" dirty="0" smtClean="0">
              <a:ln>
                <a:noFill/>
              </a:ln>
              <a:solidFill>
                <a:schemeClr val="tx1"/>
              </a:solidFill>
              <a:uLnTx/>
              <a:uFillTx/>
              <a:latin typeface="+mj-lt"/>
              <a:ea typeface="+mn-ea"/>
              <a:cs typeface="+mn-cs"/>
            </a:endParaRPr>
          </a:p>
        </p:txBody>
      </p:sp>
      <p:sp>
        <p:nvSpPr>
          <p:cNvPr id="30" name="29 Rectángulo"/>
          <p:cNvSpPr/>
          <p:nvPr/>
        </p:nvSpPr>
        <p:spPr>
          <a:xfrm>
            <a:off x="285720" y="5214950"/>
            <a:ext cx="7858180" cy="1477328"/>
          </a:xfrm>
          <a:prstGeom prst="rect">
            <a:avLst/>
          </a:prstGeom>
        </p:spPr>
        <p:txBody>
          <a:bodyPr wrap="square">
            <a:spAutoFit/>
          </a:bodyPr>
          <a:lstStyle/>
          <a:p>
            <a:pPr algn="ctr">
              <a:buFont typeface="Wingdings" pitchFamily="2" charset="2"/>
              <a:buChar char="§"/>
            </a:pPr>
            <a:r>
              <a:rPr lang="es-AR" dirty="0" smtClean="0"/>
              <a:t> Pareciera </a:t>
            </a:r>
            <a:r>
              <a:rPr lang="es-AR" dirty="0" smtClean="0"/>
              <a:t>ser que existen en todas las zonas encuestadas, </a:t>
            </a:r>
            <a:r>
              <a:rPr lang="es-AR" b="1" i="1" dirty="0" smtClean="0"/>
              <a:t>bajos niveles de miedo al delito en concreto, asociados a altos niveles de temor respecto del delito en abstracto</a:t>
            </a:r>
            <a:r>
              <a:rPr lang="es-AR" dirty="0" smtClean="0"/>
              <a:t>, específicamente en lo referente al robo, hurto y en menor medida a las lesiones por accidente vial.</a:t>
            </a:r>
            <a:endParaRPr lang="es-ES" dirty="0"/>
          </a:p>
        </p:txBody>
      </p:sp>
      <p:cxnSp>
        <p:nvCxnSpPr>
          <p:cNvPr id="31" name="30 Conector recto de flecha"/>
          <p:cNvCxnSpPr/>
          <p:nvPr/>
        </p:nvCxnSpPr>
        <p:spPr>
          <a:xfrm rot="10800000" flipV="1">
            <a:off x="3000364" y="1071546"/>
            <a:ext cx="1143008" cy="64294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 name="33 CuadroTexto"/>
          <p:cNvSpPr txBox="1"/>
          <p:nvPr/>
        </p:nvSpPr>
        <p:spPr>
          <a:xfrm>
            <a:off x="142844" y="1915247"/>
            <a:ext cx="3286148" cy="2585323"/>
          </a:xfrm>
          <a:prstGeom prst="rect">
            <a:avLst/>
          </a:prstGeom>
          <a:noFill/>
        </p:spPr>
        <p:txBody>
          <a:bodyPr wrap="square" rtlCol="0">
            <a:spAutoFit/>
          </a:bodyPr>
          <a:lstStyle/>
          <a:p>
            <a:pPr algn="ctr">
              <a:buFont typeface="Wingdings" pitchFamily="2" charset="2"/>
              <a:buChar char="§"/>
            </a:pPr>
            <a:r>
              <a:rPr lang="es-AR" dirty="0" smtClean="0"/>
              <a:t> Los </a:t>
            </a:r>
            <a:r>
              <a:rPr lang="es-AR" dirty="0" smtClean="0"/>
              <a:t>delitos que se realizan con mayor frecuencia como los robos, hurtos son aquellos que poseen mayor probabilidad de ocurrencia. Lo mismo ocurre con los delitos vinculados con el tránsito especialmente las lesiones por accidente vial. </a:t>
            </a:r>
            <a:endParaRPr lang="es-ES" dirty="0"/>
          </a:p>
        </p:txBody>
      </p:sp>
      <p:sp>
        <p:nvSpPr>
          <p:cNvPr id="35" name="34 CuadroTexto"/>
          <p:cNvSpPr txBox="1"/>
          <p:nvPr/>
        </p:nvSpPr>
        <p:spPr>
          <a:xfrm>
            <a:off x="5643570" y="1500174"/>
            <a:ext cx="3000396" cy="2862322"/>
          </a:xfrm>
          <a:prstGeom prst="rect">
            <a:avLst/>
          </a:prstGeom>
          <a:noFill/>
        </p:spPr>
        <p:txBody>
          <a:bodyPr wrap="square" rtlCol="0">
            <a:spAutoFit/>
          </a:bodyPr>
          <a:lstStyle/>
          <a:p>
            <a:pPr algn="ctr">
              <a:buFont typeface="Wingdings" pitchFamily="2" charset="2"/>
              <a:buChar char="§"/>
            </a:pPr>
            <a:r>
              <a:rPr lang="es-AR" dirty="0" smtClean="0"/>
              <a:t> </a:t>
            </a:r>
            <a:r>
              <a:rPr lang="es-AR" dirty="0" smtClean="0"/>
              <a:t>Los </a:t>
            </a:r>
            <a:r>
              <a:rPr lang="es-AR" dirty="0" smtClean="0"/>
              <a:t>delitos más fuertes como agresión sexual, desaparición forzada de un familiar o muerte por accidente vial de un familiar son considerados como menos probables a ocurrir, tal vez porque implican más de cerca a la víctima o a sus familiares.</a:t>
            </a:r>
            <a:endParaRPr lang="es-ES" dirty="0"/>
          </a:p>
        </p:txBody>
      </p:sp>
      <p:cxnSp>
        <p:nvCxnSpPr>
          <p:cNvPr id="36" name="35 Conector recto de flecha"/>
          <p:cNvCxnSpPr/>
          <p:nvPr/>
        </p:nvCxnSpPr>
        <p:spPr>
          <a:xfrm>
            <a:off x="4154484" y="1071546"/>
            <a:ext cx="1203334" cy="49054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9" name="38 Conector recto de flecha"/>
          <p:cNvCxnSpPr/>
          <p:nvPr/>
        </p:nvCxnSpPr>
        <p:spPr>
          <a:xfrm rot="16200000" flipH="1">
            <a:off x="2393140" y="2821778"/>
            <a:ext cx="3786216" cy="2857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linds(horizontal)">
                                      <p:cBhvr>
                                        <p:cTn id="13" dur="2000"/>
                                        <p:tgtEl>
                                          <p:spTgt spid="3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blinds(horizontal)">
                                      <p:cBhvr>
                                        <p:cTn id="16" dur="20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linds(horizontal)">
                                      <p:cBhvr>
                                        <p:cTn id="21" dur="1000"/>
                                        <p:tgtEl>
                                          <p:spTgt spid="3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linds(horizontal)">
                                      <p:cBhvr>
                                        <p:cTn id="24" dur="100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linds(horizontal)">
                                      <p:cBhvr>
                                        <p:cTn id="29" dur="1000"/>
                                        <p:tgtEl>
                                          <p:spTgt spid="39"/>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linds(horizontal)">
                                      <p:cBhvr>
                                        <p:cTn id="32"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14346" y="2489216"/>
            <a:ext cx="9429816" cy="415449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8200" cap="small" dirty="0" smtClean="0">
                <a:solidFill>
                  <a:schemeClr val="tx2"/>
                </a:solidFill>
                <a:effectLst>
                  <a:outerShdw blurRad="38100" dist="38100" dir="2700000" algn="tl">
                    <a:srgbClr val="000000">
                      <a:alpha val="43137"/>
                    </a:srgbClr>
                  </a:outerShdw>
                </a:effectLst>
                <a:latin typeface="Arial Rounded MT Bold" pitchFamily="34" charset="0"/>
                <a:ea typeface="+mj-ea"/>
                <a:cs typeface="+mj-cs"/>
              </a:rPr>
              <a:t>CONCLUSIONES</a:t>
            </a:r>
            <a:endParaRPr kumimoji="0" lang="es-ES" sz="8400" b="0" i="0" u="none" strike="noStrike" kern="1200" cap="small" spc="0" normalizeH="0" baseline="0" noProof="0" dirty="0">
              <a:ln>
                <a:noFill/>
              </a:ln>
              <a:solidFill>
                <a:schemeClr val="tx2"/>
              </a:solidFill>
              <a:effectLst>
                <a:outerShdw blurRad="38100" dist="38100" dir="2700000" algn="tl">
                  <a:srgbClr val="000000">
                    <a:alpha val="43137"/>
                  </a:srgbClr>
                </a:outerShdw>
              </a:effectLst>
              <a:uLnTx/>
              <a:uFillTx/>
              <a:latin typeface="Arial Rounded MT Bold" pitchFamily="34" charset="0"/>
              <a:ea typeface="+mj-ea"/>
              <a:cs typeface="+mj-cs"/>
            </a:endParaRP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428604"/>
            <a:ext cx="8429684" cy="7848302"/>
          </a:xfrm>
          <a:prstGeom prst="rect">
            <a:avLst/>
          </a:prstGeom>
          <a:noFill/>
        </p:spPr>
        <p:txBody>
          <a:bodyPr wrap="square" rtlCol="0">
            <a:spAutoFit/>
          </a:bodyPr>
          <a:lstStyle/>
          <a:p>
            <a:pPr algn="ctr">
              <a:buFont typeface="Wingdings" pitchFamily="2" charset="2"/>
              <a:buChar char="§"/>
            </a:pPr>
            <a:r>
              <a:rPr lang="es-AR" dirty="0" smtClean="0"/>
              <a:t> En </a:t>
            </a:r>
            <a:r>
              <a:rPr lang="es-AR" dirty="0" smtClean="0"/>
              <a:t>todas las zonas analizadas se evidencian bajos niveles de miedo al delito en concreto, asociados a altos niveles de temor respecto del delito en abstracto, específicamente en delitos más frecuentes como el robo o hurto y los delitos relacionados con lo vial como por ejemplo las lesiones por accidentes viales ya sean causadas por un tercero sobre el propio comerciante o bien causadas por un familiar del comerciante. </a:t>
            </a:r>
            <a:endParaRPr lang="es-AR" dirty="0" smtClean="0"/>
          </a:p>
          <a:p>
            <a:pPr algn="ctr">
              <a:buFont typeface="Wingdings" pitchFamily="2" charset="2"/>
              <a:buChar char="§"/>
            </a:pPr>
            <a:endParaRPr lang="es-AR" dirty="0" smtClean="0"/>
          </a:p>
          <a:p>
            <a:pPr algn="ctr">
              <a:buFont typeface="Wingdings" pitchFamily="2" charset="2"/>
              <a:buChar char="§"/>
            </a:pPr>
            <a:r>
              <a:rPr lang="es-AR" dirty="0" smtClean="0"/>
              <a:t> Respecto al grado de satisfacción con la Policía, los comerciantes encuestados manifiestan una profunda insatisfacción tanto con el accionar de la Policía en su labor diaria, como con la presencia de efectivos policiales en las inmediaciones de los comercios, así como también con el conocimiento que de su labor poseen los Policías. Asimismo, los comerciantes encuentran que en su mayoría los efectivos policiales no son totalmente honestos y por ello no se preocupan por el bien común o por realizar su profesión de manera </a:t>
            </a:r>
            <a:r>
              <a:rPr lang="es-AR" dirty="0" smtClean="0"/>
              <a:t>adecuada</a:t>
            </a:r>
          </a:p>
          <a:p>
            <a:pPr algn="ctr">
              <a:buFont typeface="Wingdings" pitchFamily="2" charset="2"/>
              <a:buChar char="§"/>
            </a:pPr>
            <a:endParaRPr lang="es-AR" dirty="0" smtClean="0"/>
          </a:p>
          <a:p>
            <a:pPr algn="ctr">
              <a:buFont typeface="Wingdings" pitchFamily="2" charset="2"/>
              <a:buChar char="§"/>
            </a:pPr>
            <a:r>
              <a:rPr lang="es-AR" dirty="0" smtClean="0"/>
              <a:t> </a:t>
            </a:r>
            <a:r>
              <a:rPr lang="es-AR" dirty="0" smtClean="0"/>
              <a:t>Finalmente, puede afirmarse que la hipótesis planteada al comienzo del proyecto “a mayor grado de satisfacción con la Policía, menor es el miedo al delito en abstracto o difuso vivenciado por los comerciantes de la ciudad de Mar del Plata”, se rechaza, optando por una hipótesis alternativa que dice </a:t>
            </a:r>
            <a:r>
              <a:rPr lang="es-AR" dirty="0" smtClean="0"/>
              <a:t>   “</a:t>
            </a:r>
            <a:r>
              <a:rPr lang="es-AR" dirty="0" smtClean="0"/>
              <a:t>a menor satisfacción con la Policía, mayor es el </a:t>
            </a:r>
            <a:r>
              <a:rPr lang="es-AR" dirty="0" smtClean="0"/>
              <a:t>miedo difuso </a:t>
            </a:r>
            <a:r>
              <a:rPr lang="es-AR" dirty="0" smtClean="0"/>
              <a:t>de los comerciantes de la ciudad  de mar del plata”. </a:t>
            </a:r>
          </a:p>
          <a:p>
            <a:pPr algn="ctr">
              <a:buFont typeface="Wingdings" pitchFamily="2" charset="2"/>
              <a:buChar char="§"/>
            </a:pPr>
            <a:endParaRPr lang="es-AR" dirty="0" smtClean="0"/>
          </a:p>
          <a:p>
            <a:pPr algn="ctr">
              <a:buFont typeface="Wingdings" pitchFamily="2" charset="2"/>
              <a:buChar char="§"/>
            </a:pPr>
            <a:endParaRPr lang="es-AR" dirty="0" smtClean="0"/>
          </a:p>
          <a:p>
            <a:pPr algn="ctr">
              <a:buFont typeface="Wingdings" pitchFamily="2" charset="2"/>
              <a:buChar char="§"/>
            </a:pPr>
            <a:endParaRPr lang="es-AR" dirty="0" smtClean="0"/>
          </a:p>
          <a:p>
            <a:pPr algn="ctr">
              <a:buFont typeface="Wingdings" pitchFamily="2" charset="2"/>
              <a:buChar char="§"/>
            </a:pPr>
            <a:endParaRPr lang="es-AR" dirty="0" smtClean="0"/>
          </a:p>
          <a:p>
            <a:pPr algn="ctr">
              <a:buFont typeface="Wingdings" pitchFamily="2" charset="2"/>
              <a:buChar char="§"/>
            </a:pPr>
            <a:endParaRPr lang="es-AR" dirty="0" smtClean="0"/>
          </a:p>
          <a:p>
            <a:pPr algn="ctr">
              <a:buFont typeface="Wingdings" pitchFamily="2" charset="2"/>
              <a:buChar char="§"/>
            </a:pP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57158" y="2198586"/>
            <a:ext cx="8143932" cy="2873488"/>
          </a:xfrm>
        </p:spPr>
        <p:txBody>
          <a:bodyPr>
            <a:normAutofit/>
          </a:bodyPr>
          <a:lstStyle/>
          <a:p>
            <a:pPr algn="just"/>
            <a:r>
              <a:rPr lang="es-AR" sz="2800" dirty="0" smtClean="0"/>
              <a:t>La Real Academia Española define al miedo como “la perturbación angustiosa del ánimo por un riesgo o daño real o imaginario; recelo o aprensión que uno tiene de que le suceda algo contrario a lo que desea”. </a:t>
            </a:r>
          </a:p>
          <a:p>
            <a:pPr algn="just"/>
            <a:endParaRPr lang="es-ES" sz="2000" dirty="0"/>
          </a:p>
        </p:txBody>
      </p:sp>
    </p:spTree>
  </p:cSld>
  <p:clrMapOvr>
    <a:masterClrMapping/>
  </p:clrMapOvr>
  <p:transition spd="med">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de flecha"/>
          <p:cNvCxnSpPr/>
          <p:nvPr/>
        </p:nvCxnSpPr>
        <p:spPr>
          <a:xfrm rot="5400000">
            <a:off x="1964513" y="821513"/>
            <a:ext cx="571504" cy="5000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 name="Rectangle 3"/>
          <p:cNvSpPr txBox="1">
            <a:spLocks noChangeArrowheads="1"/>
          </p:cNvSpPr>
          <p:nvPr/>
        </p:nvSpPr>
        <p:spPr>
          <a:xfrm>
            <a:off x="2285984" y="357166"/>
            <a:ext cx="4214842" cy="400050"/>
          </a:xfrm>
          <a:prstGeom prst="rect">
            <a:avLst/>
          </a:prstGeom>
          <a:ln>
            <a:solidFill>
              <a:srgbClr val="461E64"/>
            </a:solidFill>
          </a:ln>
        </p:spPr>
        <p:txBody>
          <a:bodyPr vert="horz" anchor="ctr">
            <a:noAutofit/>
          </a:bodyPr>
          <a:lstStyle/>
          <a:p>
            <a:pPr marL="274320" marR="0" lvl="0" indent="-274320" algn="ctr" defTabSz="914400" rtl="0" eaLnBrk="1" fontAlgn="auto" latinLnBrk="0" hangingPunct="1">
              <a:lnSpc>
                <a:spcPct val="80000"/>
              </a:lnSpc>
              <a:spcBef>
                <a:spcPts val="600"/>
              </a:spcBef>
              <a:spcAft>
                <a:spcPts val="0"/>
              </a:spcAft>
              <a:buClr>
                <a:schemeClr val="accent1"/>
              </a:buClr>
              <a:buSzPct val="70000"/>
              <a:buFont typeface="Wingdings"/>
              <a:buChar char=""/>
              <a:tabLst/>
              <a:defRPr/>
            </a:pPr>
            <a:r>
              <a:rPr lang="es-ES_tradnl" sz="2800" b="1" dirty="0" smtClean="0">
                <a:latin typeface="+mj-lt"/>
              </a:rPr>
              <a:t>Miedo al Delito.</a:t>
            </a:r>
            <a:endParaRPr kumimoji="0" lang="es-ES_tradnl" sz="2800" b="1" i="0" u="none" strike="noStrike" kern="1200" cap="none" spc="0" normalizeH="0" baseline="0" noProof="0" dirty="0" smtClean="0">
              <a:ln>
                <a:noFill/>
              </a:ln>
              <a:solidFill>
                <a:schemeClr val="tx1"/>
              </a:solidFill>
              <a:uLnTx/>
              <a:uFillTx/>
              <a:latin typeface="+mj-lt"/>
              <a:ea typeface="+mn-ea"/>
              <a:cs typeface="+mn-cs"/>
            </a:endParaRPr>
          </a:p>
        </p:txBody>
      </p:sp>
      <p:cxnSp>
        <p:nvCxnSpPr>
          <p:cNvPr id="9" name="8 Conector recto de flecha"/>
          <p:cNvCxnSpPr/>
          <p:nvPr/>
        </p:nvCxnSpPr>
        <p:spPr>
          <a:xfrm>
            <a:off x="5715008" y="785794"/>
            <a:ext cx="642942" cy="5000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13 Rectángulo"/>
          <p:cNvSpPr/>
          <p:nvPr/>
        </p:nvSpPr>
        <p:spPr>
          <a:xfrm>
            <a:off x="5929322" y="4929198"/>
            <a:ext cx="2357438" cy="1754326"/>
          </a:xfrm>
          <a:prstGeom prst="rect">
            <a:avLst/>
          </a:prstGeom>
        </p:spPr>
        <p:txBody>
          <a:bodyPr wrap="square">
            <a:spAutoFit/>
          </a:bodyPr>
          <a:lstStyle/>
          <a:p>
            <a:pPr algn="ctr"/>
            <a:r>
              <a:rPr lang="es-AR" dirty="0" smtClean="0"/>
              <a:t>El miedo al delito aparece, entonces, como una de las posibles respuestas ante la percepción de un riesgo. </a:t>
            </a:r>
            <a:endParaRPr lang="es-ES" dirty="0"/>
          </a:p>
        </p:txBody>
      </p:sp>
      <p:cxnSp>
        <p:nvCxnSpPr>
          <p:cNvPr id="15" name="14 Conector recto de flecha"/>
          <p:cNvCxnSpPr/>
          <p:nvPr/>
        </p:nvCxnSpPr>
        <p:spPr>
          <a:xfrm rot="5400000">
            <a:off x="7144562" y="4571214"/>
            <a:ext cx="57150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 name="17 CuadroTexto"/>
          <p:cNvSpPr txBox="1"/>
          <p:nvPr/>
        </p:nvSpPr>
        <p:spPr>
          <a:xfrm>
            <a:off x="71406" y="1500174"/>
            <a:ext cx="2500330" cy="1631216"/>
          </a:xfrm>
          <a:prstGeom prst="rect">
            <a:avLst/>
          </a:prstGeom>
          <a:ln>
            <a:solidFill>
              <a:srgbClr val="FC081F"/>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sz="2000" dirty="0" smtClean="0"/>
              <a:t>Proviene fundamentalmente de la investigación criminológica en el campo británico.</a:t>
            </a:r>
            <a:endParaRPr lang="es-ES" sz="2000" dirty="0"/>
          </a:p>
        </p:txBody>
      </p:sp>
      <p:sp>
        <p:nvSpPr>
          <p:cNvPr id="20" name="19 CuadroTexto"/>
          <p:cNvSpPr txBox="1"/>
          <p:nvPr/>
        </p:nvSpPr>
        <p:spPr>
          <a:xfrm>
            <a:off x="6215074" y="1428736"/>
            <a:ext cx="2500330" cy="2800767"/>
          </a:xfrm>
          <a:prstGeom prst="rect">
            <a:avLst/>
          </a:prstGeom>
          <a:ln>
            <a:solidFill>
              <a:srgbClr val="AB4791"/>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sz="2000" dirty="0" smtClean="0"/>
              <a:t>“Respuesta emocional de nerviosismo o ansiedad al delito o símbolos que la persona asocia con el delito”</a:t>
            </a:r>
            <a:r>
              <a:rPr lang="es-AR" sz="2000" i="1" dirty="0" smtClean="0"/>
              <a:t> (</a:t>
            </a:r>
            <a:r>
              <a:rPr lang="es-AR" sz="2000" i="1" dirty="0" err="1" smtClean="0"/>
              <a:t>Ferraro</a:t>
            </a:r>
            <a:r>
              <a:rPr lang="es-AR" sz="2000" i="1" dirty="0" smtClean="0"/>
              <a:t> 1995)</a:t>
            </a:r>
            <a:r>
              <a:rPr lang="es-AR" sz="2000" dirty="0" smtClean="0"/>
              <a:t>. </a:t>
            </a:r>
            <a:endParaRPr lang="es-ES" sz="2000" dirty="0" smtClean="0"/>
          </a:p>
          <a:p>
            <a:endParaRPr lang="es-ES" sz="1600" dirty="0"/>
          </a:p>
        </p:txBody>
      </p:sp>
      <p:sp>
        <p:nvSpPr>
          <p:cNvPr id="22" name="21 CuadroTexto"/>
          <p:cNvSpPr txBox="1"/>
          <p:nvPr/>
        </p:nvSpPr>
        <p:spPr>
          <a:xfrm>
            <a:off x="2857488" y="1571612"/>
            <a:ext cx="2786082" cy="5047536"/>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dirty="0" smtClean="0"/>
              <a:t>Las principales fuentes del miedo al delito son: 1) la percepción de un importante incremento de la criminalidad violenta, 2) la poca credibilidad respecto del sistema de justicia criminal, 3) la propia experiencia personal y la vivida por personas cercanas y 4) la difusión exagerada de las noticias criminales por parte de los medios de comunicación </a:t>
            </a:r>
            <a:r>
              <a:rPr lang="es-AR" i="1" dirty="0" smtClean="0"/>
              <a:t>(Rico y Salas; 1988</a:t>
            </a:r>
            <a:r>
              <a:rPr lang="es-AR" dirty="0" smtClean="0"/>
              <a:t>).</a:t>
            </a:r>
          </a:p>
          <a:p>
            <a:endParaRPr lang="es-ES" sz="1600" dirty="0"/>
          </a:p>
        </p:txBody>
      </p:sp>
      <p:cxnSp>
        <p:nvCxnSpPr>
          <p:cNvPr id="23" name="22 Conector recto de flecha"/>
          <p:cNvCxnSpPr/>
          <p:nvPr/>
        </p:nvCxnSpPr>
        <p:spPr>
          <a:xfrm rot="5400000">
            <a:off x="3786976" y="1142190"/>
            <a:ext cx="71438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fmla="#ppt_w*sin(2.5*pi*$)">
                                          <p:val>
                                            <p:fltVal val="0"/>
                                          </p:val>
                                        </p:tav>
                                        <p:tav tm="100000">
                                          <p:val>
                                            <p:fltVal val="1"/>
                                          </p:val>
                                        </p:tav>
                                      </p:tavLst>
                                    </p:anim>
                                    <p:anim calcmode="lin" valueType="num">
                                      <p:cBhvr>
                                        <p:cTn id="8"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5"/>
                                        </p:tgtEl>
                                      </p:cBhvr>
                                    </p:animEffect>
                                  </p:childTnLst>
                                </p:cTn>
                              </p:par>
                              <p:par>
                                <p:cTn id="21" presetID="25"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26" dur="1000" fill="hold"/>
                                        <p:tgtEl>
                                          <p:spTgt spid="18"/>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9" presetClass="entr" presetSubtype="1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2000" fill="hold"/>
                                        <p:tgtEl>
                                          <p:spTgt spid="9"/>
                                        </p:tgtEl>
                                        <p:attrNameLst>
                                          <p:attrName>ppt_w</p:attrName>
                                        </p:attrNameLst>
                                      </p:cBhvr>
                                      <p:tavLst>
                                        <p:tav tm="0" fmla="#ppt_w*sin(2.5*pi*$)">
                                          <p:val>
                                            <p:fltVal val="0"/>
                                          </p:val>
                                        </p:tav>
                                        <p:tav tm="100000">
                                          <p:val>
                                            <p:fltVal val="1"/>
                                          </p:val>
                                        </p:tav>
                                      </p:tavLst>
                                    </p:anim>
                                    <p:anim calcmode="lin" valueType="num">
                                      <p:cBhvr>
                                        <p:cTn id="36" dur="2000" fill="hold"/>
                                        <p:tgtEl>
                                          <p:spTgt spid="9"/>
                                        </p:tgtEl>
                                        <p:attrNameLst>
                                          <p:attrName>ppt_h</p:attrName>
                                        </p:attrNameLst>
                                      </p:cBhvr>
                                      <p:tavLst>
                                        <p:tav tm="0">
                                          <p:val>
                                            <p:strVal val="#ppt_h"/>
                                          </p:val>
                                        </p:tav>
                                        <p:tav tm="100000">
                                          <p:val>
                                            <p:strVal val="#ppt_h"/>
                                          </p:val>
                                        </p:tav>
                                      </p:tavLst>
                                    </p:anim>
                                  </p:childTnLst>
                                </p:cTn>
                              </p:par>
                              <p:par>
                                <p:cTn id="37" presetID="19" presetClass="entr" presetSubtype="1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2000" fill="hold"/>
                                        <p:tgtEl>
                                          <p:spTgt spid="20"/>
                                        </p:tgtEl>
                                        <p:attrNameLst>
                                          <p:attrName>ppt_w</p:attrName>
                                        </p:attrNameLst>
                                      </p:cBhvr>
                                      <p:tavLst>
                                        <p:tav tm="0" fmla="#ppt_w*sin(2.5*pi*$)">
                                          <p:val>
                                            <p:fltVal val="0"/>
                                          </p:val>
                                        </p:tav>
                                        <p:tav tm="100000">
                                          <p:val>
                                            <p:fltVal val="1"/>
                                          </p:val>
                                        </p:tav>
                                      </p:tavLst>
                                    </p:anim>
                                    <p:anim calcmode="lin" valueType="num">
                                      <p:cBhvr>
                                        <p:cTn id="40" dur="20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2000" fill="hold"/>
                                        <p:tgtEl>
                                          <p:spTgt spid="15"/>
                                        </p:tgtEl>
                                        <p:attrNameLst>
                                          <p:attrName>ppt_w</p:attrName>
                                        </p:attrNameLst>
                                      </p:cBhvr>
                                      <p:tavLst>
                                        <p:tav tm="0">
                                          <p:val>
                                            <p:fltVal val="0"/>
                                          </p:val>
                                        </p:tav>
                                        <p:tav tm="100000">
                                          <p:val>
                                            <p:strVal val="#ppt_w"/>
                                          </p:val>
                                        </p:tav>
                                      </p:tavLst>
                                    </p:anim>
                                    <p:anim calcmode="lin" valueType="num">
                                      <p:cBhvr>
                                        <p:cTn id="46" dur="2000" fill="hold"/>
                                        <p:tgtEl>
                                          <p:spTgt spid="15"/>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2000" fill="hold"/>
                                        <p:tgtEl>
                                          <p:spTgt spid="14"/>
                                        </p:tgtEl>
                                        <p:attrNameLst>
                                          <p:attrName>ppt_w</p:attrName>
                                        </p:attrNameLst>
                                      </p:cBhvr>
                                      <p:tavLst>
                                        <p:tav tm="0">
                                          <p:val>
                                            <p:fltVal val="0"/>
                                          </p:val>
                                        </p:tav>
                                        <p:tav tm="100000">
                                          <p:val>
                                            <p:strVal val="#ppt_w"/>
                                          </p:val>
                                        </p:tav>
                                      </p:tavLst>
                                    </p:anim>
                                    <p:anim calcmode="lin" valueType="num">
                                      <p:cBhvr>
                                        <p:cTn id="50" dur="20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diamond(in)">
                                      <p:cBhvr>
                                        <p:cTn id="55" dur="2000"/>
                                        <p:tgtEl>
                                          <p:spTgt spid="23"/>
                                        </p:tgtEl>
                                      </p:cBhvr>
                                    </p:animEffect>
                                  </p:childTnLst>
                                </p:cTn>
                              </p:par>
                              <p:par>
                                <p:cTn id="56" presetID="8" presetClass="entr" presetSubtype="16"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diamond(in)">
                                      <p:cBhvr>
                                        <p:cTn id="58"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P spid="18" grpId="0" animBg="1"/>
      <p:bldP spid="20"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000232" y="214290"/>
            <a:ext cx="4357718" cy="500066"/>
          </a:xfrm>
          <a:prstGeom prst="rect">
            <a:avLst/>
          </a:prstGeom>
          <a:ln>
            <a:solidFill>
              <a:srgbClr val="461E64"/>
            </a:solidFill>
          </a:ln>
        </p:spPr>
        <p:txBody>
          <a:bodyPr vert="horz" anchor="ctr">
            <a:noAutofit/>
          </a:bodyPr>
          <a:lstStyle/>
          <a:p>
            <a:pPr marL="274320" marR="0" lvl="0" indent="-274320" algn="ctr" defTabSz="914400" rtl="0" eaLnBrk="1" fontAlgn="auto" latinLnBrk="0" hangingPunct="1">
              <a:lnSpc>
                <a:spcPct val="80000"/>
              </a:lnSpc>
              <a:spcBef>
                <a:spcPts val="600"/>
              </a:spcBef>
              <a:spcAft>
                <a:spcPts val="0"/>
              </a:spcAft>
              <a:buClr>
                <a:schemeClr val="accent1"/>
              </a:buClr>
              <a:buSzPct val="70000"/>
              <a:buFont typeface="Wingdings"/>
              <a:buChar char=""/>
              <a:tabLst/>
              <a:defRPr/>
            </a:pPr>
            <a:r>
              <a:rPr lang="es-ES_tradnl" sz="2800" b="1" dirty="0" smtClean="0">
                <a:latin typeface="+mj-lt"/>
              </a:rPr>
              <a:t>Miedo al Delito.</a:t>
            </a:r>
            <a:endParaRPr kumimoji="0" lang="es-ES_tradnl" sz="2800" b="1" i="0" u="none" strike="noStrike" kern="1200" cap="none" spc="0" normalizeH="0" baseline="0" noProof="0" dirty="0" smtClean="0">
              <a:ln>
                <a:noFill/>
              </a:ln>
              <a:solidFill>
                <a:schemeClr val="tx1"/>
              </a:solidFill>
              <a:uLnTx/>
              <a:uFillTx/>
              <a:latin typeface="+mj-lt"/>
              <a:ea typeface="+mn-ea"/>
              <a:cs typeface="+mn-cs"/>
            </a:endParaRPr>
          </a:p>
        </p:txBody>
      </p:sp>
      <p:cxnSp>
        <p:nvCxnSpPr>
          <p:cNvPr id="5" name="4 Conector recto de flecha"/>
          <p:cNvCxnSpPr/>
          <p:nvPr/>
        </p:nvCxnSpPr>
        <p:spPr>
          <a:xfrm rot="10800000" flipV="1">
            <a:off x="3286116" y="714357"/>
            <a:ext cx="858844" cy="71438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 name="5 CuadroTexto"/>
          <p:cNvSpPr txBox="1"/>
          <p:nvPr/>
        </p:nvSpPr>
        <p:spPr>
          <a:xfrm>
            <a:off x="428596" y="1500174"/>
            <a:ext cx="2786082" cy="1631216"/>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b="1" u="sng" dirty="0" smtClean="0"/>
              <a:t>Miedo al Delito en Concreto: </a:t>
            </a:r>
          </a:p>
          <a:p>
            <a:pPr algn="ctr"/>
            <a:endParaRPr lang="es-AR" sz="1600" b="1" u="sng" dirty="0" smtClean="0"/>
          </a:p>
          <a:p>
            <a:pPr algn="ctr"/>
            <a:r>
              <a:rPr lang="es-AR" sz="1600" dirty="0" smtClean="0"/>
              <a:t>Hace referencia a ofensas particulares</a:t>
            </a:r>
          </a:p>
          <a:p>
            <a:endParaRPr lang="es-ES" sz="1600" dirty="0"/>
          </a:p>
        </p:txBody>
      </p:sp>
      <p:cxnSp>
        <p:nvCxnSpPr>
          <p:cNvPr id="9" name="8 Conector recto de flecha"/>
          <p:cNvCxnSpPr/>
          <p:nvPr/>
        </p:nvCxnSpPr>
        <p:spPr>
          <a:xfrm>
            <a:off x="4143372" y="714356"/>
            <a:ext cx="1214446" cy="78581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10 CuadroTexto"/>
          <p:cNvSpPr txBox="1"/>
          <p:nvPr/>
        </p:nvSpPr>
        <p:spPr>
          <a:xfrm>
            <a:off x="5572132" y="1571612"/>
            <a:ext cx="2786082" cy="1877437"/>
          </a:xfrm>
          <a:prstGeom prst="rect">
            <a:avLst/>
          </a:prstGeom>
          <a:ln>
            <a:solidFill>
              <a:srgbClr val="EB7A67"/>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b="1" u="sng" dirty="0" smtClean="0"/>
              <a:t>Miedo al Delito en Abstracto:</a:t>
            </a:r>
          </a:p>
          <a:p>
            <a:pPr algn="ctr"/>
            <a:endParaRPr lang="es-AR" sz="1600" b="1" u="sng" dirty="0" smtClean="0"/>
          </a:p>
          <a:p>
            <a:pPr algn="ctr"/>
            <a:r>
              <a:rPr lang="es-AR" sz="1600" dirty="0" smtClean="0"/>
              <a:t>Apuntaría a una sensación más general respecto de la seguridad personal.</a:t>
            </a:r>
            <a:endParaRPr lang="es-AR" sz="1600" b="1" u="sng" dirty="0" smtClean="0"/>
          </a:p>
          <a:p>
            <a:endParaRPr lang="es-ES" sz="1600" dirty="0"/>
          </a:p>
        </p:txBody>
      </p:sp>
      <p:sp>
        <p:nvSpPr>
          <p:cNvPr id="14" name="13 CuadroTexto"/>
          <p:cNvSpPr txBox="1"/>
          <p:nvPr/>
        </p:nvSpPr>
        <p:spPr>
          <a:xfrm>
            <a:off x="357158" y="3643315"/>
            <a:ext cx="7643866" cy="2739211"/>
          </a:xfrm>
          <a:prstGeom prst="rect">
            <a:avLst/>
          </a:prstGeom>
          <a:ln>
            <a:solidFill>
              <a:srgbClr val="6EA92D"/>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ES" sz="1400" dirty="0" smtClean="0"/>
              <a:t>Se diferencia de la </a:t>
            </a:r>
            <a:r>
              <a:rPr lang="es-ES" sz="1400" b="1" dirty="0" smtClean="0"/>
              <a:t>sensación o sentimiento de inseguridad</a:t>
            </a:r>
            <a:r>
              <a:rPr lang="es-ES" sz="1400" dirty="0" smtClean="0"/>
              <a:t>, que abarca otras emociones a demás de miedo como ser indignación y enojo, entre otros, y </a:t>
            </a:r>
            <a:r>
              <a:rPr lang="es-AR" sz="1400" dirty="0" smtClean="0"/>
              <a:t>constituye un escenario percibido de manera individual o grupal, que puede ser </a:t>
            </a:r>
            <a:r>
              <a:rPr lang="es-AR" sz="1400" b="1" dirty="0" smtClean="0"/>
              <a:t>real o imaginado</a:t>
            </a:r>
            <a:r>
              <a:rPr lang="es-AR" sz="1400" dirty="0" smtClean="0"/>
              <a:t>, provocada por acciones evaluadas como violentas o clasificadas como delitos.</a:t>
            </a:r>
            <a:endParaRPr lang="es-ES" sz="1400" dirty="0" smtClean="0"/>
          </a:p>
          <a:p>
            <a:pPr algn="ctr"/>
            <a:r>
              <a:rPr lang="es-AR" sz="1400" dirty="0" smtClean="0"/>
              <a:t>Podría pensarse que no es solo el incremento de la frecuencia de los delitos lo que hace que se propague socialmente la sensación de inseguridad, sino que hay otros factores asociados a ello, por ejemplo la acción de los </a:t>
            </a:r>
            <a:r>
              <a:rPr lang="es-AR" sz="1400" b="1" dirty="0" smtClean="0"/>
              <a:t>medios de comunicación o los niveles de confianza que generan las agencias del Estado </a:t>
            </a:r>
            <a:r>
              <a:rPr lang="es-AR" sz="1400" dirty="0" smtClean="0"/>
              <a:t>encargadas de controlar la actividad delictiva y de proponer políticas que la prevengan tales como la policía, el sistema judicial y los organismos de gobierno.</a:t>
            </a:r>
            <a:endParaRPr lang="es-ES" sz="1400" dirty="0" smtClean="0"/>
          </a:p>
          <a:p>
            <a:pPr algn="ctr"/>
            <a:endParaRPr lang="es-ES" sz="1600" dirty="0" smtClean="0"/>
          </a:p>
          <a:p>
            <a:endParaRPr lang="es-ES" sz="1600" dirty="0"/>
          </a:p>
        </p:txBody>
      </p:sp>
      <p:cxnSp>
        <p:nvCxnSpPr>
          <p:cNvPr id="16" name="15 Conector recto de flecha"/>
          <p:cNvCxnSpPr/>
          <p:nvPr/>
        </p:nvCxnSpPr>
        <p:spPr>
          <a:xfrm rot="16200000" flipH="1">
            <a:off x="2826532" y="2040721"/>
            <a:ext cx="2786081" cy="13335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fmla="#ppt_w*sin(2.5*pi*$)">
                                          <p:val>
                                            <p:fltVal val="0"/>
                                          </p:val>
                                        </p:tav>
                                        <p:tav tm="100000">
                                          <p:val>
                                            <p:fltVal val="1"/>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anim calcmode="lin" valueType="num">
                                      <p:cBhvr>
                                        <p:cTn id="14" dur="2000" fill="hold"/>
                                        <p:tgtEl>
                                          <p:spTgt spid="5"/>
                                        </p:tgtEl>
                                        <p:attrNameLst>
                                          <p:attrName>style.rotation</p:attrName>
                                        </p:attrNameLst>
                                      </p:cBhvr>
                                      <p:tavLst>
                                        <p:tav tm="0">
                                          <p:val>
                                            <p:fltVal val="720"/>
                                          </p:val>
                                        </p:tav>
                                        <p:tav tm="100000">
                                          <p:val>
                                            <p:fltVal val="0"/>
                                          </p:val>
                                        </p:tav>
                                      </p:tavLst>
                                    </p:anim>
                                    <p:anim calcmode="lin" valueType="num">
                                      <p:cBhvr>
                                        <p:cTn id="15" dur="2000" fill="hold"/>
                                        <p:tgtEl>
                                          <p:spTgt spid="5"/>
                                        </p:tgtEl>
                                        <p:attrNameLst>
                                          <p:attrName>ppt_h</p:attrName>
                                        </p:attrNameLst>
                                      </p:cBhvr>
                                      <p:tavLst>
                                        <p:tav tm="0">
                                          <p:val>
                                            <p:fltVal val="0"/>
                                          </p:val>
                                        </p:tav>
                                        <p:tav tm="100000">
                                          <p:val>
                                            <p:strVal val="#ppt_h"/>
                                          </p:val>
                                        </p:tav>
                                      </p:tavLst>
                                    </p:anim>
                                    <p:anim calcmode="lin" valueType="num">
                                      <p:cBhvr>
                                        <p:cTn id="16" dur="2000" fill="hold"/>
                                        <p:tgtEl>
                                          <p:spTgt spid="5"/>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anim calcmode="lin" valueType="num">
                                      <p:cBhvr>
                                        <p:cTn id="20" dur="2000" fill="hold"/>
                                        <p:tgtEl>
                                          <p:spTgt spid="6"/>
                                        </p:tgtEl>
                                        <p:attrNameLst>
                                          <p:attrName>style.rotation</p:attrName>
                                        </p:attrNameLst>
                                      </p:cBhvr>
                                      <p:tavLst>
                                        <p:tav tm="0">
                                          <p:val>
                                            <p:fltVal val="720"/>
                                          </p:val>
                                        </p:tav>
                                        <p:tav tm="100000">
                                          <p:val>
                                            <p:fltVal val="0"/>
                                          </p:val>
                                        </p:tav>
                                      </p:tavLst>
                                    </p:anim>
                                    <p:anim calcmode="lin" valueType="num">
                                      <p:cBhvr>
                                        <p:cTn id="21" dur="2000" fill="hold"/>
                                        <p:tgtEl>
                                          <p:spTgt spid="6"/>
                                        </p:tgtEl>
                                        <p:attrNameLst>
                                          <p:attrName>ppt_h</p:attrName>
                                        </p:attrNameLst>
                                      </p:cBhvr>
                                      <p:tavLst>
                                        <p:tav tm="0">
                                          <p:val>
                                            <p:fltVal val="0"/>
                                          </p:val>
                                        </p:tav>
                                        <p:tav tm="100000">
                                          <p:val>
                                            <p:strVal val="#ppt_h"/>
                                          </p:val>
                                        </p:tav>
                                      </p:tavLst>
                                    </p:anim>
                                    <p:anim calcmode="lin" valueType="num">
                                      <p:cBhvr>
                                        <p:cTn id="22"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35"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anim calcmode="lin" valueType="num">
                                      <p:cBhvr>
                                        <p:cTn id="28" dur="2000" fill="hold"/>
                                        <p:tgtEl>
                                          <p:spTgt spid="9"/>
                                        </p:tgtEl>
                                        <p:attrNameLst>
                                          <p:attrName>style.rotation</p:attrName>
                                        </p:attrNameLst>
                                      </p:cBhvr>
                                      <p:tavLst>
                                        <p:tav tm="0">
                                          <p:val>
                                            <p:fltVal val="720"/>
                                          </p:val>
                                        </p:tav>
                                        <p:tav tm="100000">
                                          <p:val>
                                            <p:fltVal val="0"/>
                                          </p:val>
                                        </p:tav>
                                      </p:tavLst>
                                    </p:anim>
                                    <p:anim calcmode="lin" valueType="num">
                                      <p:cBhvr>
                                        <p:cTn id="29" dur="2000" fill="hold"/>
                                        <p:tgtEl>
                                          <p:spTgt spid="9"/>
                                        </p:tgtEl>
                                        <p:attrNameLst>
                                          <p:attrName>ppt_h</p:attrName>
                                        </p:attrNameLst>
                                      </p:cBhvr>
                                      <p:tavLst>
                                        <p:tav tm="0">
                                          <p:val>
                                            <p:fltVal val="0"/>
                                          </p:val>
                                        </p:tav>
                                        <p:tav tm="100000">
                                          <p:val>
                                            <p:strVal val="#ppt_h"/>
                                          </p:val>
                                        </p:tav>
                                      </p:tavLst>
                                    </p:anim>
                                    <p:anim calcmode="lin" valueType="num">
                                      <p:cBhvr>
                                        <p:cTn id="30" dur="2000" fill="hold"/>
                                        <p:tgtEl>
                                          <p:spTgt spid="9"/>
                                        </p:tgtEl>
                                        <p:attrNameLst>
                                          <p:attrName>ppt_w</p:attrName>
                                        </p:attrNameLst>
                                      </p:cBhvr>
                                      <p:tavLst>
                                        <p:tav tm="0">
                                          <p:val>
                                            <p:fltVal val="0"/>
                                          </p:val>
                                        </p:tav>
                                        <p:tav tm="100000">
                                          <p:val>
                                            <p:strVal val="#ppt_w"/>
                                          </p:val>
                                        </p:tav>
                                      </p:tavLst>
                                    </p:anim>
                                  </p:childTnLst>
                                </p:cTn>
                              </p:par>
                              <p:par>
                                <p:cTn id="31" presetID="35"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anim calcmode="lin" valueType="num">
                                      <p:cBhvr>
                                        <p:cTn id="34" dur="2000" fill="hold"/>
                                        <p:tgtEl>
                                          <p:spTgt spid="11"/>
                                        </p:tgtEl>
                                        <p:attrNameLst>
                                          <p:attrName>style.rotation</p:attrName>
                                        </p:attrNameLst>
                                      </p:cBhvr>
                                      <p:tavLst>
                                        <p:tav tm="0">
                                          <p:val>
                                            <p:fltVal val="720"/>
                                          </p:val>
                                        </p:tav>
                                        <p:tav tm="100000">
                                          <p:val>
                                            <p:fltVal val="0"/>
                                          </p:val>
                                        </p:tav>
                                      </p:tavLst>
                                    </p:anim>
                                    <p:anim calcmode="lin" valueType="num">
                                      <p:cBhvr>
                                        <p:cTn id="35" dur="2000" fill="hold"/>
                                        <p:tgtEl>
                                          <p:spTgt spid="11"/>
                                        </p:tgtEl>
                                        <p:attrNameLst>
                                          <p:attrName>ppt_h</p:attrName>
                                        </p:attrNameLst>
                                      </p:cBhvr>
                                      <p:tavLst>
                                        <p:tav tm="0">
                                          <p:val>
                                            <p:fltVal val="0"/>
                                          </p:val>
                                        </p:tav>
                                        <p:tav tm="100000">
                                          <p:val>
                                            <p:strVal val="#ppt_h"/>
                                          </p:val>
                                        </p:tav>
                                      </p:tavLst>
                                    </p:anim>
                                    <p:anim calcmode="lin" valueType="num">
                                      <p:cBhvr>
                                        <p:cTn id="36" dur="2000" fill="hold"/>
                                        <p:tgtEl>
                                          <p:spTgt spid="11"/>
                                        </p:tgtEl>
                                        <p:attrNameLst>
                                          <p:attrName>ppt_w</p:attrName>
                                        </p:attrNameLst>
                                      </p:cBhvr>
                                      <p:tavLst>
                                        <p:tav tm="0">
                                          <p:val>
                                            <p:fltVal val="0"/>
                                          </p:val>
                                        </p:tav>
                                        <p:tav tm="100000">
                                          <p:val>
                                            <p:strVal val="#ppt_w"/>
                                          </p:val>
                                        </p:tav>
                                      </p:tavLst>
                                    </p:anim>
                                  </p:childTnLst>
                                </p:cTn>
                              </p:par>
                            </p:childTnLst>
                          </p:cTn>
                        </p:par>
                      </p:childTnLst>
                    </p:cTn>
                  </p:par>
                  <p:par>
                    <p:cTn id="37" fill="hold">
                      <p:stCondLst>
                        <p:cond delay="indefinite"/>
                      </p:stCondLst>
                      <p:childTnLst>
                        <p:par>
                          <p:cTn id="38" fill="hold">
                            <p:stCondLst>
                              <p:cond delay="0"/>
                            </p:stCondLst>
                            <p:childTnLst>
                              <p:par>
                                <p:cTn id="39" presetID="35" presetClass="entr" presetSubtype="0"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000"/>
                                        <p:tgtEl>
                                          <p:spTgt spid="16"/>
                                        </p:tgtEl>
                                      </p:cBhvr>
                                    </p:animEffect>
                                    <p:anim calcmode="lin" valueType="num">
                                      <p:cBhvr>
                                        <p:cTn id="42" dur="2000" fill="hold"/>
                                        <p:tgtEl>
                                          <p:spTgt spid="16"/>
                                        </p:tgtEl>
                                        <p:attrNameLst>
                                          <p:attrName>style.rotation</p:attrName>
                                        </p:attrNameLst>
                                      </p:cBhvr>
                                      <p:tavLst>
                                        <p:tav tm="0">
                                          <p:val>
                                            <p:fltVal val="720"/>
                                          </p:val>
                                        </p:tav>
                                        <p:tav tm="100000">
                                          <p:val>
                                            <p:fltVal val="0"/>
                                          </p:val>
                                        </p:tav>
                                      </p:tavLst>
                                    </p:anim>
                                    <p:anim calcmode="lin" valueType="num">
                                      <p:cBhvr>
                                        <p:cTn id="43" dur="2000" fill="hold"/>
                                        <p:tgtEl>
                                          <p:spTgt spid="16"/>
                                        </p:tgtEl>
                                        <p:attrNameLst>
                                          <p:attrName>ppt_h</p:attrName>
                                        </p:attrNameLst>
                                      </p:cBhvr>
                                      <p:tavLst>
                                        <p:tav tm="0">
                                          <p:val>
                                            <p:fltVal val="0"/>
                                          </p:val>
                                        </p:tav>
                                        <p:tav tm="100000">
                                          <p:val>
                                            <p:strVal val="#ppt_h"/>
                                          </p:val>
                                        </p:tav>
                                      </p:tavLst>
                                    </p:anim>
                                    <p:anim calcmode="lin" valueType="num">
                                      <p:cBhvr>
                                        <p:cTn id="44" dur="2000" fill="hold"/>
                                        <p:tgtEl>
                                          <p:spTgt spid="16"/>
                                        </p:tgtEl>
                                        <p:attrNameLst>
                                          <p:attrName>ppt_w</p:attrName>
                                        </p:attrNameLst>
                                      </p:cBhvr>
                                      <p:tavLst>
                                        <p:tav tm="0">
                                          <p:val>
                                            <p:fltVal val="0"/>
                                          </p:val>
                                        </p:tav>
                                        <p:tav tm="100000">
                                          <p:val>
                                            <p:strVal val="#ppt_w"/>
                                          </p:val>
                                        </p:tav>
                                      </p:tavLst>
                                    </p:anim>
                                  </p:childTnLst>
                                </p:cTn>
                              </p:par>
                              <p:par>
                                <p:cTn id="45" presetID="35"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000"/>
                                        <p:tgtEl>
                                          <p:spTgt spid="14"/>
                                        </p:tgtEl>
                                      </p:cBhvr>
                                    </p:animEffect>
                                    <p:anim calcmode="lin" valueType="num">
                                      <p:cBhvr>
                                        <p:cTn id="48" dur="2000" fill="hold"/>
                                        <p:tgtEl>
                                          <p:spTgt spid="14"/>
                                        </p:tgtEl>
                                        <p:attrNameLst>
                                          <p:attrName>style.rotation</p:attrName>
                                        </p:attrNameLst>
                                      </p:cBhvr>
                                      <p:tavLst>
                                        <p:tav tm="0">
                                          <p:val>
                                            <p:fltVal val="720"/>
                                          </p:val>
                                        </p:tav>
                                        <p:tav tm="100000">
                                          <p:val>
                                            <p:fltVal val="0"/>
                                          </p:val>
                                        </p:tav>
                                      </p:tavLst>
                                    </p:anim>
                                    <p:anim calcmode="lin" valueType="num">
                                      <p:cBhvr>
                                        <p:cTn id="49" dur="2000" fill="hold"/>
                                        <p:tgtEl>
                                          <p:spTgt spid="14"/>
                                        </p:tgtEl>
                                        <p:attrNameLst>
                                          <p:attrName>ppt_h</p:attrName>
                                        </p:attrNameLst>
                                      </p:cBhvr>
                                      <p:tavLst>
                                        <p:tav tm="0">
                                          <p:val>
                                            <p:fltVal val="0"/>
                                          </p:val>
                                        </p:tav>
                                        <p:tav tm="100000">
                                          <p:val>
                                            <p:strVal val="#ppt_h"/>
                                          </p:val>
                                        </p:tav>
                                      </p:tavLst>
                                    </p:anim>
                                    <p:anim calcmode="lin" valueType="num">
                                      <p:cBhvr>
                                        <p:cTn id="50" dur="2000" fill="hold"/>
                                        <p:tgtEl>
                                          <p:spTgt spid="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1"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000232" y="214290"/>
            <a:ext cx="4357718" cy="500066"/>
          </a:xfrm>
          <a:prstGeom prst="rect">
            <a:avLst/>
          </a:prstGeom>
          <a:ln>
            <a:solidFill>
              <a:srgbClr val="461E64"/>
            </a:solidFill>
          </a:ln>
        </p:spPr>
        <p:txBody>
          <a:bodyPr vert="horz" anchor="ctr">
            <a:noAutofit/>
          </a:bodyPr>
          <a:lstStyle/>
          <a:p>
            <a:pPr marL="274320" marR="0" lvl="0" indent="-274320" algn="ctr" defTabSz="914400" rtl="0" eaLnBrk="1" fontAlgn="auto" latinLnBrk="0" hangingPunct="1">
              <a:lnSpc>
                <a:spcPct val="80000"/>
              </a:lnSpc>
              <a:spcBef>
                <a:spcPts val="600"/>
              </a:spcBef>
              <a:spcAft>
                <a:spcPts val="0"/>
              </a:spcAft>
              <a:buClr>
                <a:schemeClr val="accent1"/>
              </a:buClr>
              <a:buSzPct val="70000"/>
              <a:buFont typeface="Wingdings"/>
              <a:buChar char=""/>
              <a:tabLst/>
              <a:defRPr/>
            </a:pPr>
            <a:r>
              <a:rPr lang="es-ES_tradnl" sz="2800" b="1" dirty="0" smtClean="0">
                <a:latin typeface="+mj-lt"/>
              </a:rPr>
              <a:t>Miedo al Delito.</a:t>
            </a:r>
            <a:endParaRPr kumimoji="0" lang="es-ES_tradnl" sz="2800" b="1" i="0" u="none" strike="noStrike" kern="1200" cap="none" spc="0" normalizeH="0" baseline="0" noProof="0" dirty="0" smtClean="0">
              <a:ln>
                <a:noFill/>
              </a:ln>
              <a:solidFill>
                <a:schemeClr val="tx1"/>
              </a:solidFill>
              <a:uLnTx/>
              <a:uFillTx/>
              <a:latin typeface="+mj-lt"/>
              <a:ea typeface="+mn-ea"/>
              <a:cs typeface="+mn-cs"/>
            </a:endParaRPr>
          </a:p>
        </p:txBody>
      </p:sp>
      <p:cxnSp>
        <p:nvCxnSpPr>
          <p:cNvPr id="3" name="2 Conector recto de flecha"/>
          <p:cNvCxnSpPr/>
          <p:nvPr/>
        </p:nvCxnSpPr>
        <p:spPr>
          <a:xfrm rot="10800000" flipV="1">
            <a:off x="3071802" y="714356"/>
            <a:ext cx="1073158" cy="50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 name="3 CuadroTexto"/>
          <p:cNvSpPr txBox="1"/>
          <p:nvPr/>
        </p:nvSpPr>
        <p:spPr>
          <a:xfrm>
            <a:off x="142844" y="1071546"/>
            <a:ext cx="2786082" cy="1169551"/>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dirty="0" smtClean="0"/>
              <a:t>Obliga a los individuos a cambiar sus estilos de vida.</a:t>
            </a:r>
            <a:endParaRPr lang="es-AR" sz="1600" dirty="0" smtClean="0"/>
          </a:p>
          <a:p>
            <a:endParaRPr lang="es-ES" sz="1600" dirty="0"/>
          </a:p>
        </p:txBody>
      </p:sp>
      <p:cxnSp>
        <p:nvCxnSpPr>
          <p:cNvPr id="5" name="4 Conector recto de flecha"/>
          <p:cNvCxnSpPr/>
          <p:nvPr/>
        </p:nvCxnSpPr>
        <p:spPr>
          <a:xfrm rot="5400000">
            <a:off x="857224" y="2571745"/>
            <a:ext cx="642943" cy="714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6 CuadroTexto"/>
          <p:cNvSpPr txBox="1"/>
          <p:nvPr/>
        </p:nvSpPr>
        <p:spPr>
          <a:xfrm>
            <a:off x="142844" y="3000372"/>
            <a:ext cx="1928826" cy="2031325"/>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sz="1400" dirty="0" smtClean="0"/>
              <a:t>Aquellas personas especialmente temerosas del delito deciden refugiarse en sus hogares, protegiéndose con candados, cadenas, barras de seguridad y alarmas.</a:t>
            </a:r>
            <a:endParaRPr lang="es-ES" sz="1400" dirty="0"/>
          </a:p>
        </p:txBody>
      </p:sp>
      <p:cxnSp>
        <p:nvCxnSpPr>
          <p:cNvPr id="8" name="7 Conector recto de flecha"/>
          <p:cNvCxnSpPr/>
          <p:nvPr/>
        </p:nvCxnSpPr>
        <p:spPr>
          <a:xfrm>
            <a:off x="4143372" y="714356"/>
            <a:ext cx="1928826" cy="57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10 CuadroTexto"/>
          <p:cNvSpPr txBox="1"/>
          <p:nvPr/>
        </p:nvSpPr>
        <p:spPr>
          <a:xfrm>
            <a:off x="6143636" y="1000108"/>
            <a:ext cx="2643206" cy="1169551"/>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dirty="0" smtClean="0"/>
              <a:t>Tiene importantes repercusiones sociales y económicas.</a:t>
            </a:r>
            <a:endParaRPr lang="es-AR" sz="1600" dirty="0" smtClean="0"/>
          </a:p>
          <a:p>
            <a:endParaRPr lang="es-ES" sz="1600" dirty="0"/>
          </a:p>
        </p:txBody>
      </p:sp>
      <p:cxnSp>
        <p:nvCxnSpPr>
          <p:cNvPr id="13" name="12 Conector recto de flecha"/>
          <p:cNvCxnSpPr/>
          <p:nvPr/>
        </p:nvCxnSpPr>
        <p:spPr>
          <a:xfrm rot="5400000">
            <a:off x="7251719" y="2463793"/>
            <a:ext cx="50006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13 CuadroTexto"/>
          <p:cNvSpPr txBox="1"/>
          <p:nvPr/>
        </p:nvSpPr>
        <p:spPr>
          <a:xfrm>
            <a:off x="6000760" y="2786058"/>
            <a:ext cx="2786082" cy="1169551"/>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sz="1400" dirty="0" smtClean="0"/>
              <a:t>Genera </a:t>
            </a:r>
            <a:r>
              <a:rPr lang="es-AR" sz="1400" dirty="0" smtClean="0"/>
              <a:t>alienación, promueve el desarrollo de estereotipos nocivos y acelera la ruptura de las redes informales de control social </a:t>
            </a:r>
            <a:r>
              <a:rPr lang="es-AR" sz="1400" i="1" dirty="0" smtClean="0"/>
              <a:t>(</a:t>
            </a:r>
            <a:r>
              <a:rPr lang="es-AR" sz="1400" i="1" dirty="0" err="1" smtClean="0"/>
              <a:t>Conklin</a:t>
            </a:r>
            <a:r>
              <a:rPr lang="es-AR" sz="1400" i="1" dirty="0" smtClean="0"/>
              <a:t>, 1975)</a:t>
            </a:r>
            <a:r>
              <a:rPr lang="es-AR" sz="1400" dirty="0" smtClean="0"/>
              <a:t>.</a:t>
            </a:r>
            <a:endParaRPr lang="es-ES" sz="1400" dirty="0"/>
          </a:p>
        </p:txBody>
      </p:sp>
      <p:cxnSp>
        <p:nvCxnSpPr>
          <p:cNvPr id="15" name="14 Conector recto de flecha"/>
          <p:cNvCxnSpPr/>
          <p:nvPr/>
        </p:nvCxnSpPr>
        <p:spPr>
          <a:xfrm rot="16200000" flipH="1">
            <a:off x="3714745" y="1142984"/>
            <a:ext cx="1000131"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 name="17 CuadroTexto"/>
          <p:cNvSpPr txBox="1"/>
          <p:nvPr/>
        </p:nvSpPr>
        <p:spPr>
          <a:xfrm>
            <a:off x="3500430" y="1785926"/>
            <a:ext cx="2214578" cy="923330"/>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dirty="0" smtClean="0"/>
              <a:t>Se vincula con diversos factores personales.</a:t>
            </a:r>
            <a:endParaRPr lang="es-ES" sz="1600" dirty="0"/>
          </a:p>
        </p:txBody>
      </p:sp>
      <p:cxnSp>
        <p:nvCxnSpPr>
          <p:cNvPr id="19" name="18 Conector recto de flecha"/>
          <p:cNvCxnSpPr/>
          <p:nvPr/>
        </p:nvCxnSpPr>
        <p:spPr>
          <a:xfrm rot="10800000" flipV="1">
            <a:off x="3857621" y="2786058"/>
            <a:ext cx="644530" cy="5715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19 CuadroTexto"/>
          <p:cNvSpPr txBox="1"/>
          <p:nvPr/>
        </p:nvSpPr>
        <p:spPr>
          <a:xfrm>
            <a:off x="2214546" y="3429000"/>
            <a:ext cx="2643206" cy="3293209"/>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buFont typeface="Wingdings" pitchFamily="2" charset="2"/>
              <a:buChar char="ü"/>
            </a:pPr>
            <a:r>
              <a:rPr lang="es-AR" sz="1600" dirty="0" smtClean="0"/>
              <a:t> El </a:t>
            </a:r>
            <a:r>
              <a:rPr lang="es-AR" sz="1600" u="sng" dirty="0" smtClean="0"/>
              <a:t>miedo al delito </a:t>
            </a:r>
            <a:r>
              <a:rPr lang="es-AR" sz="1600" dirty="0" smtClean="0"/>
              <a:t>es </a:t>
            </a:r>
            <a:r>
              <a:rPr lang="es-AR" sz="1600" u="sng" dirty="0" smtClean="0"/>
              <a:t>mayor entre mujeres </a:t>
            </a:r>
            <a:r>
              <a:rPr lang="es-AR" sz="1600" i="1" dirty="0" smtClean="0"/>
              <a:t>(Ortega y </a:t>
            </a:r>
            <a:r>
              <a:rPr lang="es-AR" sz="1600" i="1" dirty="0" err="1" smtClean="0"/>
              <a:t>Myles</a:t>
            </a:r>
            <a:r>
              <a:rPr lang="es-AR" sz="1600" i="1" dirty="0" smtClean="0"/>
              <a:t>, 1987; Smith, 1988; Smith y Hill, 1991; La </a:t>
            </a:r>
            <a:r>
              <a:rPr lang="es-AR" sz="1600" i="1" dirty="0" err="1" smtClean="0"/>
              <a:t>Grange</a:t>
            </a:r>
            <a:r>
              <a:rPr lang="es-AR" sz="1600" i="1" dirty="0" smtClean="0"/>
              <a:t> y </a:t>
            </a:r>
            <a:r>
              <a:rPr lang="es-AR" sz="1600" i="1" dirty="0" err="1" smtClean="0"/>
              <a:t>Ferraro</a:t>
            </a:r>
            <a:r>
              <a:rPr lang="es-AR" sz="1600" i="1" dirty="0" smtClean="0"/>
              <a:t>, 1989; Young, 1993</a:t>
            </a:r>
            <a:r>
              <a:rPr lang="es-AR" sz="1600" i="1" dirty="0" smtClean="0"/>
              <a:t>).</a:t>
            </a:r>
            <a:endParaRPr lang="es-AR" sz="1600" dirty="0" smtClean="0"/>
          </a:p>
          <a:p>
            <a:pPr algn="ctr">
              <a:buFont typeface="Wingdings" pitchFamily="2" charset="2"/>
              <a:buChar char="ü"/>
            </a:pPr>
            <a:r>
              <a:rPr lang="es-AR" sz="1600" dirty="0" smtClean="0"/>
              <a:t> </a:t>
            </a:r>
            <a:r>
              <a:rPr lang="es-AR" sz="1600" dirty="0" smtClean="0"/>
              <a:t>Las </a:t>
            </a:r>
            <a:r>
              <a:rPr lang="es-AR" sz="1600" u="sng" dirty="0" smtClean="0"/>
              <a:t>personas mayores</a:t>
            </a:r>
            <a:r>
              <a:rPr lang="es-AR" sz="1600" dirty="0" smtClean="0"/>
              <a:t> son </a:t>
            </a:r>
            <a:r>
              <a:rPr lang="es-AR" sz="1600" u="sng" dirty="0" smtClean="0"/>
              <a:t>más temerosas del delito </a:t>
            </a:r>
            <a:r>
              <a:rPr lang="es-AR" sz="1600" dirty="0" smtClean="0"/>
              <a:t>que el resto de la ciudadanía </a:t>
            </a:r>
            <a:r>
              <a:rPr lang="es-AR" sz="1600" i="1" dirty="0" smtClean="0"/>
              <a:t>(Ortega y </a:t>
            </a:r>
            <a:r>
              <a:rPr lang="es-AR" sz="1600" i="1" dirty="0" err="1" smtClean="0"/>
              <a:t>Myles</a:t>
            </a:r>
            <a:r>
              <a:rPr lang="es-AR" sz="1600" i="1" dirty="0" smtClean="0"/>
              <a:t>, 1987; Box, Hale y </a:t>
            </a:r>
            <a:r>
              <a:rPr lang="es-AR" sz="1600" i="1" dirty="0" err="1" smtClean="0"/>
              <a:t>Andrews</a:t>
            </a:r>
            <a:r>
              <a:rPr lang="es-AR" sz="1600" i="1" dirty="0" smtClean="0"/>
              <a:t>, 1988).</a:t>
            </a:r>
            <a:endParaRPr lang="es-ES" sz="1600" i="1" dirty="0"/>
          </a:p>
        </p:txBody>
      </p:sp>
      <p:sp>
        <p:nvSpPr>
          <p:cNvPr id="23" name="22 CuadroTexto"/>
          <p:cNvSpPr txBox="1"/>
          <p:nvPr/>
        </p:nvSpPr>
        <p:spPr>
          <a:xfrm>
            <a:off x="5500694" y="4429132"/>
            <a:ext cx="2571768" cy="2277547"/>
          </a:xfrm>
          <a:prstGeom prst="rect">
            <a:avLst/>
          </a:prstGeom>
          <a:ln>
            <a:solidFill>
              <a:srgbClr val="66BCC8"/>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AR" sz="1400" dirty="0" err="1" smtClean="0"/>
              <a:t>Ferraro</a:t>
            </a:r>
            <a:r>
              <a:rPr lang="es-AR" sz="1400" dirty="0" smtClean="0"/>
              <a:t> (</a:t>
            </a:r>
            <a:r>
              <a:rPr lang="es-AR" sz="1400" dirty="0" smtClean="0"/>
              <a:t>1995), </a:t>
            </a:r>
            <a:r>
              <a:rPr lang="es-AR" sz="1400" dirty="0" smtClean="0"/>
              <a:t>indica que este juicio o interpretación subjetiva de vulnerabilidad no se realiza en un “vacío </a:t>
            </a:r>
            <a:r>
              <a:rPr lang="es-AR" sz="1400" dirty="0" smtClean="0"/>
              <a:t>social” y reconoce </a:t>
            </a:r>
            <a:r>
              <a:rPr lang="es-AR" sz="1400" dirty="0" smtClean="0"/>
              <a:t>que las características personales y ecológicas contextualizan el proceso de interpretación de los riesgos y experiencias de victimización</a:t>
            </a:r>
            <a:r>
              <a:rPr lang="es-AR" sz="1600" dirty="0" smtClean="0"/>
              <a:t>. </a:t>
            </a:r>
            <a:endParaRPr lang="es-ES" sz="1600" i="1" dirty="0"/>
          </a:p>
        </p:txBody>
      </p:sp>
      <p:cxnSp>
        <p:nvCxnSpPr>
          <p:cNvPr id="27" name="26 Conector recto de flecha"/>
          <p:cNvCxnSpPr/>
          <p:nvPr/>
        </p:nvCxnSpPr>
        <p:spPr>
          <a:xfrm flipV="1">
            <a:off x="4929190" y="5572140"/>
            <a:ext cx="500066" cy="952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fmla="#ppt_w*sin(2.5*pi*$)">
                                          <p:val>
                                            <p:fltVal val="0"/>
                                          </p:val>
                                        </p:tav>
                                        <p:tav tm="100000">
                                          <p:val>
                                            <p:fltVal val="1"/>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9" presetClass="entr" presetSubtype="1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2000" fill="hold"/>
                                        <p:tgtEl>
                                          <p:spTgt spid="5"/>
                                        </p:tgtEl>
                                        <p:attrNameLst>
                                          <p:attrName>ppt_w</p:attrName>
                                        </p:attrNameLst>
                                      </p:cBhvr>
                                      <p:tavLst>
                                        <p:tav tm="0" fmla="#ppt_w*sin(2.5*pi*$)">
                                          <p:val>
                                            <p:fltVal val="0"/>
                                          </p:val>
                                        </p:tav>
                                        <p:tav tm="100000">
                                          <p:val>
                                            <p:fltVal val="1"/>
                                          </p:val>
                                        </p:tav>
                                      </p:tavLst>
                                    </p:anim>
                                    <p:anim calcmode="lin" valueType="num">
                                      <p:cBhvr>
                                        <p:cTn id="24" dur="2000" fill="hold"/>
                                        <p:tgtEl>
                                          <p:spTgt spid="5"/>
                                        </p:tgtEl>
                                        <p:attrNameLst>
                                          <p:attrName>ppt_h</p:attrName>
                                        </p:attrNameLst>
                                      </p:cBhvr>
                                      <p:tavLst>
                                        <p:tav tm="0">
                                          <p:val>
                                            <p:strVal val="#ppt_h"/>
                                          </p:val>
                                        </p:tav>
                                        <p:tav tm="100000">
                                          <p:val>
                                            <p:strVal val="#ppt_h"/>
                                          </p:val>
                                        </p:tav>
                                      </p:tavLst>
                                    </p:anim>
                                  </p:childTnLst>
                                </p:cTn>
                              </p:par>
                              <p:par>
                                <p:cTn id="25" presetID="19" presetClass="entr" presetSubtype="1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2000" fill="hold"/>
                                        <p:tgtEl>
                                          <p:spTgt spid="7"/>
                                        </p:tgtEl>
                                        <p:attrNameLst>
                                          <p:attrName>ppt_w</p:attrName>
                                        </p:attrNameLst>
                                      </p:cBhvr>
                                      <p:tavLst>
                                        <p:tav tm="0" fmla="#ppt_w*sin(2.5*pi*$)">
                                          <p:val>
                                            <p:fltVal val="0"/>
                                          </p:val>
                                        </p:tav>
                                        <p:tav tm="100000">
                                          <p:val>
                                            <p:fltVal val="1"/>
                                          </p:val>
                                        </p:tav>
                                      </p:tavLst>
                                    </p:anim>
                                    <p:anim calcmode="lin" valueType="num">
                                      <p:cBhvr>
                                        <p:cTn id="28"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58" presetClass="entr" presetSubtype="0" accel="10000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2000" fill="hold"/>
                                        <p:tgtEl>
                                          <p:spTgt spid="15"/>
                                        </p:tgtEl>
                                        <p:attrNameLst>
                                          <p:attrName>ppt_w</p:attrName>
                                        </p:attrNameLst>
                                      </p:cBhvr>
                                      <p:tavLst>
                                        <p:tav tm="0">
                                          <p:val>
                                            <p:strVal val="#ppt_w*2.5"/>
                                          </p:val>
                                        </p:tav>
                                        <p:tav tm="100000">
                                          <p:val>
                                            <p:strVal val="#ppt_w"/>
                                          </p:val>
                                        </p:tav>
                                      </p:tavLst>
                                    </p:anim>
                                    <p:anim calcmode="lin" valueType="num">
                                      <p:cBhvr>
                                        <p:cTn id="34" dur="2000" fill="hold"/>
                                        <p:tgtEl>
                                          <p:spTgt spid="15"/>
                                        </p:tgtEl>
                                        <p:attrNameLst>
                                          <p:attrName>ppt_h</p:attrName>
                                        </p:attrNameLst>
                                      </p:cBhvr>
                                      <p:tavLst>
                                        <p:tav tm="0">
                                          <p:val>
                                            <p:strVal val="#ppt_h*0.01"/>
                                          </p:val>
                                        </p:tav>
                                        <p:tav tm="100000">
                                          <p:val>
                                            <p:strVal val="#ppt_h"/>
                                          </p:val>
                                        </p:tav>
                                      </p:tavLst>
                                    </p:anim>
                                    <p:anim calcmode="lin" valueType="num">
                                      <p:cBhvr>
                                        <p:cTn id="35" dur="2000" fill="hold"/>
                                        <p:tgtEl>
                                          <p:spTgt spid="15"/>
                                        </p:tgtEl>
                                        <p:attrNameLst>
                                          <p:attrName>ppt_x</p:attrName>
                                        </p:attrNameLst>
                                      </p:cBhvr>
                                      <p:tavLst>
                                        <p:tav tm="0">
                                          <p:val>
                                            <p:strVal val="#ppt_x"/>
                                          </p:val>
                                        </p:tav>
                                        <p:tav tm="100000">
                                          <p:val>
                                            <p:strVal val="#ppt_x"/>
                                          </p:val>
                                        </p:tav>
                                      </p:tavLst>
                                    </p:anim>
                                    <p:anim calcmode="lin" valueType="num">
                                      <p:cBhvr>
                                        <p:cTn id="36" dur="2000" fill="hold"/>
                                        <p:tgtEl>
                                          <p:spTgt spid="15"/>
                                        </p:tgtEl>
                                        <p:attrNameLst>
                                          <p:attrName>ppt_y</p:attrName>
                                        </p:attrNameLst>
                                      </p:cBhvr>
                                      <p:tavLst>
                                        <p:tav tm="0">
                                          <p:val>
                                            <p:strVal val="#ppt_h+1"/>
                                          </p:val>
                                        </p:tav>
                                        <p:tav tm="100000">
                                          <p:val>
                                            <p:strVal val="#ppt_y"/>
                                          </p:val>
                                        </p:tav>
                                      </p:tavLst>
                                    </p:anim>
                                    <p:animEffect transition="in" filter="fade">
                                      <p:cBhvr>
                                        <p:cTn id="37" dur="2000"/>
                                        <p:tgtEl>
                                          <p:spTgt spid="15"/>
                                        </p:tgtEl>
                                      </p:cBhvr>
                                    </p:animEffect>
                                  </p:childTnLst>
                                </p:cTn>
                              </p:par>
                              <p:par>
                                <p:cTn id="38" presetID="58" presetClass="entr" presetSubtype="0" accel="10000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2000" fill="hold"/>
                                        <p:tgtEl>
                                          <p:spTgt spid="18"/>
                                        </p:tgtEl>
                                        <p:attrNameLst>
                                          <p:attrName>ppt_w</p:attrName>
                                        </p:attrNameLst>
                                      </p:cBhvr>
                                      <p:tavLst>
                                        <p:tav tm="0">
                                          <p:val>
                                            <p:strVal val="#ppt_w*2.5"/>
                                          </p:val>
                                        </p:tav>
                                        <p:tav tm="100000">
                                          <p:val>
                                            <p:strVal val="#ppt_w"/>
                                          </p:val>
                                        </p:tav>
                                      </p:tavLst>
                                    </p:anim>
                                    <p:anim calcmode="lin" valueType="num">
                                      <p:cBhvr>
                                        <p:cTn id="41" dur="2000" fill="hold"/>
                                        <p:tgtEl>
                                          <p:spTgt spid="18"/>
                                        </p:tgtEl>
                                        <p:attrNameLst>
                                          <p:attrName>ppt_h</p:attrName>
                                        </p:attrNameLst>
                                      </p:cBhvr>
                                      <p:tavLst>
                                        <p:tav tm="0">
                                          <p:val>
                                            <p:strVal val="#ppt_h*0.01"/>
                                          </p:val>
                                        </p:tav>
                                        <p:tav tm="100000">
                                          <p:val>
                                            <p:strVal val="#ppt_h"/>
                                          </p:val>
                                        </p:tav>
                                      </p:tavLst>
                                    </p:anim>
                                    <p:anim calcmode="lin" valueType="num">
                                      <p:cBhvr>
                                        <p:cTn id="42" dur="2000" fill="hold"/>
                                        <p:tgtEl>
                                          <p:spTgt spid="18"/>
                                        </p:tgtEl>
                                        <p:attrNameLst>
                                          <p:attrName>ppt_x</p:attrName>
                                        </p:attrNameLst>
                                      </p:cBhvr>
                                      <p:tavLst>
                                        <p:tav tm="0">
                                          <p:val>
                                            <p:strVal val="#ppt_x"/>
                                          </p:val>
                                        </p:tav>
                                        <p:tav tm="100000">
                                          <p:val>
                                            <p:strVal val="#ppt_x"/>
                                          </p:val>
                                        </p:tav>
                                      </p:tavLst>
                                    </p:anim>
                                    <p:anim calcmode="lin" valueType="num">
                                      <p:cBhvr>
                                        <p:cTn id="43" dur="2000" fill="hold"/>
                                        <p:tgtEl>
                                          <p:spTgt spid="18"/>
                                        </p:tgtEl>
                                        <p:attrNameLst>
                                          <p:attrName>ppt_y</p:attrName>
                                        </p:attrNameLst>
                                      </p:cBhvr>
                                      <p:tavLst>
                                        <p:tav tm="0">
                                          <p:val>
                                            <p:strVal val="#ppt_h+1"/>
                                          </p:val>
                                        </p:tav>
                                        <p:tav tm="100000">
                                          <p:val>
                                            <p:strVal val="#ppt_y"/>
                                          </p:val>
                                        </p:tav>
                                      </p:tavLst>
                                    </p:anim>
                                    <p:animEffect transition="in" filter="fade">
                                      <p:cBhvr>
                                        <p:cTn id="44" dur="20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19" presetClass="entr" presetSubtype="1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2000" fill="hold"/>
                                        <p:tgtEl>
                                          <p:spTgt spid="19"/>
                                        </p:tgtEl>
                                        <p:attrNameLst>
                                          <p:attrName>ppt_w</p:attrName>
                                        </p:attrNameLst>
                                      </p:cBhvr>
                                      <p:tavLst>
                                        <p:tav tm="0" fmla="#ppt_w*sin(2.5*pi*$)">
                                          <p:val>
                                            <p:fltVal val="0"/>
                                          </p:val>
                                        </p:tav>
                                        <p:tav tm="100000">
                                          <p:val>
                                            <p:fltVal val="1"/>
                                          </p:val>
                                        </p:tav>
                                      </p:tavLst>
                                    </p:anim>
                                    <p:anim calcmode="lin" valueType="num">
                                      <p:cBhvr>
                                        <p:cTn id="50" dur="2000" fill="hold"/>
                                        <p:tgtEl>
                                          <p:spTgt spid="19"/>
                                        </p:tgtEl>
                                        <p:attrNameLst>
                                          <p:attrName>ppt_h</p:attrName>
                                        </p:attrNameLst>
                                      </p:cBhvr>
                                      <p:tavLst>
                                        <p:tav tm="0">
                                          <p:val>
                                            <p:strVal val="#ppt_h"/>
                                          </p:val>
                                        </p:tav>
                                        <p:tav tm="100000">
                                          <p:val>
                                            <p:strVal val="#ppt_h"/>
                                          </p:val>
                                        </p:tav>
                                      </p:tavLst>
                                    </p:anim>
                                  </p:childTnLst>
                                </p:cTn>
                              </p:par>
                              <p:par>
                                <p:cTn id="51" presetID="19" presetClass="entr" presetSubtype="1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2000" fill="hold"/>
                                        <p:tgtEl>
                                          <p:spTgt spid="20"/>
                                        </p:tgtEl>
                                        <p:attrNameLst>
                                          <p:attrName>ppt_w</p:attrName>
                                        </p:attrNameLst>
                                      </p:cBhvr>
                                      <p:tavLst>
                                        <p:tav tm="0" fmla="#ppt_w*sin(2.5*pi*$)">
                                          <p:val>
                                            <p:fltVal val="0"/>
                                          </p:val>
                                        </p:tav>
                                        <p:tav tm="100000">
                                          <p:val>
                                            <p:fltVal val="1"/>
                                          </p:val>
                                        </p:tav>
                                      </p:tavLst>
                                    </p:anim>
                                    <p:anim calcmode="lin" valueType="num">
                                      <p:cBhvr>
                                        <p:cTn id="54" dur="20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nodeType="click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2000"/>
                                        <p:tgtEl>
                                          <p:spTgt spid="27"/>
                                        </p:tgtEl>
                                      </p:cBhvr>
                                    </p:animEffect>
                                    <p:anim calcmode="lin" valueType="num">
                                      <p:cBhvr>
                                        <p:cTn id="60" dur="2000" fill="hold"/>
                                        <p:tgtEl>
                                          <p:spTgt spid="27"/>
                                        </p:tgtEl>
                                        <p:attrNameLst>
                                          <p:attrName>ppt_x</p:attrName>
                                        </p:attrNameLst>
                                      </p:cBhvr>
                                      <p:tavLst>
                                        <p:tav tm="0">
                                          <p:val>
                                            <p:strVal val="#ppt_x"/>
                                          </p:val>
                                        </p:tav>
                                        <p:tav tm="100000">
                                          <p:val>
                                            <p:strVal val="#ppt_x"/>
                                          </p:val>
                                        </p:tav>
                                      </p:tavLst>
                                    </p:anim>
                                    <p:anim calcmode="lin" valueType="num">
                                      <p:cBhvr>
                                        <p:cTn id="61" dur="1800" decel="100000" fill="hold"/>
                                        <p:tgtEl>
                                          <p:spTgt spid="27"/>
                                        </p:tgtEl>
                                        <p:attrNameLst>
                                          <p:attrName>ppt_y</p:attrName>
                                        </p:attrNameLst>
                                      </p:cBhvr>
                                      <p:tavLst>
                                        <p:tav tm="0">
                                          <p:val>
                                            <p:strVal val="#ppt_y+1"/>
                                          </p:val>
                                        </p:tav>
                                        <p:tav tm="100000">
                                          <p:val>
                                            <p:strVal val="#ppt_y-.03"/>
                                          </p:val>
                                        </p:tav>
                                      </p:tavLst>
                                    </p:anim>
                                    <p:anim calcmode="lin" valueType="num">
                                      <p:cBhvr>
                                        <p:cTn id="62" dur="200" accel="100000" fill="hold">
                                          <p:stCondLst>
                                            <p:cond delay="1800"/>
                                          </p:stCondLst>
                                        </p:cTn>
                                        <p:tgtEl>
                                          <p:spTgt spid="27"/>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2000"/>
                                        <p:tgtEl>
                                          <p:spTgt spid="23"/>
                                        </p:tgtEl>
                                      </p:cBhvr>
                                    </p:animEffect>
                                    <p:anim calcmode="lin" valueType="num">
                                      <p:cBhvr>
                                        <p:cTn id="66" dur="2000" fill="hold"/>
                                        <p:tgtEl>
                                          <p:spTgt spid="23"/>
                                        </p:tgtEl>
                                        <p:attrNameLst>
                                          <p:attrName>ppt_x</p:attrName>
                                        </p:attrNameLst>
                                      </p:cBhvr>
                                      <p:tavLst>
                                        <p:tav tm="0">
                                          <p:val>
                                            <p:strVal val="#ppt_x"/>
                                          </p:val>
                                        </p:tav>
                                        <p:tav tm="100000">
                                          <p:val>
                                            <p:strVal val="#ppt_x"/>
                                          </p:val>
                                        </p:tav>
                                      </p:tavLst>
                                    </p:anim>
                                    <p:anim calcmode="lin" valueType="num">
                                      <p:cBhvr>
                                        <p:cTn id="67" dur="1800" decel="100000" fill="hold"/>
                                        <p:tgtEl>
                                          <p:spTgt spid="23"/>
                                        </p:tgtEl>
                                        <p:attrNameLst>
                                          <p:attrName>ppt_y</p:attrName>
                                        </p:attrNameLst>
                                      </p:cBhvr>
                                      <p:tavLst>
                                        <p:tav tm="0">
                                          <p:val>
                                            <p:strVal val="#ppt_y+1"/>
                                          </p:val>
                                        </p:tav>
                                        <p:tav tm="100000">
                                          <p:val>
                                            <p:strVal val="#ppt_y-.03"/>
                                          </p:val>
                                        </p:tav>
                                      </p:tavLst>
                                    </p:anim>
                                    <p:anim calcmode="lin" valueType="num">
                                      <p:cBhvr>
                                        <p:cTn id="68" dur="200" accel="100000" fill="hold">
                                          <p:stCondLst>
                                            <p:cond delay="18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nodeType="clickEffect">
                                  <p:stCondLst>
                                    <p:cond delay="0"/>
                                  </p:stCondLst>
                                  <p:childTnLst>
                                    <p:set>
                                      <p:cBhvr>
                                        <p:cTn id="72" dur="1" fill="hold">
                                          <p:stCondLst>
                                            <p:cond delay="0"/>
                                          </p:stCondLst>
                                        </p:cTn>
                                        <p:tgtEl>
                                          <p:spTgt spid="8"/>
                                        </p:tgtEl>
                                        <p:attrNameLst>
                                          <p:attrName>style.visibility</p:attrName>
                                        </p:attrNameLst>
                                      </p:cBhvr>
                                      <p:to>
                                        <p:strVal val="visible"/>
                                      </p:to>
                                    </p:set>
                                    <p:animEffect transition="in" filter="dissolve">
                                      <p:cBhvr>
                                        <p:cTn id="73" dur="500"/>
                                        <p:tgtEl>
                                          <p:spTgt spid="8"/>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dissolve">
                                      <p:cBhvr>
                                        <p:cTn id="76" dur="500"/>
                                        <p:tgtEl>
                                          <p:spTgt spid="11"/>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nodeType="click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dissolve">
                                      <p:cBhvr>
                                        <p:cTn id="81" dur="1000"/>
                                        <p:tgtEl>
                                          <p:spTgt spid="13"/>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dissolve">
                                      <p:cBhvr>
                                        <p:cTn id="8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7" grpId="0" animBg="1"/>
      <p:bldP spid="11" grpId="0" animBg="1"/>
      <p:bldP spid="14" grpId="0" animBg="1"/>
      <p:bldP spid="18" grpId="0" animBg="1"/>
      <p:bldP spid="20"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57158" y="214290"/>
            <a:ext cx="8143932" cy="1516166"/>
          </a:xfrm>
          <a:prstGeom prst="rect">
            <a:avLst/>
          </a:prstGeom>
        </p:spPr>
        <p:txBody>
          <a:bodyPr>
            <a:normAutofit/>
          </a:bodyPr>
          <a:lstStyle/>
          <a:p>
            <a:pPr marL="274320" indent="-274320" algn="just">
              <a:spcBef>
                <a:spcPts val="600"/>
              </a:spcBef>
              <a:buClr>
                <a:schemeClr val="accent1"/>
              </a:buClr>
              <a:buSzPct val="70000"/>
              <a:buFont typeface="Wingdings"/>
              <a:buChar char=""/>
            </a:pPr>
            <a:r>
              <a:rPr lang="es-AR" sz="2000" dirty="0" smtClean="0"/>
              <a:t>Los términos seguridad, miedo al delito, sensación de inseguridad, obligan a pensar en aquellos organismos creados para salvaguardar la seguridad, evitar el delito y castigar a quienes rompen el pacto social de respetar las leyes.</a:t>
            </a:r>
            <a:endParaRPr lang="es-ES" sz="2000" dirty="0" smtClean="0"/>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ES" sz="20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3" name="2 Conector recto de flecha"/>
          <p:cNvCxnSpPr/>
          <p:nvPr/>
        </p:nvCxnSpPr>
        <p:spPr>
          <a:xfrm rot="5400000">
            <a:off x="3786976" y="2070884"/>
            <a:ext cx="71438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 name="2 Marcador de contenido"/>
          <p:cNvSpPr txBox="1">
            <a:spLocks/>
          </p:cNvSpPr>
          <p:nvPr/>
        </p:nvSpPr>
        <p:spPr>
          <a:xfrm>
            <a:off x="509558" y="2928934"/>
            <a:ext cx="8143932" cy="1516166"/>
          </a:xfrm>
          <a:prstGeom prst="rect">
            <a:avLst/>
          </a:prstGeom>
        </p:spPr>
        <p:txBody>
          <a:bodyPr>
            <a:normAutofit/>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E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428596" y="2714620"/>
            <a:ext cx="8143932" cy="3071834"/>
          </a:xfrm>
          <a:prstGeom prst="rect">
            <a:avLst/>
          </a:prstGeom>
        </p:spPr>
        <p:txBody>
          <a:bodyPr>
            <a:normAutofit fontScale="92500" lnSpcReduction="20000"/>
          </a:bodyPr>
          <a:lstStyle/>
          <a:p>
            <a:pPr marL="274320" lvl="0" indent="-274320" algn="just">
              <a:spcBef>
                <a:spcPts val="600"/>
              </a:spcBef>
              <a:buClr>
                <a:schemeClr val="accent1"/>
              </a:buClr>
              <a:buSzPct val="70000"/>
              <a:buFont typeface="Wingdings"/>
              <a:buChar char=""/>
            </a:pPr>
            <a:r>
              <a:rPr lang="es-AR" sz="2000" dirty="0" smtClean="0"/>
              <a:t>La Policía </a:t>
            </a:r>
            <a:r>
              <a:rPr lang="es-AR" sz="2000" dirty="0" smtClean="0"/>
              <a:t>puede ser entendida como una instancia de control social formal, de carácter estatal dotada de poder coactivo inmediato, encargada primordialmente de individualizar, detectar al autor, restringir y/o prevenir conductas jurídicamente inaceptables </a:t>
            </a:r>
            <a:r>
              <a:rPr lang="es-AR" sz="2000" i="1" dirty="0" smtClean="0"/>
              <a:t>(</a:t>
            </a:r>
            <a:r>
              <a:rPr lang="es-AR" sz="2000" i="1" dirty="0" err="1" smtClean="0"/>
              <a:t>Gabaldón</a:t>
            </a:r>
            <a:r>
              <a:rPr lang="es-AR" sz="2000" i="1" dirty="0" smtClean="0"/>
              <a:t>, </a:t>
            </a:r>
            <a:r>
              <a:rPr lang="es-AR" sz="2000" i="1" dirty="0" err="1" smtClean="0"/>
              <a:t>Birkbeck</a:t>
            </a:r>
            <a:r>
              <a:rPr lang="es-AR" sz="2000" i="1" dirty="0" smtClean="0"/>
              <a:t> y </a:t>
            </a:r>
            <a:r>
              <a:rPr lang="es-AR" sz="2000" i="1" dirty="0" err="1" smtClean="0"/>
              <a:t>Bettiol</a:t>
            </a:r>
            <a:r>
              <a:rPr lang="es-AR" sz="2000" i="1" dirty="0" smtClean="0"/>
              <a:t>, 1990, 22</a:t>
            </a:r>
            <a:r>
              <a:rPr lang="es-AR" sz="2000" i="1" dirty="0" smtClean="0"/>
              <a:t>).</a:t>
            </a:r>
          </a:p>
          <a:p>
            <a:pPr marL="274320" lvl="0" indent="-274320" algn="just">
              <a:spcBef>
                <a:spcPts val="600"/>
              </a:spcBef>
              <a:buClr>
                <a:schemeClr val="accent1"/>
              </a:buClr>
              <a:buSzPct val="70000"/>
              <a:buFont typeface="Wingdings"/>
              <a:buChar char=""/>
            </a:pPr>
            <a:endParaRPr lang="es-AR" sz="2000" i="1" dirty="0" smtClean="0"/>
          </a:p>
          <a:p>
            <a:pPr marL="274320" lvl="0" indent="-274320" algn="just">
              <a:spcBef>
                <a:spcPts val="600"/>
              </a:spcBef>
              <a:buClr>
                <a:schemeClr val="accent1"/>
              </a:buClr>
              <a:buSzPct val="70000"/>
              <a:buFont typeface="Wingdings"/>
              <a:buChar char=""/>
            </a:pPr>
            <a:r>
              <a:rPr lang="es-AR" sz="2000" dirty="0" smtClean="0"/>
              <a:t>El grado de</a:t>
            </a:r>
            <a:r>
              <a:rPr lang="es-AR" sz="2000" b="1" dirty="0" smtClean="0"/>
              <a:t> </a:t>
            </a:r>
            <a:r>
              <a:rPr lang="es-AR" sz="2000" dirty="0" smtClean="0"/>
              <a:t>satisfacción que la comunidad tiene de sus fuerzas policiales, es tema de interés en diversas naciones desde la década del </a:t>
            </a:r>
            <a:r>
              <a:rPr lang="es-AR" sz="2000" dirty="0" smtClean="0"/>
              <a:t>’80. </a:t>
            </a:r>
            <a:r>
              <a:rPr lang="es-AR" sz="2000" dirty="0" smtClean="0"/>
              <a:t>L</a:t>
            </a:r>
            <a:r>
              <a:rPr lang="es-AR" sz="2000" dirty="0" smtClean="0"/>
              <a:t>os estudios realizados </a:t>
            </a:r>
            <a:r>
              <a:rPr lang="es-AR" sz="2000" dirty="0" smtClean="0"/>
              <a:t>tienen en común el alto porcentaje de visión negativa que las comunidades tienen acerca de esta institución. </a:t>
            </a:r>
            <a:endParaRPr kumimoji="0" lang="es-ES" sz="20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2000" fill="hold"/>
                                        <p:tgtEl>
                                          <p:spTgt spid="3"/>
                                        </p:tgtEl>
                                        <p:attrNameLst>
                                          <p:attrName>ppt_x</p:attrName>
                                        </p:attrNameLst>
                                      </p:cBhvr>
                                      <p:tavLst>
                                        <p:tav tm="0">
                                          <p:val>
                                            <p:strVal val="#ppt_x-#ppt_w/2"/>
                                          </p:val>
                                        </p:tav>
                                        <p:tav tm="100000">
                                          <p:val>
                                            <p:strVal val="#ppt_x"/>
                                          </p:val>
                                        </p:tav>
                                      </p:tavLst>
                                    </p:anim>
                                    <p:anim calcmode="lin" valueType="num">
                                      <p:cBhvr>
                                        <p:cTn id="13" dur="2000" fill="hold"/>
                                        <p:tgtEl>
                                          <p:spTgt spid="3"/>
                                        </p:tgtEl>
                                        <p:attrNameLst>
                                          <p:attrName>ppt_y</p:attrName>
                                        </p:attrNameLst>
                                      </p:cBhvr>
                                      <p:tavLst>
                                        <p:tav tm="0">
                                          <p:val>
                                            <p:strVal val="#ppt_y"/>
                                          </p:val>
                                        </p:tav>
                                        <p:tav tm="100000">
                                          <p:val>
                                            <p:strVal val="#ppt_y"/>
                                          </p:val>
                                        </p:tav>
                                      </p:tavLst>
                                    </p:anim>
                                    <p:anim calcmode="lin" valueType="num">
                                      <p:cBhvr>
                                        <p:cTn id="14" dur="2000" fill="hold"/>
                                        <p:tgtEl>
                                          <p:spTgt spid="3"/>
                                        </p:tgtEl>
                                        <p:attrNameLst>
                                          <p:attrName>ppt_w</p:attrName>
                                        </p:attrNameLst>
                                      </p:cBhvr>
                                      <p:tavLst>
                                        <p:tav tm="0">
                                          <p:val>
                                            <p:fltVal val="0"/>
                                          </p:val>
                                        </p:tav>
                                        <p:tav tm="100000">
                                          <p:val>
                                            <p:strVal val="#ppt_w"/>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amond(in)">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785786" y="1214422"/>
            <a:ext cx="7467600" cy="394018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8800" cap="small" dirty="0" smtClean="0">
                <a:solidFill>
                  <a:schemeClr val="tx2"/>
                </a:solidFill>
                <a:effectLst>
                  <a:outerShdw blurRad="38100" dist="38100" dir="2700000" algn="tl">
                    <a:srgbClr val="000000">
                      <a:alpha val="43137"/>
                    </a:srgbClr>
                  </a:outerShdw>
                </a:effectLst>
                <a:latin typeface="Arial Rounded MT Bold" pitchFamily="34" charset="0"/>
                <a:ea typeface="+mj-ea"/>
                <a:cs typeface="+mj-cs"/>
              </a:rPr>
              <a:t>HIPÓTESIS DE TRABAJO.</a:t>
            </a:r>
            <a:endParaRPr kumimoji="0" lang="es-ES" sz="8800" b="0" i="0" u="none" strike="noStrike" kern="1200" cap="small" spc="0" normalizeH="0" baseline="0" noProof="0" dirty="0">
              <a:ln>
                <a:noFill/>
              </a:ln>
              <a:solidFill>
                <a:schemeClr val="tx2"/>
              </a:solidFill>
              <a:effectLst>
                <a:outerShdw blurRad="38100" dist="38100" dir="2700000" algn="tl">
                  <a:srgbClr val="000000">
                    <a:alpha val="43137"/>
                  </a:srgbClr>
                </a:outerShdw>
              </a:effectLst>
              <a:uLnTx/>
              <a:uFillTx/>
              <a:latin typeface="Arial Rounded MT Bold" pitchFamily="34" charset="0"/>
              <a:ea typeface="+mj-ea"/>
              <a:cs typeface="+mj-cs"/>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357158" y="1785926"/>
            <a:ext cx="8143932" cy="2714644"/>
          </a:xfrm>
          <a:prstGeom prst="rect">
            <a:avLst/>
          </a:prstGeom>
        </p:spPr>
        <p:txBody>
          <a:bodyPr>
            <a:noAutofit/>
          </a:bodyPr>
          <a:lstStyle/>
          <a:p>
            <a:pPr marL="274320" lvl="0" indent="-274320" algn="ctr">
              <a:spcBef>
                <a:spcPts val="600"/>
              </a:spcBef>
              <a:buClr>
                <a:schemeClr val="accent1"/>
              </a:buClr>
              <a:buSzPct val="70000"/>
              <a:buFont typeface="Wingdings"/>
              <a:buChar char=""/>
            </a:pPr>
            <a:r>
              <a:rPr lang="es-ES" sz="3200" dirty="0" smtClean="0"/>
              <a:t>A mayor grado de satisfacción con la policía, menor es el miedo al delito en abstracto o difuso vivenciado por los comerciantes de la ciudad de Mar del Plata.</a:t>
            </a: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247</TotalTime>
  <Words>1393</Words>
  <Application>Microsoft Office PowerPoint</Application>
  <PresentationFormat>Presentación en pantalla (4:3)</PresentationFormat>
  <Paragraphs>97</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Mirador</vt:lpstr>
      <vt:lpstr>Facultad de Psicología. Universidad Nacional de Mar del Plata. Tesis de Grado.</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Facultad de Psicología. Universidad Nacional de Mar del Plata.</dc:title>
  <dc:creator>SaMy</dc:creator>
  <cp:lastModifiedBy>SaMy</cp:lastModifiedBy>
  <cp:revision>60</cp:revision>
  <dcterms:created xsi:type="dcterms:W3CDTF">2014-07-06T17:14:23Z</dcterms:created>
  <dcterms:modified xsi:type="dcterms:W3CDTF">2014-07-09T17:29:57Z</dcterms:modified>
</cp:coreProperties>
</file>