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handoutMasterIdLst>
    <p:handoutMasterId r:id="rId26"/>
  </p:handoutMasterIdLst>
  <p:sldIdLst>
    <p:sldId id="256" r:id="rId2"/>
    <p:sldId id="257" r:id="rId3"/>
    <p:sldId id="258" r:id="rId4"/>
    <p:sldId id="259" r:id="rId5"/>
    <p:sldId id="260" r:id="rId6"/>
    <p:sldId id="261" r:id="rId7"/>
    <p:sldId id="274" r:id="rId8"/>
    <p:sldId id="273" r:id="rId9"/>
    <p:sldId id="269" r:id="rId10"/>
    <p:sldId id="271" r:id="rId11"/>
    <p:sldId id="272" r:id="rId12"/>
    <p:sldId id="262" r:id="rId13"/>
    <p:sldId id="278" r:id="rId14"/>
    <p:sldId id="263" r:id="rId15"/>
    <p:sldId id="279" r:id="rId16"/>
    <p:sldId id="277" r:id="rId17"/>
    <p:sldId id="264" r:id="rId18"/>
    <p:sldId id="275" r:id="rId19"/>
    <p:sldId id="270" r:id="rId20"/>
    <p:sldId id="276" r:id="rId21"/>
    <p:sldId id="265" r:id="rId22"/>
    <p:sldId id="268" r:id="rId23"/>
    <p:sldId id="282" r:id="rId24"/>
  </p:sldIdLst>
  <p:sldSz cx="9144000" cy="6858000" type="screen4x3"/>
  <p:notesSz cx="9144000" cy="6858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9471D"/>
    <a:srgbClr val="465723"/>
  </p:clrMru>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Estilo medio 2 - Énfasis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Estilo temático 1 - Énfasis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1FECB4D8-DB02-4DC6-A0A2-4F2EBAE1DC90}" styleName="Estilo medio 1 - Énfasis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8799B23B-EC83-4686-B30A-512413B5E67A}" styleName="Estilo claro 3 - Acento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F2DE63D5-997A-4646-A377-4702673A728D}" styleName="Estilo claro 2 - Acento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C083E6E3-FA7D-4D7B-A595-EF9225AFEA82}" styleName="Estilo claro 1 - Acento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888" autoAdjust="0"/>
    <p:restoredTop sz="94624" autoAdjust="0"/>
  </p:normalViewPr>
  <p:slideViewPr>
    <p:cSldViewPr>
      <p:cViewPr>
        <p:scale>
          <a:sx n="91" d="100"/>
          <a:sy n="91" d="100"/>
        </p:scale>
        <p:origin x="-1098" y="-53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648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s-ES_tradnl"/>
          </a:p>
        </p:txBody>
      </p:sp>
      <p:sp>
        <p:nvSpPr>
          <p:cNvPr id="3" name="2 Marcador de fecha"/>
          <p:cNvSpPr>
            <a:spLocks noGrp="1"/>
          </p:cNvSpPr>
          <p:nvPr>
            <p:ph type="dt" sz="quarter" idx="1"/>
          </p:nvPr>
        </p:nvSpPr>
        <p:spPr>
          <a:xfrm>
            <a:off x="5180013" y="0"/>
            <a:ext cx="3962400" cy="342900"/>
          </a:xfrm>
          <a:prstGeom prst="rect">
            <a:avLst/>
          </a:prstGeom>
        </p:spPr>
        <p:txBody>
          <a:bodyPr vert="horz" lIns="91440" tIns="45720" rIns="91440" bIns="45720" rtlCol="0"/>
          <a:lstStyle>
            <a:lvl1pPr algn="r">
              <a:defRPr sz="1200"/>
            </a:lvl1pPr>
          </a:lstStyle>
          <a:p>
            <a:fld id="{FB8F6D09-0588-45EB-B250-999864C18024}" type="datetimeFigureOut">
              <a:rPr lang="es-ES_tradnl" smtClean="0"/>
              <a:pPr/>
              <a:t>05/12/2012</a:t>
            </a:fld>
            <a:endParaRPr lang="es-ES_tradnl"/>
          </a:p>
        </p:txBody>
      </p:sp>
      <p:sp>
        <p:nvSpPr>
          <p:cNvPr id="4" name="3 Marcador de pie de página"/>
          <p:cNvSpPr>
            <a:spLocks noGrp="1"/>
          </p:cNvSpPr>
          <p:nvPr>
            <p:ph type="ftr" sz="quarter" idx="2"/>
          </p:nvPr>
        </p:nvSpPr>
        <p:spPr>
          <a:xfrm>
            <a:off x="0" y="6513513"/>
            <a:ext cx="3962400" cy="342900"/>
          </a:xfrm>
          <a:prstGeom prst="rect">
            <a:avLst/>
          </a:prstGeom>
        </p:spPr>
        <p:txBody>
          <a:bodyPr vert="horz" lIns="91440" tIns="45720" rIns="91440" bIns="45720" rtlCol="0" anchor="b"/>
          <a:lstStyle>
            <a:lvl1pPr algn="l">
              <a:defRPr sz="1200"/>
            </a:lvl1pPr>
          </a:lstStyle>
          <a:p>
            <a:r>
              <a:rPr lang="it-IT" smtClean="0"/>
              <a:t>Ma. Guillermina Gómez- Ma. Emilia Lombardo.</a:t>
            </a:r>
            <a:endParaRPr lang="es-ES_tradnl"/>
          </a:p>
        </p:txBody>
      </p:sp>
      <p:sp>
        <p:nvSpPr>
          <p:cNvPr id="5" name="4 Marcador de número de diapositiva"/>
          <p:cNvSpPr>
            <a:spLocks noGrp="1"/>
          </p:cNvSpPr>
          <p:nvPr>
            <p:ph type="sldNum" sz="quarter" idx="3"/>
          </p:nvPr>
        </p:nvSpPr>
        <p:spPr>
          <a:xfrm>
            <a:off x="5180013" y="6513513"/>
            <a:ext cx="3962400" cy="342900"/>
          </a:xfrm>
          <a:prstGeom prst="rect">
            <a:avLst/>
          </a:prstGeom>
        </p:spPr>
        <p:txBody>
          <a:bodyPr vert="horz" lIns="91440" tIns="45720" rIns="91440" bIns="45720" rtlCol="0" anchor="b"/>
          <a:lstStyle>
            <a:lvl1pPr algn="r">
              <a:defRPr sz="1200"/>
            </a:lvl1pPr>
          </a:lstStyle>
          <a:p>
            <a:fld id="{973D2A38-89C3-4193-B6A4-466A892EC3D4}" type="slidenum">
              <a:rPr lang="es-ES_tradnl" smtClean="0"/>
              <a:pPr/>
              <a:t>‹Nº›</a:t>
            </a:fld>
            <a:endParaRPr lang="es-ES_tradnl"/>
          </a:p>
        </p:txBody>
      </p:sp>
    </p:spTree>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962400" cy="3429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s-ES"/>
          </a:p>
        </p:txBody>
      </p:sp>
      <p:sp>
        <p:nvSpPr>
          <p:cNvPr id="3" name="2 Marcador de fecha"/>
          <p:cNvSpPr>
            <a:spLocks noGrp="1"/>
          </p:cNvSpPr>
          <p:nvPr>
            <p:ph type="dt" idx="1"/>
          </p:nvPr>
        </p:nvSpPr>
        <p:spPr>
          <a:xfrm>
            <a:off x="5179484" y="0"/>
            <a:ext cx="3962400" cy="342900"/>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3B3A2FC0-5A2E-443F-B14B-C40798BB152D}" type="datetimeFigureOut">
              <a:rPr lang="es-ES"/>
              <a:pPr>
                <a:defRPr/>
              </a:pPr>
              <a:t>05/12/2012</a:t>
            </a:fld>
            <a:endParaRPr lang="es-ES"/>
          </a:p>
        </p:txBody>
      </p:sp>
      <p:sp>
        <p:nvSpPr>
          <p:cNvPr id="4" name="3 Marcador de imagen de diapositiva"/>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 noProof="0"/>
          </a:p>
        </p:txBody>
      </p:sp>
      <p:sp>
        <p:nvSpPr>
          <p:cNvPr id="6" name="5 Marcador de pie de página"/>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r>
              <a:rPr lang="it-IT" smtClean="0"/>
              <a:t>Ma. Guillermina Gómez- Ma. Emilia Lombardo.</a:t>
            </a:r>
            <a:endParaRPr lang="es-ES"/>
          </a:p>
        </p:txBody>
      </p:sp>
      <p:sp>
        <p:nvSpPr>
          <p:cNvPr id="7" name="6 Marcador de número de diapositiva"/>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C57616BC-77BE-44F4-AE2D-85242EAA859C}" type="slidenum">
              <a:rPr lang="es-ES"/>
              <a:pPr>
                <a:defRPr/>
              </a:pPr>
              <a:t>‹Nº›</a:t>
            </a:fld>
            <a:endParaRPr lang="es-ES"/>
          </a:p>
        </p:txBody>
      </p:sp>
    </p:spTree>
  </p:cSld>
  <p:clrMap bg1="lt1" tx1="dk1" bg2="lt2" tx2="dk2" accent1="accent1" accent2="accent2" accent3="accent3" accent4="accent4" accent5="accent5" accent6="accent6" hlink="hlink" folHlink="folHlink"/>
  <p:hf hd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a:p>
        </p:txBody>
      </p:sp>
      <p:sp>
        <p:nvSpPr>
          <p:cNvPr id="4" name="3 Marcador de número de diapositiva"/>
          <p:cNvSpPr>
            <a:spLocks noGrp="1"/>
          </p:cNvSpPr>
          <p:nvPr>
            <p:ph type="sldNum" sz="quarter" idx="10"/>
          </p:nvPr>
        </p:nvSpPr>
        <p:spPr/>
        <p:txBody>
          <a:bodyPr/>
          <a:lstStyle/>
          <a:p>
            <a:pPr>
              <a:defRPr/>
            </a:pPr>
            <a:fld id="{C57616BC-77BE-44F4-AE2D-85242EAA859C}" type="slidenum">
              <a:rPr lang="es-ES" smtClean="0"/>
              <a:pPr>
                <a:defRPr/>
              </a:pPr>
              <a:t>1</a:t>
            </a:fld>
            <a:endParaRPr lang="es-ES"/>
          </a:p>
        </p:txBody>
      </p:sp>
      <p:sp>
        <p:nvSpPr>
          <p:cNvPr id="5" name="4 Marcador de pie de página"/>
          <p:cNvSpPr>
            <a:spLocks noGrp="1"/>
          </p:cNvSpPr>
          <p:nvPr>
            <p:ph type="ftr" sz="quarter" idx="11"/>
          </p:nvPr>
        </p:nvSpPr>
        <p:spPr/>
        <p:txBody>
          <a:bodyPr/>
          <a:lstStyle/>
          <a:p>
            <a:pPr>
              <a:defRPr/>
            </a:pPr>
            <a:r>
              <a:rPr lang="it-IT" smtClean="0"/>
              <a:t>Ma. Guillermina Gómez- Ma. Emilia Lombardo.</a:t>
            </a:r>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pie de página"/>
          <p:cNvSpPr>
            <a:spLocks noGrp="1"/>
          </p:cNvSpPr>
          <p:nvPr>
            <p:ph type="ftr" sz="quarter" idx="10"/>
          </p:nvPr>
        </p:nvSpPr>
        <p:spPr/>
        <p:txBody>
          <a:bodyPr/>
          <a:lstStyle/>
          <a:p>
            <a:pPr>
              <a:defRPr/>
            </a:pPr>
            <a:r>
              <a:rPr lang="it-IT" smtClean="0"/>
              <a:t>Ma. Guillermina Gómez- Ma. Emilia Lombardo.</a:t>
            </a:r>
            <a:endParaRPr lang="es-ES"/>
          </a:p>
        </p:txBody>
      </p:sp>
      <p:sp>
        <p:nvSpPr>
          <p:cNvPr id="5" name="4 Marcador de número de diapositiva"/>
          <p:cNvSpPr>
            <a:spLocks noGrp="1"/>
          </p:cNvSpPr>
          <p:nvPr>
            <p:ph type="sldNum" sz="quarter" idx="11"/>
          </p:nvPr>
        </p:nvSpPr>
        <p:spPr/>
        <p:txBody>
          <a:bodyPr/>
          <a:lstStyle/>
          <a:p>
            <a:pPr>
              <a:defRPr/>
            </a:pPr>
            <a:fld id="{C57616BC-77BE-44F4-AE2D-85242EAA859C}" type="slidenum">
              <a:rPr lang="es-ES" smtClean="0"/>
              <a:pPr>
                <a:defRPr/>
              </a:pPr>
              <a:t>15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F5CE5C74-28AF-4608-8121-1943BF711CB2}" type="datetime1">
              <a:rPr lang="es-ES" smtClean="0"/>
              <a:pPr>
                <a:defRPr/>
              </a:pPr>
              <a:t>05/12/2012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9A92D82-309D-430F-9375-1C636236CD3C}"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C698847A-2B21-449E-B423-562DEFC55231}" type="datetime1">
              <a:rPr lang="es-ES" smtClean="0"/>
              <a:pPr>
                <a:defRPr/>
              </a:pPr>
              <a:t>05/12/2012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8FE93AB-443A-402C-A0AB-27F701670F13}"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E41853B9-375D-4A65-BC38-6658256C905A}" type="datetime1">
              <a:rPr lang="es-ES" smtClean="0"/>
              <a:pPr>
                <a:defRPr/>
              </a:pPr>
              <a:t>05/12/2012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E76AADC-BA66-43F7-9BD8-B3EC60D2F3B2}"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E4A08251-C30D-46BA-B743-106BDF86FC0C}" type="datetime1">
              <a:rPr lang="es-ES" smtClean="0"/>
              <a:pPr>
                <a:defRPr/>
              </a:pPr>
              <a:t>05/12/2012</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BC798A9-7B0F-4719-91B8-60BA861F1242}"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6149E14E-FC0F-4B61-8EBA-1C41296AFEC3}" type="datetime1">
              <a:rPr lang="es-ES" smtClean="0"/>
              <a:pPr>
                <a:defRPr/>
              </a:pPr>
              <a:t>05/12/2012</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6CFB8A07-D98E-4177-BAE3-324B1358D9AA}"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9C0474A9-7004-4C78-8F2B-047E5FF7525B}" type="datetime1">
              <a:rPr lang="es-ES" smtClean="0"/>
              <a:pPr>
                <a:defRPr/>
              </a:pPr>
              <a:t>05/12/2012</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A5113A6A-27B6-4538-8783-747658E875CE}"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896DB62B-8CE1-4FEA-BD18-92A51DE90E9E}" type="datetime1">
              <a:rPr lang="es-ES" smtClean="0"/>
              <a:pPr>
                <a:defRPr/>
              </a:pPr>
              <a:t>05/12/2012</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EDE82319-72DE-4423-80AB-35624825EA32}"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99A1509-74EE-47C8-872D-40C122225854}" type="datetime1">
              <a:rPr lang="es-ES" smtClean="0"/>
              <a:pPr>
                <a:defRPr/>
              </a:pPr>
              <a:t>05/12/2012</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565B4DD-0386-491A-8918-55698519D81F}"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E70F919-2733-46B0-A31F-B531F383B7C9}" type="datetime1">
              <a:rPr lang="es-ES" smtClean="0"/>
              <a:pPr>
                <a:defRPr/>
              </a:pPr>
              <a:t>05/12/2012</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3B582CC-34E5-4655-ADA3-2E611BD3450B}"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3EAE962-9D1B-4292-9ECB-8354ECC7773B}" type="datetime1">
              <a:rPr lang="es-ES" smtClean="0"/>
              <a:pPr>
                <a:defRPr/>
              </a:pPr>
              <a:t>05/12/2012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4A66C4C-063A-4B9E-91C3-71694C1103DC}"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05FD166-A81F-41C1-BFE5-CD615D046448}" type="datetime1">
              <a:rPr lang="es-ES" smtClean="0"/>
              <a:pPr>
                <a:defRPr/>
              </a:pPr>
              <a:t>05/12/2012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BCFC58B-2143-47F8-94FE-1410BBEAC998}" type="slidenum">
              <a:rPr lang="es-ES"/>
              <a:pPr>
                <a:defRPr/>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2">
                <a:lumMod val="90000"/>
                <a:alpha val="13000"/>
              </a:schemeClr>
            </a:gs>
            <a:gs pos="0">
              <a:schemeClr val="bg2">
                <a:lumMod val="90000"/>
                <a:alpha val="13000"/>
              </a:schemeClr>
            </a:gs>
            <a:gs pos="0">
              <a:schemeClr val="bg2">
                <a:lumMod val="90000"/>
                <a:alpha val="13000"/>
              </a:schemeClr>
            </a:gs>
            <a:gs pos="64999">
              <a:srgbClr val="F0EBD5"/>
            </a:gs>
            <a:gs pos="100000">
              <a:srgbClr val="D1C39F"/>
            </a:gs>
          </a:gsLst>
          <a:lin ang="18900000" scaled="1"/>
          <a:tileRect/>
        </a:gra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5CAC4F13-E697-48E1-BF4E-E29EDD4027A3}" type="datetime1">
              <a:rPr lang="es-ES" smtClean="0"/>
              <a:pPr>
                <a:defRPr/>
              </a:pPr>
              <a:t>05/12/2012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46CEA00B-3FF6-46D4-9640-8185F2686AD4}"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hf hd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571472" y="476672"/>
            <a:ext cx="8129590" cy="2021924"/>
          </a:xfrm>
        </p:spPr>
        <p:txBody>
          <a:bodyPr rtlCol="0">
            <a:normAutofit fontScale="90000"/>
          </a:bodyPr>
          <a:lstStyle/>
          <a:p>
            <a:pPr fontAlgn="auto">
              <a:spcAft>
                <a:spcPts val="0"/>
              </a:spcAft>
              <a:defRPr/>
            </a:pPr>
            <a:r>
              <a:rPr lang="es-ES" sz="5400" b="1" dirty="0" smtClean="0">
                <a:solidFill>
                  <a:schemeClr val="accent3">
                    <a:lumMod val="75000"/>
                  </a:schemeClr>
                </a:solidFill>
              </a:rPr>
              <a:t/>
            </a:r>
            <a:br>
              <a:rPr lang="es-ES" sz="5400" b="1" dirty="0" smtClean="0">
                <a:solidFill>
                  <a:schemeClr val="accent3">
                    <a:lumMod val="75000"/>
                  </a:schemeClr>
                </a:solidFill>
              </a:rPr>
            </a:br>
            <a:r>
              <a:rPr lang="es-ES" sz="5400" b="1" dirty="0" smtClean="0">
                <a:solidFill>
                  <a:schemeClr val="accent3">
                    <a:lumMod val="75000"/>
                  </a:schemeClr>
                </a:solidFill>
              </a:rPr>
              <a:t>S</a:t>
            </a:r>
            <a:r>
              <a:rPr lang="es-ES" b="1" dirty="0" smtClean="0">
                <a:solidFill>
                  <a:schemeClr val="accent3">
                    <a:lumMod val="75000"/>
                  </a:schemeClr>
                </a:solidFill>
              </a:rPr>
              <a:t>OCIALIZACIÓN Y ALFABETIZACIÓN ECONÓMICA</a:t>
            </a:r>
            <a:r>
              <a:rPr lang="es-AR" dirty="0" smtClean="0">
                <a:solidFill>
                  <a:schemeClr val="accent3">
                    <a:lumMod val="75000"/>
                  </a:schemeClr>
                </a:solidFill>
              </a:rPr>
              <a:t/>
            </a:r>
            <a:br>
              <a:rPr lang="es-AR" dirty="0" smtClean="0">
                <a:solidFill>
                  <a:schemeClr val="accent3">
                    <a:lumMod val="75000"/>
                  </a:schemeClr>
                </a:solidFill>
              </a:rPr>
            </a:br>
            <a:r>
              <a:rPr lang="es-ES" b="1" dirty="0" smtClean="0">
                <a:ln w="1905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
            </a:r>
            <a:br>
              <a:rPr lang="es-ES" b="1" dirty="0" smtClean="0">
                <a:ln w="1905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br>
            <a:endParaRPr lang="es-ES" dirty="0">
              <a:ln w="19050">
                <a:solidFill>
                  <a:schemeClr val="tx2">
                    <a:satMod val="155000"/>
                  </a:schemeClr>
                </a:solidFill>
                <a:prstDash val="solid"/>
              </a:ln>
              <a:solidFill>
                <a:srgbClr val="FF0000"/>
              </a:solidFill>
            </a:endParaRP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500034" y="357166"/>
            <a:ext cx="8229600" cy="938978"/>
          </a:xfrm>
        </p:spPr>
        <p:txBody>
          <a:bodyPr rtlCol="0">
            <a:normAutofit/>
          </a:bodyPr>
          <a:lstStyle/>
          <a:p>
            <a:pPr fontAlgn="auto">
              <a:spcAft>
                <a:spcPts val="0"/>
              </a:spcAft>
              <a:defRPr/>
            </a:pPr>
            <a:r>
              <a:rPr lang="es-ES" dirty="0" smtClean="0"/>
              <a:t> </a:t>
            </a:r>
            <a:r>
              <a:rPr lang="es-ES" sz="4000" b="1" dirty="0" smtClean="0">
                <a:solidFill>
                  <a:schemeClr val="accent3">
                    <a:lumMod val="75000"/>
                  </a:schemeClr>
                </a:solidFill>
              </a:rPr>
              <a:t>Objetivos</a:t>
            </a:r>
          </a:p>
        </p:txBody>
      </p:sp>
      <p:sp>
        <p:nvSpPr>
          <p:cNvPr id="3" name="2 Marcador de contenido"/>
          <p:cNvSpPr>
            <a:spLocks noGrp="1"/>
          </p:cNvSpPr>
          <p:nvPr>
            <p:ph idx="1"/>
          </p:nvPr>
        </p:nvSpPr>
        <p:spPr>
          <a:xfrm>
            <a:off x="457200" y="1428737"/>
            <a:ext cx="8229600" cy="4286280"/>
          </a:xfrm>
        </p:spPr>
        <p:txBody>
          <a:bodyPr rtlCol="0">
            <a:normAutofit/>
          </a:bodyPr>
          <a:lstStyle/>
          <a:p>
            <a:pPr>
              <a:buNone/>
            </a:pPr>
            <a:r>
              <a:rPr lang="es-ES" sz="2400" b="1" dirty="0" smtClean="0">
                <a:solidFill>
                  <a:schemeClr val="accent3">
                    <a:lumMod val="50000"/>
                  </a:schemeClr>
                </a:solidFill>
              </a:rPr>
              <a:t>Generales:</a:t>
            </a:r>
          </a:p>
          <a:p>
            <a:r>
              <a:rPr lang="es-ES" sz="2400" dirty="0" smtClean="0">
                <a:solidFill>
                  <a:schemeClr val="accent3">
                    <a:lumMod val="50000"/>
                  </a:schemeClr>
                </a:solidFill>
              </a:rPr>
              <a:t>Explorar características del pensamiento económico en niños de nivel educativo inicial 4-5 años de la ciudad de Mar del Plata</a:t>
            </a:r>
            <a:endParaRPr lang="es-AR" sz="2400" dirty="0" smtClean="0">
              <a:solidFill>
                <a:schemeClr val="accent3">
                  <a:lumMod val="50000"/>
                </a:schemeClr>
              </a:solidFill>
            </a:endParaRPr>
          </a:p>
          <a:p>
            <a:pPr>
              <a:buNone/>
            </a:pPr>
            <a:r>
              <a:rPr lang="es-ES" sz="2400" b="1" dirty="0" smtClean="0">
                <a:solidFill>
                  <a:schemeClr val="accent3">
                    <a:lumMod val="50000"/>
                  </a:schemeClr>
                </a:solidFill>
              </a:rPr>
              <a:t>Particulares:</a:t>
            </a:r>
            <a:endParaRPr lang="es-AR" sz="2400" b="1" dirty="0" smtClean="0">
              <a:solidFill>
                <a:schemeClr val="accent3">
                  <a:lumMod val="50000"/>
                </a:schemeClr>
              </a:solidFill>
            </a:endParaRPr>
          </a:p>
          <a:p>
            <a:r>
              <a:rPr lang="es-ES" sz="2400" dirty="0" smtClean="0">
                <a:solidFill>
                  <a:schemeClr val="accent3">
                    <a:lumMod val="50000"/>
                  </a:schemeClr>
                </a:solidFill>
              </a:rPr>
              <a:t>Explorar las estrategias de socialización económica que se instrumentan en familias.</a:t>
            </a:r>
            <a:endParaRPr lang="es-AR" sz="2400" dirty="0" smtClean="0">
              <a:solidFill>
                <a:schemeClr val="accent3">
                  <a:lumMod val="50000"/>
                </a:schemeClr>
              </a:solidFill>
            </a:endParaRPr>
          </a:p>
          <a:p>
            <a:r>
              <a:rPr lang="es-ES" sz="2400" dirty="0" smtClean="0">
                <a:solidFill>
                  <a:schemeClr val="accent3">
                    <a:lumMod val="50000"/>
                  </a:schemeClr>
                </a:solidFill>
              </a:rPr>
              <a:t>Describir las características del pensamiento económico en los niños de nivel educativo inicial de una institución de gestión privada.</a:t>
            </a:r>
            <a:endParaRPr lang="es-AR" sz="2400" dirty="0" smtClean="0">
              <a:solidFill>
                <a:schemeClr val="accent3">
                  <a:lumMod val="50000"/>
                </a:schemeClr>
              </a:solidFill>
            </a:endParaRPr>
          </a:p>
          <a:p>
            <a:pPr fontAlgn="auto">
              <a:spcAft>
                <a:spcPts val="0"/>
              </a:spcAft>
              <a:buFont typeface="Arial" pitchFamily="34" charset="0"/>
              <a:buChar char="•"/>
              <a:defRPr/>
            </a:pPr>
            <a:endParaRPr lang="es-ES" dirty="0"/>
          </a:p>
        </p:txBody>
      </p:sp>
      <p:sp>
        <p:nvSpPr>
          <p:cNvPr id="9" name="5 Marcador de número de diapositiva"/>
          <p:cNvSpPr>
            <a:spLocks noGrp="1"/>
          </p:cNvSpPr>
          <p:nvPr>
            <p:ph type="sldNum" sz="quarter" idx="12"/>
          </p:nvPr>
        </p:nvSpPr>
        <p:spPr>
          <a:xfrm>
            <a:off x="5580112" y="6492875"/>
            <a:ext cx="2133600" cy="365125"/>
          </a:xfrm>
        </p:spPr>
        <p:txBody>
          <a:bodyPr/>
          <a:lstStyle/>
          <a:p>
            <a:pPr>
              <a:defRPr/>
            </a:pPr>
            <a:fld id="{A8FE93AB-443A-402C-A0AB-27F701670F13}" type="slidenum">
              <a:rPr lang="es-ES" smtClean="0">
                <a:solidFill>
                  <a:schemeClr val="bg1"/>
                </a:solidFill>
              </a:rPr>
              <a:pPr>
                <a:defRPr/>
              </a:pPr>
              <a:t>2</a:t>
            </a:fld>
            <a:endParaRPr lang="es-ES" dirty="0">
              <a:solidFill>
                <a:schemeClr val="bg1"/>
              </a:solidFill>
            </a:endParaRPr>
          </a:p>
        </p:txBody>
      </p:sp>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500034" y="357166"/>
            <a:ext cx="8229600" cy="1143000"/>
          </a:xfrm>
        </p:spPr>
        <p:txBody>
          <a:bodyPr rtlCol="0">
            <a:normAutofit fontScale="90000"/>
          </a:bodyPr>
          <a:lstStyle/>
          <a:p>
            <a:pPr fontAlgn="auto">
              <a:spcAft>
                <a:spcPts val="0"/>
              </a:spcAft>
              <a:defRPr/>
            </a:pPr>
            <a:r>
              <a:rPr lang="es-ES" dirty="0" smtClean="0"/>
              <a:t> </a:t>
            </a:r>
            <a:r>
              <a:rPr lang="es-ES" sz="3600" b="1" dirty="0" smtClean="0">
                <a:solidFill>
                  <a:schemeClr val="accent3">
                    <a:lumMod val="75000"/>
                  </a:schemeClr>
                </a:solidFill>
              </a:rPr>
              <a:t>Modelo de </a:t>
            </a:r>
            <a:r>
              <a:rPr lang="es-ES" sz="3600" b="1" dirty="0" err="1" smtClean="0">
                <a:solidFill>
                  <a:schemeClr val="accent3">
                    <a:lumMod val="75000"/>
                  </a:schemeClr>
                </a:solidFill>
              </a:rPr>
              <a:t>Psicogénesis</a:t>
            </a:r>
            <a:r>
              <a:rPr lang="es-ES" sz="3600" b="1" dirty="0" smtClean="0">
                <a:solidFill>
                  <a:schemeClr val="accent3">
                    <a:lumMod val="75000"/>
                  </a:schemeClr>
                </a:solidFill>
              </a:rPr>
              <a:t> del Pensamiento Económico (</a:t>
            </a:r>
            <a:r>
              <a:rPr lang="es-ES" sz="3600" b="1" dirty="0" err="1" smtClean="0">
                <a:solidFill>
                  <a:schemeClr val="accent3">
                    <a:lumMod val="75000"/>
                  </a:schemeClr>
                </a:solidFill>
              </a:rPr>
              <a:t>Denegri</a:t>
            </a:r>
            <a:r>
              <a:rPr lang="es-ES" sz="3600" b="1" dirty="0" smtClean="0">
                <a:solidFill>
                  <a:schemeClr val="accent3">
                    <a:lumMod val="75000"/>
                  </a:schemeClr>
                </a:solidFill>
              </a:rPr>
              <a:t>)</a:t>
            </a:r>
            <a:endParaRPr lang="es-ES" sz="3600" b="1" dirty="0">
              <a:solidFill>
                <a:schemeClr val="accent3">
                  <a:lumMod val="75000"/>
                </a:schemeClr>
              </a:solidFill>
            </a:endParaRPr>
          </a:p>
        </p:txBody>
      </p:sp>
      <p:sp>
        <p:nvSpPr>
          <p:cNvPr id="3" name="2 Marcador de contenido"/>
          <p:cNvSpPr>
            <a:spLocks noGrp="1"/>
          </p:cNvSpPr>
          <p:nvPr>
            <p:ph idx="1"/>
          </p:nvPr>
        </p:nvSpPr>
        <p:spPr>
          <a:xfrm>
            <a:off x="457200" y="1600200"/>
            <a:ext cx="8229600" cy="4686320"/>
          </a:xfrm>
        </p:spPr>
        <p:txBody>
          <a:bodyPr rtlCol="0">
            <a:normAutofit fontScale="25000" lnSpcReduction="20000"/>
          </a:bodyPr>
          <a:lstStyle/>
          <a:p>
            <a:pPr>
              <a:buNone/>
              <a:defRPr/>
            </a:pPr>
            <a:r>
              <a:rPr lang="es-ES" sz="8400" b="1" dirty="0" smtClean="0">
                <a:solidFill>
                  <a:schemeClr val="accent3">
                    <a:lumMod val="50000"/>
                  </a:schemeClr>
                </a:solidFill>
              </a:rPr>
              <a:t>Tres niveles:</a:t>
            </a:r>
          </a:p>
          <a:p>
            <a:pPr>
              <a:defRPr/>
            </a:pPr>
            <a:r>
              <a:rPr lang="es-ES" sz="8400" b="1" dirty="0" smtClean="0">
                <a:solidFill>
                  <a:schemeClr val="accent3">
                    <a:lumMod val="50000"/>
                  </a:schemeClr>
                </a:solidFill>
              </a:rPr>
              <a:t>El primer nivel:</a:t>
            </a:r>
            <a:r>
              <a:rPr lang="es-ES" sz="8400" dirty="0" smtClean="0">
                <a:solidFill>
                  <a:schemeClr val="accent3">
                    <a:lumMod val="50000"/>
                  </a:schemeClr>
                </a:solidFill>
              </a:rPr>
              <a:t> dividido en dos subniveles “el pensamiento extraeconómico y económico primitivo”,  se extiende desde los 4-5 años hasta los 10 años. Se caracteriza por una concepción difusa, desorganizada y con marcadas dificultades para comprender el mundo económico.</a:t>
            </a:r>
          </a:p>
          <a:p>
            <a:pPr>
              <a:defRPr/>
            </a:pPr>
            <a:r>
              <a:rPr lang="es-AR" sz="8400" dirty="0" smtClean="0">
                <a:solidFill>
                  <a:schemeClr val="accent3">
                    <a:lumMod val="50000"/>
                  </a:schemeClr>
                </a:solidFill>
              </a:rPr>
              <a:t> </a:t>
            </a:r>
            <a:r>
              <a:rPr lang="es-ES" sz="8400" b="1" dirty="0" smtClean="0">
                <a:solidFill>
                  <a:schemeClr val="accent3">
                    <a:lumMod val="50000"/>
                  </a:schemeClr>
                </a:solidFill>
              </a:rPr>
              <a:t>El segundo nivel:</a:t>
            </a:r>
            <a:r>
              <a:rPr lang="es-ES" sz="8400" dirty="0" smtClean="0">
                <a:solidFill>
                  <a:schemeClr val="accent3">
                    <a:lumMod val="50000"/>
                  </a:schemeClr>
                </a:solidFill>
              </a:rPr>
              <a:t> denominado pensamiento económico subordinado (corresponde a niños mayores de 10 años, adolescentes e incluso a algunos adultos). Existe una mayor comprensión y el desarrollo de una conceptualización económica básica que incluye la idea de ganancia y la incorporación del carácter fiduciario como medio global de intercambio.</a:t>
            </a:r>
          </a:p>
          <a:p>
            <a:pPr>
              <a:defRPr/>
            </a:pPr>
            <a:r>
              <a:rPr lang="es-ES" sz="8400" b="1" dirty="0" smtClean="0">
                <a:solidFill>
                  <a:schemeClr val="accent3">
                    <a:lumMod val="50000"/>
                  </a:schemeClr>
                </a:solidFill>
              </a:rPr>
              <a:t>El tercer nivel: </a:t>
            </a:r>
            <a:r>
              <a:rPr lang="es-ES" sz="8400" dirty="0" smtClean="0">
                <a:solidFill>
                  <a:schemeClr val="accent3">
                    <a:lumMod val="50000"/>
                  </a:schemeClr>
                </a:solidFill>
              </a:rPr>
              <a:t>denominado pensamiento económico </a:t>
            </a:r>
            <a:r>
              <a:rPr lang="es-ES" sz="8400" dirty="0" err="1" smtClean="0">
                <a:solidFill>
                  <a:schemeClr val="accent3">
                    <a:lumMod val="50000"/>
                  </a:schemeClr>
                </a:solidFill>
              </a:rPr>
              <a:t>inferencial</a:t>
            </a:r>
            <a:r>
              <a:rPr lang="es-ES" sz="8400" dirty="0" smtClean="0">
                <a:solidFill>
                  <a:schemeClr val="accent3">
                    <a:lumMod val="50000"/>
                  </a:schemeClr>
                </a:solidFill>
              </a:rPr>
              <a:t>. Correspondería a la adolescencia tardía y adultez, los sujetos son capaces de comprender los múltiples determinantes de los problemas y ciclos económicos, incluyendo nuevas variables y adscribiendo al Estado un rol más realista y despersonalizado (</a:t>
            </a:r>
            <a:r>
              <a:rPr lang="es-ES" sz="8400" dirty="0" err="1" smtClean="0">
                <a:solidFill>
                  <a:schemeClr val="accent3">
                    <a:lumMod val="50000"/>
                  </a:schemeClr>
                </a:solidFill>
              </a:rPr>
              <a:t>Denegri</a:t>
            </a:r>
            <a:r>
              <a:rPr lang="es-ES" sz="8400" dirty="0" smtClean="0">
                <a:solidFill>
                  <a:schemeClr val="accent3">
                    <a:lumMod val="50000"/>
                  </a:schemeClr>
                </a:solidFill>
              </a:rPr>
              <a:t>, 1997).</a:t>
            </a:r>
            <a:endParaRPr lang="es-AR" sz="8400" dirty="0" smtClean="0">
              <a:solidFill>
                <a:schemeClr val="accent3">
                  <a:lumMod val="50000"/>
                </a:schemeClr>
              </a:solidFill>
            </a:endParaRPr>
          </a:p>
          <a:p>
            <a:pPr indent="-342000" algn="just" fontAlgn="auto">
              <a:spcBef>
                <a:spcPts val="528"/>
              </a:spcBef>
              <a:spcAft>
                <a:spcPts val="0"/>
              </a:spcAft>
              <a:defRPr/>
            </a:pPr>
            <a:endParaRPr lang="es-ES" dirty="0" smtClean="0"/>
          </a:p>
          <a:p>
            <a:pPr algn="just" fontAlgn="auto">
              <a:spcBef>
                <a:spcPts val="528"/>
              </a:spcBef>
              <a:spcAft>
                <a:spcPts val="0"/>
              </a:spcAft>
              <a:buNone/>
              <a:defRPr/>
            </a:pPr>
            <a:endParaRPr lang="es-ES" dirty="0"/>
          </a:p>
        </p:txBody>
      </p:sp>
      <p:sp>
        <p:nvSpPr>
          <p:cNvPr id="5" name="5 Marcador de número de diapositiva"/>
          <p:cNvSpPr>
            <a:spLocks noGrp="1"/>
          </p:cNvSpPr>
          <p:nvPr>
            <p:ph type="sldNum" sz="quarter" idx="12"/>
          </p:nvPr>
        </p:nvSpPr>
        <p:spPr>
          <a:xfrm>
            <a:off x="5580112" y="6492875"/>
            <a:ext cx="2133600" cy="365125"/>
          </a:xfrm>
        </p:spPr>
        <p:txBody>
          <a:bodyPr/>
          <a:lstStyle/>
          <a:p>
            <a:pPr>
              <a:defRPr/>
            </a:pPr>
            <a:fld id="{A8FE93AB-443A-402C-A0AB-27F701670F13}" type="slidenum">
              <a:rPr lang="es-ES" smtClean="0">
                <a:solidFill>
                  <a:schemeClr val="bg1"/>
                </a:solidFill>
              </a:rPr>
              <a:pPr>
                <a:defRPr/>
              </a:pPr>
              <a:t>3</a:t>
            </a:fld>
            <a:endParaRPr lang="es-ES" dirty="0">
              <a:solidFill>
                <a:schemeClr val="bg1"/>
              </a:solidFill>
            </a:endParaRPr>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571472" y="274638"/>
            <a:ext cx="8115328" cy="1143000"/>
          </a:xfrm>
        </p:spPr>
        <p:txBody>
          <a:bodyPr rtlCol="0">
            <a:normAutofit/>
          </a:bodyPr>
          <a:lstStyle/>
          <a:p>
            <a:pPr fontAlgn="auto">
              <a:spcAft>
                <a:spcPts val="0"/>
              </a:spcAft>
              <a:defRPr/>
            </a:pPr>
            <a:r>
              <a:rPr lang="es-ES_tradnl" b="1" dirty="0" smtClean="0"/>
              <a:t> </a:t>
            </a:r>
            <a:r>
              <a:rPr lang="es-ES_tradnl" sz="3200" b="1" dirty="0" smtClean="0">
                <a:solidFill>
                  <a:schemeClr val="accent3">
                    <a:lumMod val="75000"/>
                  </a:schemeClr>
                </a:solidFill>
              </a:rPr>
              <a:t>Socialización Económica</a:t>
            </a:r>
            <a:endParaRPr lang="es-ES" sz="3200" b="1" dirty="0">
              <a:solidFill>
                <a:schemeClr val="accent3">
                  <a:lumMod val="75000"/>
                </a:schemeClr>
              </a:solidFill>
            </a:endParaRPr>
          </a:p>
        </p:txBody>
      </p:sp>
      <p:sp>
        <p:nvSpPr>
          <p:cNvPr id="4" name="3 Marcador de contenido"/>
          <p:cNvSpPr>
            <a:spLocks noGrp="1"/>
          </p:cNvSpPr>
          <p:nvPr>
            <p:ph idx="1"/>
          </p:nvPr>
        </p:nvSpPr>
        <p:spPr>
          <a:xfrm>
            <a:off x="457200" y="1357299"/>
            <a:ext cx="8229600" cy="4572032"/>
          </a:xfrm>
        </p:spPr>
        <p:txBody>
          <a:bodyPr/>
          <a:lstStyle/>
          <a:p>
            <a:r>
              <a:rPr lang="es-ES_tradnl" sz="2000" b="1" dirty="0" smtClean="0">
                <a:solidFill>
                  <a:schemeClr val="accent3">
                    <a:lumMod val="50000"/>
                  </a:schemeClr>
                </a:solidFill>
              </a:rPr>
              <a:t>La socialización económica .</a:t>
            </a:r>
          </a:p>
          <a:p>
            <a:pPr>
              <a:buNone/>
            </a:pPr>
            <a:r>
              <a:rPr lang="es-ES_tradnl" sz="2000" b="1" dirty="0" smtClean="0">
                <a:solidFill>
                  <a:schemeClr val="accent3">
                    <a:lumMod val="50000"/>
                  </a:schemeClr>
                </a:solidFill>
              </a:rPr>
              <a:t>      </a:t>
            </a:r>
            <a:r>
              <a:rPr lang="es-ES_tradnl" sz="2000" dirty="0" smtClean="0">
                <a:solidFill>
                  <a:schemeClr val="accent3">
                    <a:lumMod val="50000"/>
                  </a:schemeClr>
                </a:solidFill>
              </a:rPr>
              <a:t>Es un proceso de aprendizaje de las pautas de interacción con el mundo económico mediante la interiorización de conocimientos, destrezas, estrategias, patrones de comportamiento y actitudes acerca del uso del dinero y su valor en la sociedad. En este proceso intervienen distintos agentes de socialización, siendo la familia el primero y el más importantes (</a:t>
            </a:r>
            <a:r>
              <a:rPr lang="es-ES_tradnl" sz="2000" dirty="0" err="1" smtClean="0">
                <a:solidFill>
                  <a:schemeClr val="accent3">
                    <a:lumMod val="50000"/>
                  </a:schemeClr>
                </a:solidFill>
              </a:rPr>
              <a:t>Denegri</a:t>
            </a:r>
            <a:r>
              <a:rPr lang="es-ES_tradnl" sz="2000" dirty="0" smtClean="0">
                <a:solidFill>
                  <a:schemeClr val="accent3">
                    <a:lumMod val="50000"/>
                  </a:schemeClr>
                </a:solidFill>
              </a:rPr>
              <a:t> 2004).</a:t>
            </a:r>
            <a:endParaRPr lang="es-AR" sz="2000" dirty="0" smtClean="0">
              <a:solidFill>
                <a:schemeClr val="accent3">
                  <a:lumMod val="50000"/>
                </a:schemeClr>
              </a:solidFill>
            </a:endParaRPr>
          </a:p>
          <a:p>
            <a:r>
              <a:rPr lang="es-ES_tradnl" sz="2000" b="1" dirty="0" smtClean="0">
                <a:solidFill>
                  <a:schemeClr val="accent3">
                    <a:lumMod val="50000"/>
                  </a:schemeClr>
                </a:solidFill>
              </a:rPr>
              <a:t>Prácticas de socialización económica.</a:t>
            </a:r>
            <a:endParaRPr lang="es-AR" sz="2000" b="1" dirty="0" smtClean="0">
              <a:solidFill>
                <a:schemeClr val="accent3">
                  <a:lumMod val="50000"/>
                </a:schemeClr>
              </a:solidFill>
            </a:endParaRPr>
          </a:p>
          <a:p>
            <a:pPr>
              <a:buNone/>
            </a:pPr>
            <a:r>
              <a:rPr lang="es-ES_tradnl" sz="2000" dirty="0" smtClean="0">
                <a:solidFill>
                  <a:schemeClr val="accent3">
                    <a:lumMod val="50000"/>
                  </a:schemeClr>
                </a:solidFill>
              </a:rPr>
              <a:t>      Hacen referencia a las actitudes implícitas que llevan a cabo los padres en el proceso de educación económica de sus hijos. (</a:t>
            </a:r>
            <a:r>
              <a:rPr lang="es-ES_tradnl" sz="2000" dirty="0" err="1" smtClean="0">
                <a:solidFill>
                  <a:schemeClr val="accent3">
                    <a:lumMod val="50000"/>
                  </a:schemeClr>
                </a:solidFill>
              </a:rPr>
              <a:t>Lasarre</a:t>
            </a:r>
            <a:r>
              <a:rPr lang="es-ES_tradnl" sz="2000" dirty="0" smtClean="0">
                <a:solidFill>
                  <a:schemeClr val="accent3">
                    <a:lumMod val="50000"/>
                  </a:schemeClr>
                </a:solidFill>
              </a:rPr>
              <a:t>, 1996; </a:t>
            </a:r>
            <a:r>
              <a:rPr lang="es-ES_tradnl" sz="2000" dirty="0" err="1" smtClean="0">
                <a:solidFill>
                  <a:schemeClr val="accent3">
                    <a:lumMod val="50000"/>
                  </a:schemeClr>
                </a:solidFill>
              </a:rPr>
              <a:t>Furnham</a:t>
            </a:r>
            <a:r>
              <a:rPr lang="es-ES_tradnl" sz="2000" dirty="0" smtClean="0">
                <a:solidFill>
                  <a:schemeClr val="accent3">
                    <a:lumMod val="50000"/>
                  </a:schemeClr>
                </a:solidFill>
              </a:rPr>
              <a:t> y </a:t>
            </a:r>
            <a:r>
              <a:rPr lang="es-ES_tradnl" sz="2000" dirty="0" err="1" smtClean="0">
                <a:solidFill>
                  <a:schemeClr val="accent3">
                    <a:lumMod val="50000"/>
                  </a:schemeClr>
                </a:solidFill>
              </a:rPr>
              <a:t>Argyle</a:t>
            </a:r>
            <a:r>
              <a:rPr lang="es-ES_tradnl" sz="2000" dirty="0" smtClean="0">
                <a:solidFill>
                  <a:schemeClr val="accent3">
                    <a:lumMod val="50000"/>
                  </a:schemeClr>
                </a:solidFill>
              </a:rPr>
              <a:t>, 1988). No son acciones estáticas ni petrificadas, sino prácticas que se van transformando por efecto del desarrollo de los niños . (</a:t>
            </a:r>
            <a:r>
              <a:rPr lang="es-ES_tradnl" sz="2000" dirty="0" err="1" smtClean="0">
                <a:solidFill>
                  <a:schemeClr val="accent3">
                    <a:lumMod val="50000"/>
                  </a:schemeClr>
                </a:solidFill>
              </a:rPr>
              <a:t>Denegri</a:t>
            </a:r>
            <a:r>
              <a:rPr lang="es-ES_tradnl" sz="2000" dirty="0" smtClean="0">
                <a:solidFill>
                  <a:schemeClr val="accent3">
                    <a:lumMod val="50000"/>
                  </a:schemeClr>
                </a:solidFill>
              </a:rPr>
              <a:t>, 2004).</a:t>
            </a:r>
            <a:r>
              <a:rPr lang="es-ES_tradnl" sz="1800" dirty="0" smtClean="0"/>
              <a:t>	</a:t>
            </a:r>
            <a:endParaRPr lang="es-AR" sz="1800" dirty="0" smtClean="0"/>
          </a:p>
        </p:txBody>
      </p:sp>
      <p:sp>
        <p:nvSpPr>
          <p:cNvPr id="5" name="5 Marcador de número de diapositiva"/>
          <p:cNvSpPr>
            <a:spLocks noGrp="1"/>
          </p:cNvSpPr>
          <p:nvPr>
            <p:ph type="sldNum" sz="quarter" idx="12"/>
          </p:nvPr>
        </p:nvSpPr>
        <p:spPr>
          <a:xfrm>
            <a:off x="5580112" y="6492875"/>
            <a:ext cx="2133600" cy="365125"/>
          </a:xfrm>
        </p:spPr>
        <p:txBody>
          <a:bodyPr/>
          <a:lstStyle/>
          <a:p>
            <a:pPr>
              <a:defRPr/>
            </a:pPr>
            <a:fld id="{A8FE93AB-443A-402C-A0AB-27F701670F13}" type="slidenum">
              <a:rPr lang="es-ES" smtClean="0">
                <a:solidFill>
                  <a:schemeClr val="bg1"/>
                </a:solidFill>
              </a:rPr>
              <a:pPr>
                <a:defRPr/>
              </a:pPr>
              <a:t>4</a:t>
            </a:fld>
            <a:endParaRPr lang="es-ES" dirty="0">
              <a:solidFill>
                <a:schemeClr val="bg1"/>
              </a:solidFill>
            </a:endParaRPr>
          </a:p>
        </p:txBody>
      </p:sp>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xfrm>
            <a:off x="571472" y="274638"/>
            <a:ext cx="8115328" cy="1143000"/>
          </a:xfrm>
        </p:spPr>
        <p:txBody>
          <a:bodyPr/>
          <a:lstStyle/>
          <a:p>
            <a:r>
              <a:rPr lang="es-ES_tradnl" sz="3200" b="1" dirty="0" smtClean="0">
                <a:solidFill>
                  <a:schemeClr val="accent3">
                    <a:lumMod val="75000"/>
                  </a:schemeClr>
                </a:solidFill>
              </a:rPr>
              <a:t/>
            </a:r>
            <a:br>
              <a:rPr lang="es-ES_tradnl" sz="3200" b="1" dirty="0" smtClean="0">
                <a:solidFill>
                  <a:schemeClr val="accent3">
                    <a:lumMod val="75000"/>
                  </a:schemeClr>
                </a:solidFill>
              </a:rPr>
            </a:br>
            <a:r>
              <a:rPr lang="es-ES_tradnl" sz="3200" b="1" dirty="0" smtClean="0">
                <a:solidFill>
                  <a:schemeClr val="accent3">
                    <a:lumMod val="75000"/>
                  </a:schemeClr>
                </a:solidFill>
              </a:rPr>
              <a:t>Alfabetización Económica.</a:t>
            </a:r>
            <a:r>
              <a:rPr lang="es-AR" dirty="0" smtClean="0"/>
              <a:t/>
            </a:r>
            <a:br>
              <a:rPr lang="es-AR" dirty="0" smtClean="0"/>
            </a:br>
            <a:endParaRPr lang="es-AR" dirty="0"/>
          </a:p>
        </p:txBody>
      </p:sp>
      <p:sp>
        <p:nvSpPr>
          <p:cNvPr id="3" name="2 Marcador de contenido"/>
          <p:cNvSpPr>
            <a:spLocks noGrp="1"/>
          </p:cNvSpPr>
          <p:nvPr>
            <p:ph idx="1"/>
          </p:nvPr>
        </p:nvSpPr>
        <p:spPr>
          <a:xfrm>
            <a:off x="457200" y="1214422"/>
            <a:ext cx="8229600" cy="4500595"/>
          </a:xfrm>
        </p:spPr>
        <p:txBody>
          <a:bodyPr rtlCol="0">
            <a:normAutofit fontScale="62500" lnSpcReduction="20000"/>
          </a:bodyPr>
          <a:lstStyle/>
          <a:p>
            <a:pPr>
              <a:buNone/>
            </a:pPr>
            <a:endParaRPr lang="es-AR" dirty="0" smtClean="0"/>
          </a:p>
          <a:p>
            <a:r>
              <a:rPr lang="es-ES_tradnl" sz="3300" b="1" dirty="0" smtClean="0">
                <a:solidFill>
                  <a:schemeClr val="accent3">
                    <a:lumMod val="50000"/>
                  </a:schemeClr>
                </a:solidFill>
              </a:rPr>
              <a:t>Alfabetización económica:</a:t>
            </a:r>
            <a:r>
              <a:rPr lang="es-ES_tradnl" sz="3300" dirty="0" smtClean="0">
                <a:solidFill>
                  <a:schemeClr val="accent3">
                    <a:lumMod val="50000"/>
                  </a:schemeClr>
                </a:solidFill>
              </a:rPr>
              <a:t> </a:t>
            </a:r>
          </a:p>
          <a:p>
            <a:pPr>
              <a:buNone/>
            </a:pPr>
            <a:r>
              <a:rPr lang="es-ES_tradnl" sz="3300" dirty="0" smtClean="0">
                <a:solidFill>
                  <a:schemeClr val="accent3">
                    <a:lumMod val="50000"/>
                  </a:schemeClr>
                </a:solidFill>
              </a:rPr>
              <a:t>      Se refiere a los conocimientos sobre economía básica y finanzas, entendiéndolos como aquellos aspectos base de economía como son el gasto, el ahorro, la ley de oferta y demanda, el precio relativo del dinero (</a:t>
            </a:r>
            <a:r>
              <a:rPr lang="es-ES_tradnl" sz="3300" dirty="0" err="1" smtClean="0">
                <a:solidFill>
                  <a:schemeClr val="accent3">
                    <a:lumMod val="50000"/>
                  </a:schemeClr>
                </a:solidFill>
              </a:rPr>
              <a:t>Iqbal</a:t>
            </a:r>
            <a:r>
              <a:rPr lang="es-ES_tradnl" sz="3300" dirty="0" smtClean="0">
                <a:solidFill>
                  <a:schemeClr val="accent3">
                    <a:lumMod val="50000"/>
                  </a:schemeClr>
                </a:solidFill>
              </a:rPr>
              <a:t> .2003). Se conciben, como herramientas que permiten a los individuos entender el mundo económico, interpretar los eventos que los afectan directa o indirectamente, posibilitándoles tomar decisiones racionales y poseer control sobre su futuro.</a:t>
            </a:r>
            <a:endParaRPr lang="es-AR" sz="3300" dirty="0" smtClean="0">
              <a:solidFill>
                <a:schemeClr val="accent3">
                  <a:lumMod val="50000"/>
                </a:schemeClr>
              </a:solidFill>
            </a:endParaRPr>
          </a:p>
          <a:p>
            <a:r>
              <a:rPr lang="es-ES_tradnl" sz="3300" b="1" dirty="0" smtClean="0">
                <a:solidFill>
                  <a:schemeClr val="accent3">
                    <a:lumMod val="50000"/>
                  </a:schemeClr>
                </a:solidFill>
              </a:rPr>
              <a:t> Estrategias de alfabetización económica:</a:t>
            </a:r>
          </a:p>
          <a:p>
            <a:pPr>
              <a:buNone/>
            </a:pPr>
            <a:r>
              <a:rPr lang="es-ES_tradnl" sz="3300" b="1" dirty="0" smtClean="0">
                <a:solidFill>
                  <a:schemeClr val="accent3">
                    <a:lumMod val="50000"/>
                  </a:schemeClr>
                </a:solidFill>
              </a:rPr>
              <a:t>      </a:t>
            </a:r>
            <a:r>
              <a:rPr lang="es-ES_tradnl" sz="3300" dirty="0" smtClean="0">
                <a:solidFill>
                  <a:schemeClr val="accent3">
                    <a:lumMod val="50000"/>
                  </a:schemeClr>
                </a:solidFill>
              </a:rPr>
              <a:t>Son el conjunto organizado y coherente de reglas, valores y acciones que utilizan los padres en el proceso de alfabetización de sus hijos, lo que se traduce en prácticas de consumo y de uso de dinero (</a:t>
            </a:r>
            <a:r>
              <a:rPr lang="es-ES_tradnl" sz="3300" dirty="0" err="1" smtClean="0">
                <a:solidFill>
                  <a:schemeClr val="accent3">
                    <a:lumMod val="50000"/>
                  </a:schemeClr>
                </a:solidFill>
              </a:rPr>
              <a:t>Denegri</a:t>
            </a:r>
            <a:r>
              <a:rPr lang="es-ES_tradnl" sz="3300" dirty="0" smtClean="0">
                <a:solidFill>
                  <a:schemeClr val="accent3">
                    <a:lumMod val="50000"/>
                  </a:schemeClr>
                </a:solidFill>
              </a:rPr>
              <a:t>, 2004)</a:t>
            </a:r>
            <a:endParaRPr lang="es-AR" sz="3300" dirty="0" smtClean="0">
              <a:solidFill>
                <a:schemeClr val="accent3">
                  <a:lumMod val="50000"/>
                </a:schemeClr>
              </a:solidFill>
            </a:endParaRPr>
          </a:p>
          <a:p>
            <a:pPr>
              <a:buNone/>
            </a:pPr>
            <a:r>
              <a:rPr lang="es-ES_tradnl" sz="3300" dirty="0" smtClean="0">
                <a:solidFill>
                  <a:schemeClr val="accent3">
                    <a:lumMod val="50000"/>
                  </a:schemeClr>
                </a:solidFill>
              </a:rPr>
              <a:t> </a:t>
            </a:r>
            <a:endParaRPr lang="es-AR" sz="3300" dirty="0" smtClean="0">
              <a:solidFill>
                <a:schemeClr val="accent3">
                  <a:lumMod val="50000"/>
                </a:schemeClr>
              </a:solidFill>
            </a:endParaRPr>
          </a:p>
          <a:p>
            <a:pPr fontAlgn="auto">
              <a:spcAft>
                <a:spcPts val="0"/>
              </a:spcAft>
              <a:buNone/>
              <a:defRPr/>
            </a:pPr>
            <a:endParaRPr lang="es-ES" dirty="0" smtClean="0"/>
          </a:p>
          <a:p>
            <a:pPr fontAlgn="auto">
              <a:spcAft>
                <a:spcPts val="0"/>
              </a:spcAft>
              <a:buFont typeface="Arial" pitchFamily="34" charset="0"/>
              <a:buChar char="•"/>
              <a:defRPr/>
            </a:pPr>
            <a:endParaRPr lang="es-ES" dirty="0"/>
          </a:p>
        </p:txBody>
      </p:sp>
      <p:sp>
        <p:nvSpPr>
          <p:cNvPr id="5" name="5 Marcador de número de diapositiva"/>
          <p:cNvSpPr>
            <a:spLocks noGrp="1"/>
          </p:cNvSpPr>
          <p:nvPr>
            <p:ph type="sldNum" sz="quarter" idx="12"/>
          </p:nvPr>
        </p:nvSpPr>
        <p:spPr>
          <a:xfrm>
            <a:off x="5580112" y="6492875"/>
            <a:ext cx="2133600" cy="365125"/>
          </a:xfrm>
        </p:spPr>
        <p:txBody>
          <a:bodyPr/>
          <a:lstStyle/>
          <a:p>
            <a:pPr>
              <a:defRPr/>
            </a:pPr>
            <a:fld id="{A8FE93AB-443A-402C-A0AB-27F701670F13}" type="slidenum">
              <a:rPr lang="es-ES" smtClean="0">
                <a:solidFill>
                  <a:schemeClr val="bg1"/>
                </a:solidFill>
              </a:rPr>
              <a:pPr>
                <a:defRPr/>
              </a:pPr>
              <a:t>5</a:t>
            </a:fld>
            <a:endParaRPr lang="es-ES" dirty="0">
              <a:solidFill>
                <a:schemeClr val="bg1"/>
              </a:solidFill>
            </a:endParaRPr>
          </a:p>
        </p:txBody>
      </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z="3200" b="1" dirty="0" smtClean="0">
                <a:solidFill>
                  <a:schemeClr val="accent3">
                    <a:lumMod val="75000"/>
                  </a:schemeClr>
                </a:solidFill>
              </a:rPr>
              <a:t>Metodología: Fuentes e instrumentos</a:t>
            </a:r>
            <a:endParaRPr lang="es-ES" sz="3200" b="1" dirty="0">
              <a:solidFill>
                <a:schemeClr val="accent3">
                  <a:lumMod val="75000"/>
                </a:schemeClr>
              </a:solidFill>
            </a:endParaRPr>
          </a:p>
        </p:txBody>
      </p:sp>
      <p:sp>
        <p:nvSpPr>
          <p:cNvPr id="3" name="2 Marcador de contenido"/>
          <p:cNvSpPr>
            <a:spLocks noGrp="1"/>
          </p:cNvSpPr>
          <p:nvPr>
            <p:ph idx="1"/>
          </p:nvPr>
        </p:nvSpPr>
        <p:spPr>
          <a:xfrm>
            <a:off x="418822" y="1600201"/>
            <a:ext cx="8329642" cy="3971940"/>
          </a:xfrm>
        </p:spPr>
        <p:txBody>
          <a:bodyPr/>
          <a:lstStyle/>
          <a:p>
            <a:pPr>
              <a:buNone/>
            </a:pPr>
            <a:r>
              <a:rPr lang="es-ES" sz="2100" dirty="0" smtClean="0">
                <a:solidFill>
                  <a:schemeClr val="accent3">
                    <a:lumMod val="50000"/>
                  </a:schemeClr>
                </a:solidFill>
              </a:rPr>
              <a:t>  El trabajo de campo requirió el aporte de datos obtenidos mediante</a:t>
            </a:r>
          </a:p>
          <a:p>
            <a:pPr>
              <a:buNone/>
            </a:pPr>
            <a:r>
              <a:rPr lang="es-ES" sz="2100" dirty="0" smtClean="0">
                <a:solidFill>
                  <a:schemeClr val="accent3">
                    <a:lumMod val="50000"/>
                  </a:schemeClr>
                </a:solidFill>
              </a:rPr>
              <a:t>   cuatro fuentes: </a:t>
            </a:r>
            <a:endParaRPr lang="es-AR" sz="2100" dirty="0" smtClean="0">
              <a:solidFill>
                <a:schemeClr val="accent3">
                  <a:lumMod val="50000"/>
                </a:schemeClr>
              </a:solidFill>
            </a:endParaRPr>
          </a:p>
          <a:p>
            <a:pPr lvl="0"/>
            <a:r>
              <a:rPr lang="es-ES" sz="2100" b="1" dirty="0" smtClean="0">
                <a:solidFill>
                  <a:schemeClr val="accent3">
                    <a:lumMod val="50000"/>
                  </a:schemeClr>
                </a:solidFill>
              </a:rPr>
              <a:t>T</a:t>
            </a:r>
            <a:r>
              <a:rPr lang="es-AR" sz="2100" b="1" dirty="0" err="1" smtClean="0">
                <a:solidFill>
                  <a:schemeClr val="accent3">
                    <a:lumMod val="50000"/>
                  </a:schemeClr>
                </a:solidFill>
              </a:rPr>
              <a:t>aller</a:t>
            </a:r>
            <a:r>
              <a:rPr lang="es-AR" sz="2100" b="1" dirty="0" smtClean="0">
                <a:solidFill>
                  <a:schemeClr val="accent3">
                    <a:lumMod val="50000"/>
                  </a:schemeClr>
                </a:solidFill>
              </a:rPr>
              <a:t> de historieta y la técnica lúdica </a:t>
            </a:r>
            <a:r>
              <a:rPr lang="es-AR" sz="2100" dirty="0" smtClean="0">
                <a:solidFill>
                  <a:schemeClr val="accent3">
                    <a:lumMod val="50000"/>
                  </a:schemeClr>
                </a:solidFill>
              </a:rPr>
              <a:t>construido por las autoras.</a:t>
            </a:r>
          </a:p>
          <a:p>
            <a:pPr lvl="0"/>
            <a:r>
              <a:rPr lang="es-AR" sz="2100" b="1" dirty="0" smtClean="0">
                <a:solidFill>
                  <a:schemeClr val="accent3">
                    <a:lumMod val="50000"/>
                  </a:schemeClr>
                </a:solidFill>
              </a:rPr>
              <a:t>Cuestionario autoadministrable </a:t>
            </a:r>
            <a:r>
              <a:rPr lang="es-AR" sz="2100" dirty="0" smtClean="0">
                <a:solidFill>
                  <a:schemeClr val="accent3">
                    <a:lumMod val="50000"/>
                  </a:schemeClr>
                </a:solidFill>
              </a:rPr>
              <a:t>de socialización económica realizado por las autoras, aplicado a los padres de estos niños.</a:t>
            </a:r>
          </a:p>
          <a:p>
            <a:pPr lvl="0"/>
            <a:r>
              <a:rPr lang="es-AR" sz="2100" b="1" dirty="0" smtClean="0">
                <a:solidFill>
                  <a:schemeClr val="accent3">
                    <a:lumMod val="50000"/>
                  </a:schemeClr>
                </a:solidFill>
              </a:rPr>
              <a:t>Cuestionario administrable </a:t>
            </a:r>
            <a:r>
              <a:rPr lang="es-AR" sz="2100" dirty="0" smtClean="0">
                <a:solidFill>
                  <a:schemeClr val="accent3">
                    <a:lumMod val="50000"/>
                  </a:schemeClr>
                </a:solidFill>
              </a:rPr>
              <a:t>realizado por las autoras y administrado a las maestras jardineras que trabajan en la institución.</a:t>
            </a:r>
          </a:p>
          <a:p>
            <a:pPr lvl="0"/>
            <a:r>
              <a:rPr lang="es-AR" sz="2100" b="1" dirty="0" smtClean="0">
                <a:solidFill>
                  <a:schemeClr val="accent3">
                    <a:lumMod val="50000"/>
                  </a:schemeClr>
                </a:solidFill>
              </a:rPr>
              <a:t>Observación de  las prácticas y actividades curriculares </a:t>
            </a:r>
            <a:r>
              <a:rPr lang="es-AR" sz="2100" dirty="0" smtClean="0">
                <a:solidFill>
                  <a:schemeClr val="accent3">
                    <a:lumMod val="50000"/>
                  </a:schemeClr>
                </a:solidFill>
              </a:rPr>
              <a:t>de la institución mediante el acceso al registro observacional de la misma.</a:t>
            </a:r>
          </a:p>
          <a:p>
            <a:endParaRPr lang="es-AR" sz="2000" dirty="0" smtClean="0"/>
          </a:p>
          <a:p>
            <a:endParaRPr lang="es-ES" sz="2000" dirty="0"/>
          </a:p>
        </p:txBody>
      </p:sp>
      <p:sp>
        <p:nvSpPr>
          <p:cNvPr id="5" name="5 Marcador de número de diapositiva"/>
          <p:cNvSpPr>
            <a:spLocks noGrp="1"/>
          </p:cNvSpPr>
          <p:nvPr>
            <p:ph type="sldNum" sz="quarter" idx="12"/>
          </p:nvPr>
        </p:nvSpPr>
        <p:spPr>
          <a:xfrm>
            <a:off x="5580112" y="6492875"/>
            <a:ext cx="2133600" cy="365125"/>
          </a:xfrm>
        </p:spPr>
        <p:txBody>
          <a:bodyPr/>
          <a:lstStyle/>
          <a:p>
            <a:pPr>
              <a:defRPr/>
            </a:pPr>
            <a:fld id="{A8FE93AB-443A-402C-A0AB-27F701670F13}" type="slidenum">
              <a:rPr lang="es-ES" smtClean="0">
                <a:solidFill>
                  <a:schemeClr val="bg1"/>
                </a:solidFill>
              </a:rPr>
              <a:pPr>
                <a:defRPr/>
              </a:pPr>
              <a:t>6</a:t>
            </a:fld>
            <a:endParaRPr lang="es-ES" dirty="0">
              <a:solidFill>
                <a:schemeClr val="bg1"/>
              </a:solidFill>
            </a:endParaRPr>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28596" y="357166"/>
            <a:ext cx="8229600" cy="1143000"/>
          </a:xfrm>
        </p:spPr>
        <p:txBody>
          <a:bodyPr/>
          <a:lstStyle/>
          <a:p>
            <a:r>
              <a:rPr lang="es-ES" sz="3600" b="1" dirty="0" smtClean="0">
                <a:solidFill>
                  <a:schemeClr val="accent3">
                    <a:lumMod val="75000"/>
                  </a:schemeClr>
                </a:solidFill>
              </a:rPr>
              <a:t/>
            </a:r>
            <a:br>
              <a:rPr lang="es-ES" sz="3600" b="1" dirty="0" smtClean="0">
                <a:solidFill>
                  <a:schemeClr val="accent3">
                    <a:lumMod val="75000"/>
                  </a:schemeClr>
                </a:solidFill>
              </a:rPr>
            </a:br>
            <a:r>
              <a:rPr lang="es-ES" sz="3200" b="1" dirty="0" smtClean="0">
                <a:solidFill>
                  <a:schemeClr val="accent3">
                    <a:lumMod val="75000"/>
                  </a:schemeClr>
                </a:solidFill>
              </a:rPr>
              <a:t>Metodología: Administración de las técnicas</a:t>
            </a:r>
            <a:r>
              <a:rPr lang="es-ES" sz="2800" dirty="0" smtClean="0">
                <a:latin typeface="Arial" pitchFamily="34" charset="0"/>
                <a:cs typeface="Arial" pitchFamily="34" charset="0"/>
              </a:rPr>
              <a:t> </a:t>
            </a:r>
            <a:r>
              <a:rPr lang="es-AR" dirty="0" smtClean="0">
                <a:latin typeface="Arial" pitchFamily="34" charset="0"/>
                <a:cs typeface="Arial" pitchFamily="34" charset="0"/>
              </a:rPr>
              <a:t/>
            </a:r>
            <a:br>
              <a:rPr lang="es-AR" dirty="0" smtClean="0">
                <a:latin typeface="Arial" pitchFamily="34" charset="0"/>
                <a:cs typeface="Arial" pitchFamily="34" charset="0"/>
              </a:rPr>
            </a:br>
            <a:endParaRPr lang="es-AR" dirty="0"/>
          </a:p>
        </p:txBody>
      </p:sp>
      <p:sp>
        <p:nvSpPr>
          <p:cNvPr id="3" name="2 Marcador de contenido"/>
          <p:cNvSpPr>
            <a:spLocks noGrp="1"/>
          </p:cNvSpPr>
          <p:nvPr>
            <p:ph idx="1"/>
          </p:nvPr>
        </p:nvSpPr>
        <p:spPr/>
        <p:txBody>
          <a:bodyPr/>
          <a:lstStyle/>
          <a:p>
            <a:pPr>
              <a:buNone/>
            </a:pPr>
            <a:r>
              <a:rPr lang="es-ES" sz="2100" dirty="0" smtClean="0">
                <a:solidFill>
                  <a:schemeClr val="accent3">
                    <a:lumMod val="50000"/>
                  </a:schemeClr>
                </a:solidFill>
              </a:rPr>
              <a:t>     La recolección de datos se produjo en dos etapas diferentes:</a:t>
            </a:r>
            <a:endParaRPr lang="es-AR" sz="2100" dirty="0" smtClean="0">
              <a:solidFill>
                <a:schemeClr val="accent3">
                  <a:lumMod val="50000"/>
                </a:schemeClr>
              </a:solidFill>
            </a:endParaRPr>
          </a:p>
          <a:p>
            <a:pPr lvl="0"/>
            <a:r>
              <a:rPr lang="es-ES" sz="2100" dirty="0" smtClean="0">
                <a:solidFill>
                  <a:schemeClr val="accent3">
                    <a:lumMod val="50000"/>
                  </a:schemeClr>
                </a:solidFill>
              </a:rPr>
              <a:t>En un primer momento, se llevó a cabo en la institución educativa, un taller de historieta y luego la técnica lúdica de modo grupal, con los 10 niños en la misma jornada., </a:t>
            </a:r>
            <a:endParaRPr lang="es-AR" sz="2100" dirty="0" smtClean="0">
              <a:solidFill>
                <a:schemeClr val="accent3">
                  <a:lumMod val="50000"/>
                </a:schemeClr>
              </a:solidFill>
            </a:endParaRPr>
          </a:p>
          <a:p>
            <a:pPr lvl="0"/>
            <a:r>
              <a:rPr lang="es-ES" sz="2100" dirty="0" smtClean="0">
                <a:solidFill>
                  <a:schemeClr val="accent3">
                    <a:lumMod val="50000"/>
                  </a:schemeClr>
                </a:solidFill>
              </a:rPr>
              <a:t>En un segundo momento, se les dio curso de modo individual a los cuestionarios autoadministrables de socialización económica a los padres de estos niños y  a los docentes responsables de los niños.</a:t>
            </a:r>
            <a:endParaRPr lang="es-AR" sz="2100" dirty="0" smtClean="0">
              <a:solidFill>
                <a:schemeClr val="accent3">
                  <a:lumMod val="50000"/>
                </a:schemeClr>
              </a:solidFill>
            </a:endParaRPr>
          </a:p>
          <a:p>
            <a:pPr>
              <a:buNone/>
            </a:pPr>
            <a:r>
              <a:rPr lang="es-ES" sz="2100" dirty="0" smtClean="0">
                <a:solidFill>
                  <a:schemeClr val="accent3">
                    <a:lumMod val="50000"/>
                  </a:schemeClr>
                </a:solidFill>
              </a:rPr>
              <a:t> </a:t>
            </a:r>
            <a:endParaRPr lang="es-AR" sz="2100" dirty="0" smtClean="0">
              <a:solidFill>
                <a:schemeClr val="accent3">
                  <a:lumMod val="50000"/>
                </a:schemeClr>
              </a:solidFill>
            </a:endParaRPr>
          </a:p>
          <a:p>
            <a:endParaRPr lang="es-AR" dirty="0"/>
          </a:p>
        </p:txBody>
      </p:sp>
      <p:sp>
        <p:nvSpPr>
          <p:cNvPr id="5" name="5 Marcador de número de diapositiva"/>
          <p:cNvSpPr>
            <a:spLocks noGrp="1"/>
          </p:cNvSpPr>
          <p:nvPr>
            <p:ph type="sldNum" sz="quarter" idx="12"/>
          </p:nvPr>
        </p:nvSpPr>
        <p:spPr>
          <a:xfrm>
            <a:off x="5580112" y="6492875"/>
            <a:ext cx="2133600" cy="365125"/>
          </a:xfrm>
        </p:spPr>
        <p:txBody>
          <a:bodyPr/>
          <a:lstStyle/>
          <a:p>
            <a:pPr>
              <a:defRPr/>
            </a:pPr>
            <a:fld id="{A8FE93AB-443A-402C-A0AB-27F701670F13}" type="slidenum">
              <a:rPr lang="es-ES" smtClean="0">
                <a:solidFill>
                  <a:schemeClr val="bg1"/>
                </a:solidFill>
              </a:rPr>
              <a:pPr>
                <a:defRPr/>
              </a:pPr>
              <a:t>7</a:t>
            </a:fld>
            <a:endParaRPr lang="es-ES" dirty="0">
              <a:solidFill>
                <a:schemeClr val="bg1"/>
              </a:solidFill>
            </a:endParaRPr>
          </a:p>
        </p:txBody>
      </p:sp>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sz="3200" b="1" dirty="0" smtClean="0">
                <a:solidFill>
                  <a:schemeClr val="accent3">
                    <a:lumMod val="75000"/>
                  </a:schemeClr>
                </a:solidFill>
              </a:rPr>
              <a:t>Metodología: Descripción de la muestra</a:t>
            </a:r>
            <a:endParaRPr lang="es-AR" sz="3200" b="1" dirty="0">
              <a:solidFill>
                <a:schemeClr val="accent3">
                  <a:lumMod val="75000"/>
                </a:schemeClr>
              </a:solidFill>
            </a:endParaRPr>
          </a:p>
        </p:txBody>
      </p:sp>
      <p:sp>
        <p:nvSpPr>
          <p:cNvPr id="3" name="2 Marcador de contenido"/>
          <p:cNvSpPr>
            <a:spLocks noGrp="1"/>
          </p:cNvSpPr>
          <p:nvPr>
            <p:ph idx="1"/>
          </p:nvPr>
        </p:nvSpPr>
        <p:spPr>
          <a:xfrm>
            <a:off x="419392" y="1600201"/>
            <a:ext cx="8401080" cy="3471874"/>
          </a:xfrm>
        </p:spPr>
        <p:txBody>
          <a:bodyPr/>
          <a:lstStyle/>
          <a:p>
            <a:r>
              <a:rPr lang="es-ES" sz="2200" dirty="0" smtClean="0">
                <a:solidFill>
                  <a:schemeClr val="accent3">
                    <a:lumMod val="50000"/>
                  </a:schemeClr>
                </a:solidFill>
              </a:rPr>
              <a:t>La muestra está conformada por tres instancias diferentes:</a:t>
            </a:r>
            <a:endParaRPr lang="es-AR" sz="2200" dirty="0" smtClean="0">
              <a:solidFill>
                <a:schemeClr val="accent3">
                  <a:lumMod val="50000"/>
                </a:schemeClr>
              </a:solidFill>
            </a:endParaRPr>
          </a:p>
          <a:p>
            <a:pPr lvl="0"/>
            <a:r>
              <a:rPr lang="es-ES" sz="2200" dirty="0" smtClean="0">
                <a:solidFill>
                  <a:schemeClr val="accent3">
                    <a:lumMod val="50000"/>
                  </a:schemeClr>
                </a:solidFill>
              </a:rPr>
              <a:t>La primera está formada por 10 niños alumnos del Jardín maternal y de infantes corazón de 4 y 5 años de edad, </a:t>
            </a:r>
            <a:endParaRPr lang="es-AR" sz="2200" dirty="0" smtClean="0">
              <a:solidFill>
                <a:schemeClr val="accent3">
                  <a:lumMod val="50000"/>
                </a:schemeClr>
              </a:solidFill>
            </a:endParaRPr>
          </a:p>
          <a:p>
            <a:pPr lvl="0"/>
            <a:r>
              <a:rPr lang="es-ES" sz="2200" dirty="0" smtClean="0">
                <a:solidFill>
                  <a:schemeClr val="accent3">
                    <a:lumMod val="50000"/>
                  </a:schemeClr>
                </a:solidFill>
              </a:rPr>
              <a:t>En un segundo momento se, administraron cuestionarios a  personas adulta responsables de los niños en las familias de los mismos y</a:t>
            </a:r>
            <a:endParaRPr lang="es-AR" sz="2200" dirty="0" smtClean="0">
              <a:solidFill>
                <a:schemeClr val="accent3">
                  <a:lumMod val="50000"/>
                </a:schemeClr>
              </a:solidFill>
            </a:endParaRPr>
          </a:p>
          <a:p>
            <a:pPr lvl="0"/>
            <a:r>
              <a:rPr lang="es-ES" sz="2200" dirty="0" smtClean="0">
                <a:solidFill>
                  <a:schemeClr val="accent3">
                    <a:lumMod val="50000"/>
                  </a:schemeClr>
                </a:solidFill>
              </a:rPr>
              <a:t>Finalmente se administraron cuestionarios  a 3  docentes responsables de  estos niños.</a:t>
            </a:r>
            <a:endParaRPr lang="es-AR" sz="2200" dirty="0" smtClean="0">
              <a:solidFill>
                <a:schemeClr val="accent3">
                  <a:lumMod val="50000"/>
                </a:schemeClr>
              </a:solidFill>
            </a:endParaRPr>
          </a:p>
          <a:p>
            <a:pPr fontAlgn="auto">
              <a:spcAft>
                <a:spcPts val="0"/>
              </a:spcAft>
              <a:buFont typeface="Arial" pitchFamily="34" charset="0"/>
              <a:buNone/>
              <a:defRPr/>
            </a:pPr>
            <a:endParaRPr lang="es-ES" sz="2800" dirty="0" smtClean="0">
              <a:latin typeface="Arial" pitchFamily="34" charset="0"/>
              <a:cs typeface="Arial" pitchFamily="34" charset="0"/>
            </a:endParaRPr>
          </a:p>
          <a:p>
            <a:endParaRPr lang="es-AR" sz="2800" dirty="0">
              <a:latin typeface="Arial" pitchFamily="34" charset="0"/>
              <a:cs typeface="Arial" pitchFamily="34" charset="0"/>
            </a:endParaRPr>
          </a:p>
        </p:txBody>
      </p:sp>
      <p:sp>
        <p:nvSpPr>
          <p:cNvPr id="5" name="5 Marcador de número de diapositiva"/>
          <p:cNvSpPr>
            <a:spLocks noGrp="1"/>
          </p:cNvSpPr>
          <p:nvPr>
            <p:ph type="sldNum" sz="quarter" idx="12"/>
          </p:nvPr>
        </p:nvSpPr>
        <p:spPr>
          <a:xfrm>
            <a:off x="5580112" y="6492875"/>
            <a:ext cx="2133600" cy="365125"/>
          </a:xfrm>
        </p:spPr>
        <p:txBody>
          <a:bodyPr/>
          <a:lstStyle/>
          <a:p>
            <a:pPr>
              <a:defRPr/>
            </a:pPr>
            <a:fld id="{A8FE93AB-443A-402C-A0AB-27F701670F13}" type="slidenum">
              <a:rPr lang="es-ES" smtClean="0">
                <a:solidFill>
                  <a:schemeClr val="bg1"/>
                </a:solidFill>
              </a:rPr>
              <a:pPr>
                <a:defRPr/>
              </a:pPr>
              <a:t>8</a:t>
            </a:fld>
            <a:endParaRPr lang="es-ES" dirty="0">
              <a:solidFill>
                <a:schemeClr val="bg1"/>
              </a:solidFill>
            </a:endParaRPr>
          </a:p>
        </p:txBody>
      </p:sp>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rtlCol="0">
            <a:normAutofit/>
          </a:bodyPr>
          <a:lstStyle/>
          <a:p>
            <a:pPr>
              <a:defRPr/>
            </a:pPr>
            <a:r>
              <a:rPr lang="es-ES" sz="3600" b="1" dirty="0" smtClean="0">
                <a:solidFill>
                  <a:schemeClr val="accent3">
                    <a:lumMod val="75000"/>
                  </a:schemeClr>
                </a:solidFill>
              </a:rPr>
              <a:t>Niños que componen la muestra</a:t>
            </a:r>
            <a:endParaRPr lang="es-ES" sz="3600" b="1" dirty="0">
              <a:solidFill>
                <a:schemeClr val="accent3">
                  <a:lumMod val="75000"/>
                </a:schemeClr>
              </a:solidFill>
            </a:endParaRPr>
          </a:p>
        </p:txBody>
      </p:sp>
      <p:graphicFrame>
        <p:nvGraphicFramePr>
          <p:cNvPr id="4" name="3 Marcador de contenido"/>
          <p:cNvGraphicFramePr>
            <a:graphicFrameLocks noGrp="1"/>
          </p:cNvGraphicFramePr>
          <p:nvPr>
            <p:ph idx="1"/>
          </p:nvPr>
        </p:nvGraphicFramePr>
        <p:xfrm>
          <a:off x="389646" y="1428736"/>
          <a:ext cx="8286810" cy="4720838"/>
        </p:xfrm>
        <a:graphic>
          <a:graphicData uri="http://schemas.openxmlformats.org/drawingml/2006/table">
            <a:tbl>
              <a:tblPr firstRow="1" bandRow="1">
                <a:tableStyleId>{F5AB1C69-6EDB-4FF4-983F-18BD219EF322}</a:tableStyleId>
              </a:tblPr>
              <a:tblGrid>
                <a:gridCol w="1675746"/>
                <a:gridCol w="1652766"/>
                <a:gridCol w="1652766"/>
                <a:gridCol w="1652766"/>
                <a:gridCol w="1652766"/>
              </a:tblGrid>
              <a:tr h="310761">
                <a:tc>
                  <a:txBody>
                    <a:bodyPr/>
                    <a:lstStyle/>
                    <a:p>
                      <a:pPr algn="ctr">
                        <a:lnSpc>
                          <a:spcPct val="115000"/>
                        </a:lnSpc>
                        <a:spcAft>
                          <a:spcPts val="1000"/>
                        </a:spcAft>
                      </a:pPr>
                      <a:r>
                        <a:rPr lang="es-ES" sz="1800" dirty="0">
                          <a:solidFill>
                            <a:srgbClr val="39471D"/>
                          </a:solidFill>
                        </a:rPr>
                        <a:t>Sujeto</a:t>
                      </a:r>
                      <a:endParaRPr lang="es-ES" sz="1800" dirty="0">
                        <a:solidFill>
                          <a:srgbClr val="39471D"/>
                        </a:solidFill>
                        <a:latin typeface="Calibri"/>
                        <a:ea typeface="MS Mincho"/>
                        <a:cs typeface="Times New Roman"/>
                      </a:endParaRPr>
                    </a:p>
                  </a:txBody>
                  <a:tcPr marL="68580" marR="68580" marT="0" marB="0"/>
                </a:tc>
                <a:tc>
                  <a:txBody>
                    <a:bodyPr/>
                    <a:lstStyle/>
                    <a:p>
                      <a:pPr algn="ctr">
                        <a:lnSpc>
                          <a:spcPct val="115000"/>
                        </a:lnSpc>
                        <a:spcAft>
                          <a:spcPts val="1000"/>
                        </a:spcAft>
                      </a:pPr>
                      <a:r>
                        <a:rPr lang="es-ES" sz="1800" dirty="0">
                          <a:solidFill>
                            <a:srgbClr val="39471D"/>
                          </a:solidFill>
                        </a:rPr>
                        <a:t>Edad</a:t>
                      </a:r>
                      <a:endParaRPr lang="es-ES" sz="1800" dirty="0">
                        <a:solidFill>
                          <a:srgbClr val="39471D"/>
                        </a:solidFill>
                        <a:latin typeface="Calibri"/>
                        <a:ea typeface="MS Mincho"/>
                        <a:cs typeface="Times New Roman"/>
                      </a:endParaRPr>
                    </a:p>
                  </a:txBody>
                  <a:tcPr marL="68580" marR="68580" marT="0" marB="0"/>
                </a:tc>
                <a:tc>
                  <a:txBody>
                    <a:bodyPr/>
                    <a:lstStyle/>
                    <a:p>
                      <a:pPr algn="ctr">
                        <a:spcAft>
                          <a:spcPts val="0"/>
                        </a:spcAft>
                      </a:pPr>
                      <a:r>
                        <a:rPr lang="es-ES" sz="1800" dirty="0" smtClean="0">
                          <a:solidFill>
                            <a:srgbClr val="39471D"/>
                          </a:solidFill>
                        </a:rPr>
                        <a:t>Genero</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Familia</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hogar</a:t>
                      </a:r>
                      <a:endParaRPr lang="es-AR" sz="1800" dirty="0">
                        <a:solidFill>
                          <a:srgbClr val="39471D"/>
                        </a:solidFill>
                        <a:latin typeface="Times New Roman"/>
                        <a:ea typeface="Times New Roman"/>
                      </a:endParaRPr>
                    </a:p>
                  </a:txBody>
                  <a:tcPr marL="68580" marR="68580" marT="0" marB="0"/>
                </a:tc>
              </a:tr>
              <a:tr h="440537">
                <a:tc>
                  <a:txBody>
                    <a:bodyPr/>
                    <a:lstStyle/>
                    <a:p>
                      <a:pPr algn="ctr">
                        <a:lnSpc>
                          <a:spcPct val="115000"/>
                        </a:lnSpc>
                        <a:spcAft>
                          <a:spcPts val="1000"/>
                        </a:spcAft>
                      </a:pPr>
                      <a:r>
                        <a:rPr lang="es-ES" sz="1800" dirty="0">
                          <a:solidFill>
                            <a:srgbClr val="39471D"/>
                          </a:solidFill>
                        </a:rPr>
                        <a:t>1</a:t>
                      </a:r>
                      <a:endParaRPr lang="es-ES" sz="1800" dirty="0">
                        <a:solidFill>
                          <a:srgbClr val="39471D"/>
                        </a:solidFill>
                        <a:latin typeface="Calibri"/>
                        <a:ea typeface="MS Mincho"/>
                        <a:cs typeface="Times New Roman"/>
                      </a:endParaRPr>
                    </a:p>
                  </a:txBody>
                  <a:tcPr marL="68580" marR="68580" marT="0" marB="0"/>
                </a:tc>
                <a:tc>
                  <a:txBody>
                    <a:bodyPr/>
                    <a:lstStyle/>
                    <a:p>
                      <a:pPr algn="ctr">
                        <a:spcAft>
                          <a:spcPts val="0"/>
                        </a:spcAft>
                      </a:pPr>
                      <a:r>
                        <a:rPr lang="es-ES" sz="1800" dirty="0" smtClean="0">
                          <a:solidFill>
                            <a:srgbClr val="39471D"/>
                          </a:solidFill>
                        </a:rPr>
                        <a:t>5</a:t>
                      </a:r>
                      <a:endParaRPr lang="es-ES" sz="1800" dirty="0">
                        <a:solidFill>
                          <a:srgbClr val="39471D"/>
                        </a:solidFill>
                        <a:latin typeface="Arial"/>
                        <a:ea typeface="Times New Roman"/>
                      </a:endParaRPr>
                    </a:p>
                  </a:txBody>
                  <a:tcPr marL="68580" marR="68580" marT="0" marB="0"/>
                </a:tc>
                <a:tc>
                  <a:txBody>
                    <a:bodyPr/>
                    <a:lstStyle/>
                    <a:p>
                      <a:pPr algn="ctr">
                        <a:spcAft>
                          <a:spcPts val="0"/>
                        </a:spcAft>
                      </a:pPr>
                      <a:r>
                        <a:rPr lang="es-ES" sz="1800" dirty="0">
                          <a:solidFill>
                            <a:srgbClr val="39471D"/>
                          </a:solidFill>
                        </a:rPr>
                        <a:t>M</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FT</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HGBP</a:t>
                      </a:r>
                      <a:endParaRPr lang="es-AR" sz="1800" dirty="0">
                        <a:solidFill>
                          <a:srgbClr val="39471D"/>
                        </a:solidFill>
                        <a:latin typeface="Times New Roman"/>
                        <a:ea typeface="Times New Roman"/>
                      </a:endParaRPr>
                    </a:p>
                  </a:txBody>
                  <a:tcPr marL="68580" marR="68580" marT="0" marB="0"/>
                </a:tc>
              </a:tr>
              <a:tr h="440537">
                <a:tc>
                  <a:txBody>
                    <a:bodyPr/>
                    <a:lstStyle/>
                    <a:p>
                      <a:pPr algn="ctr">
                        <a:lnSpc>
                          <a:spcPct val="115000"/>
                        </a:lnSpc>
                        <a:spcAft>
                          <a:spcPts val="1000"/>
                        </a:spcAft>
                      </a:pPr>
                      <a:r>
                        <a:rPr lang="es-ES" sz="1800" dirty="0">
                          <a:solidFill>
                            <a:srgbClr val="39471D"/>
                          </a:solidFill>
                        </a:rPr>
                        <a:t>2</a:t>
                      </a:r>
                      <a:endParaRPr lang="es-ES" sz="1800" dirty="0">
                        <a:solidFill>
                          <a:srgbClr val="39471D"/>
                        </a:solidFill>
                        <a:latin typeface="Calibri"/>
                        <a:ea typeface="MS Mincho"/>
                        <a:cs typeface="Times New Roman"/>
                      </a:endParaRPr>
                    </a:p>
                  </a:txBody>
                  <a:tcPr marL="68580" marR="68580" marT="0" marB="0"/>
                </a:tc>
                <a:tc>
                  <a:txBody>
                    <a:bodyPr/>
                    <a:lstStyle/>
                    <a:p>
                      <a:pPr algn="ctr">
                        <a:spcAft>
                          <a:spcPts val="0"/>
                        </a:spcAft>
                      </a:pPr>
                      <a:r>
                        <a:rPr lang="es-ES" sz="1800" dirty="0">
                          <a:solidFill>
                            <a:srgbClr val="39471D"/>
                          </a:solidFill>
                        </a:rPr>
                        <a:t>5</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M</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FE</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HGMP</a:t>
                      </a:r>
                      <a:endParaRPr lang="es-AR" sz="1800" dirty="0">
                        <a:solidFill>
                          <a:srgbClr val="39471D"/>
                        </a:solidFill>
                        <a:latin typeface="Times New Roman"/>
                        <a:ea typeface="Times New Roman"/>
                      </a:endParaRPr>
                    </a:p>
                  </a:txBody>
                  <a:tcPr marL="68580" marR="68580" marT="0" marB="0"/>
                </a:tc>
              </a:tr>
              <a:tr h="440537">
                <a:tc>
                  <a:txBody>
                    <a:bodyPr/>
                    <a:lstStyle/>
                    <a:p>
                      <a:pPr algn="ctr">
                        <a:lnSpc>
                          <a:spcPct val="115000"/>
                        </a:lnSpc>
                        <a:spcAft>
                          <a:spcPts val="1000"/>
                        </a:spcAft>
                      </a:pPr>
                      <a:r>
                        <a:rPr lang="es-ES" sz="1800" dirty="0">
                          <a:solidFill>
                            <a:srgbClr val="39471D"/>
                          </a:solidFill>
                        </a:rPr>
                        <a:t>3</a:t>
                      </a:r>
                      <a:endParaRPr lang="es-ES" sz="1800" dirty="0">
                        <a:solidFill>
                          <a:srgbClr val="39471D"/>
                        </a:solidFill>
                        <a:latin typeface="Calibri"/>
                        <a:ea typeface="MS Mincho"/>
                        <a:cs typeface="Times New Roman"/>
                      </a:endParaRPr>
                    </a:p>
                  </a:txBody>
                  <a:tcPr marL="68580" marR="68580" marT="0" marB="0"/>
                </a:tc>
                <a:tc>
                  <a:txBody>
                    <a:bodyPr/>
                    <a:lstStyle/>
                    <a:p>
                      <a:pPr algn="ctr">
                        <a:spcAft>
                          <a:spcPts val="0"/>
                        </a:spcAft>
                      </a:pPr>
                      <a:r>
                        <a:rPr lang="es-ES" sz="1800" dirty="0">
                          <a:solidFill>
                            <a:srgbClr val="39471D"/>
                          </a:solidFill>
                        </a:rPr>
                        <a:t>4</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M</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FE</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HGMP</a:t>
                      </a:r>
                      <a:endParaRPr lang="es-AR" sz="1800" dirty="0">
                        <a:solidFill>
                          <a:srgbClr val="39471D"/>
                        </a:solidFill>
                        <a:latin typeface="Times New Roman"/>
                        <a:ea typeface="Times New Roman"/>
                      </a:endParaRPr>
                    </a:p>
                  </a:txBody>
                  <a:tcPr marL="68580" marR="68580" marT="0" marB="0"/>
                </a:tc>
              </a:tr>
              <a:tr h="440537">
                <a:tc>
                  <a:txBody>
                    <a:bodyPr/>
                    <a:lstStyle/>
                    <a:p>
                      <a:pPr algn="ctr">
                        <a:lnSpc>
                          <a:spcPct val="115000"/>
                        </a:lnSpc>
                        <a:spcAft>
                          <a:spcPts val="1000"/>
                        </a:spcAft>
                      </a:pPr>
                      <a:r>
                        <a:rPr lang="es-ES" sz="1800">
                          <a:solidFill>
                            <a:srgbClr val="39471D"/>
                          </a:solidFill>
                        </a:rPr>
                        <a:t>4</a:t>
                      </a:r>
                      <a:endParaRPr lang="es-ES" sz="1800">
                        <a:solidFill>
                          <a:srgbClr val="39471D"/>
                        </a:solidFill>
                        <a:latin typeface="Calibri"/>
                        <a:ea typeface="MS Mincho"/>
                        <a:cs typeface="Times New Roman"/>
                      </a:endParaRPr>
                    </a:p>
                  </a:txBody>
                  <a:tcPr marL="68580" marR="68580" marT="0" marB="0"/>
                </a:tc>
                <a:tc>
                  <a:txBody>
                    <a:bodyPr/>
                    <a:lstStyle/>
                    <a:p>
                      <a:pPr algn="ctr">
                        <a:spcAft>
                          <a:spcPts val="0"/>
                        </a:spcAft>
                      </a:pPr>
                      <a:r>
                        <a:rPr lang="es-ES" sz="1800" dirty="0">
                          <a:solidFill>
                            <a:srgbClr val="39471D"/>
                          </a:solidFill>
                        </a:rPr>
                        <a:t>4</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F</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HU</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HGBP</a:t>
                      </a:r>
                      <a:endParaRPr lang="es-AR" sz="1800" dirty="0">
                        <a:solidFill>
                          <a:srgbClr val="39471D"/>
                        </a:solidFill>
                        <a:latin typeface="Times New Roman"/>
                        <a:ea typeface="Times New Roman"/>
                      </a:endParaRPr>
                    </a:p>
                  </a:txBody>
                  <a:tcPr marL="68580" marR="68580" marT="0" marB="0"/>
                </a:tc>
              </a:tr>
              <a:tr h="440537">
                <a:tc>
                  <a:txBody>
                    <a:bodyPr/>
                    <a:lstStyle/>
                    <a:p>
                      <a:pPr algn="ctr">
                        <a:lnSpc>
                          <a:spcPct val="115000"/>
                        </a:lnSpc>
                        <a:spcAft>
                          <a:spcPts val="1000"/>
                        </a:spcAft>
                      </a:pPr>
                      <a:r>
                        <a:rPr lang="es-ES" sz="1800">
                          <a:solidFill>
                            <a:srgbClr val="39471D"/>
                          </a:solidFill>
                        </a:rPr>
                        <a:t>5</a:t>
                      </a:r>
                      <a:endParaRPr lang="es-ES" sz="1800">
                        <a:solidFill>
                          <a:srgbClr val="39471D"/>
                        </a:solidFill>
                        <a:latin typeface="Calibri"/>
                        <a:ea typeface="MS Mincho"/>
                        <a:cs typeface="Times New Roman"/>
                      </a:endParaRPr>
                    </a:p>
                  </a:txBody>
                  <a:tcPr marL="68580" marR="68580" marT="0" marB="0"/>
                </a:tc>
                <a:tc>
                  <a:txBody>
                    <a:bodyPr/>
                    <a:lstStyle/>
                    <a:p>
                      <a:pPr algn="ctr">
                        <a:spcAft>
                          <a:spcPts val="0"/>
                        </a:spcAft>
                      </a:pPr>
                      <a:r>
                        <a:rPr lang="es-ES" sz="1800" dirty="0">
                          <a:solidFill>
                            <a:srgbClr val="39471D"/>
                          </a:solidFill>
                        </a:rPr>
                        <a:t>4</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M</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HU</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HGBP</a:t>
                      </a:r>
                      <a:endParaRPr lang="es-AR" sz="1800" dirty="0">
                        <a:solidFill>
                          <a:srgbClr val="39471D"/>
                        </a:solidFill>
                        <a:latin typeface="Times New Roman"/>
                        <a:ea typeface="Times New Roman"/>
                      </a:endParaRPr>
                    </a:p>
                  </a:txBody>
                  <a:tcPr marL="68580" marR="68580" marT="0" marB="0"/>
                </a:tc>
              </a:tr>
              <a:tr h="440537">
                <a:tc>
                  <a:txBody>
                    <a:bodyPr/>
                    <a:lstStyle/>
                    <a:p>
                      <a:pPr algn="ctr">
                        <a:lnSpc>
                          <a:spcPct val="115000"/>
                        </a:lnSpc>
                        <a:spcAft>
                          <a:spcPts val="1000"/>
                        </a:spcAft>
                      </a:pPr>
                      <a:r>
                        <a:rPr lang="es-ES" sz="1800">
                          <a:solidFill>
                            <a:srgbClr val="39471D"/>
                          </a:solidFill>
                        </a:rPr>
                        <a:t>6</a:t>
                      </a:r>
                      <a:endParaRPr lang="es-ES" sz="1800">
                        <a:solidFill>
                          <a:srgbClr val="39471D"/>
                        </a:solidFill>
                        <a:latin typeface="Calibri"/>
                        <a:ea typeface="MS Mincho"/>
                        <a:cs typeface="Times New Roman"/>
                      </a:endParaRPr>
                    </a:p>
                  </a:txBody>
                  <a:tcPr marL="68580" marR="68580" marT="0" marB="0"/>
                </a:tc>
                <a:tc>
                  <a:txBody>
                    <a:bodyPr/>
                    <a:lstStyle/>
                    <a:p>
                      <a:pPr algn="ctr">
                        <a:spcAft>
                          <a:spcPts val="0"/>
                        </a:spcAft>
                      </a:pPr>
                      <a:r>
                        <a:rPr lang="es-ES" sz="1800" dirty="0">
                          <a:solidFill>
                            <a:srgbClr val="39471D"/>
                          </a:solidFill>
                        </a:rPr>
                        <a:t>4</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M</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FT</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HGBP</a:t>
                      </a:r>
                      <a:endParaRPr lang="es-AR" sz="1800" dirty="0">
                        <a:solidFill>
                          <a:srgbClr val="39471D"/>
                        </a:solidFill>
                        <a:latin typeface="Times New Roman"/>
                        <a:ea typeface="Times New Roman"/>
                      </a:endParaRPr>
                    </a:p>
                  </a:txBody>
                  <a:tcPr marL="68580" marR="68580" marT="0" marB="0"/>
                </a:tc>
              </a:tr>
              <a:tr h="440537">
                <a:tc>
                  <a:txBody>
                    <a:bodyPr/>
                    <a:lstStyle/>
                    <a:p>
                      <a:pPr algn="ctr">
                        <a:lnSpc>
                          <a:spcPct val="115000"/>
                        </a:lnSpc>
                        <a:spcAft>
                          <a:spcPts val="1000"/>
                        </a:spcAft>
                      </a:pPr>
                      <a:r>
                        <a:rPr lang="es-ES" sz="1800">
                          <a:solidFill>
                            <a:srgbClr val="39471D"/>
                          </a:solidFill>
                        </a:rPr>
                        <a:t>7</a:t>
                      </a:r>
                      <a:endParaRPr lang="es-ES" sz="1800">
                        <a:solidFill>
                          <a:srgbClr val="39471D"/>
                        </a:solidFill>
                        <a:latin typeface="Calibri"/>
                        <a:ea typeface="MS Mincho"/>
                        <a:cs typeface="Times New Roman"/>
                      </a:endParaRPr>
                    </a:p>
                  </a:txBody>
                  <a:tcPr marL="68580" marR="68580" marT="0" marB="0"/>
                </a:tc>
                <a:tc>
                  <a:txBody>
                    <a:bodyPr/>
                    <a:lstStyle/>
                    <a:p>
                      <a:pPr algn="ctr">
                        <a:spcAft>
                          <a:spcPts val="0"/>
                        </a:spcAft>
                      </a:pPr>
                      <a:r>
                        <a:rPr lang="es-ES" sz="1800" dirty="0">
                          <a:solidFill>
                            <a:srgbClr val="39471D"/>
                          </a:solidFill>
                        </a:rPr>
                        <a:t>5</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F</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HU</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HGBP</a:t>
                      </a:r>
                      <a:endParaRPr lang="es-AR" sz="1800" dirty="0">
                        <a:solidFill>
                          <a:srgbClr val="39471D"/>
                        </a:solidFill>
                        <a:latin typeface="Times New Roman"/>
                        <a:ea typeface="Times New Roman"/>
                      </a:endParaRPr>
                    </a:p>
                  </a:txBody>
                  <a:tcPr marL="68580" marR="68580" marT="0" marB="0"/>
                </a:tc>
              </a:tr>
              <a:tr h="440537">
                <a:tc>
                  <a:txBody>
                    <a:bodyPr/>
                    <a:lstStyle/>
                    <a:p>
                      <a:pPr algn="ctr">
                        <a:lnSpc>
                          <a:spcPct val="115000"/>
                        </a:lnSpc>
                        <a:spcAft>
                          <a:spcPts val="1000"/>
                        </a:spcAft>
                      </a:pPr>
                      <a:r>
                        <a:rPr lang="es-ES" sz="1800">
                          <a:solidFill>
                            <a:srgbClr val="39471D"/>
                          </a:solidFill>
                        </a:rPr>
                        <a:t>8</a:t>
                      </a:r>
                      <a:endParaRPr lang="es-ES" sz="1800">
                        <a:solidFill>
                          <a:srgbClr val="39471D"/>
                        </a:solidFill>
                        <a:latin typeface="Calibri"/>
                        <a:ea typeface="MS Mincho"/>
                        <a:cs typeface="Times New Roman"/>
                      </a:endParaRPr>
                    </a:p>
                  </a:txBody>
                  <a:tcPr marL="68580" marR="68580" marT="0" marB="0"/>
                </a:tc>
                <a:tc>
                  <a:txBody>
                    <a:bodyPr/>
                    <a:lstStyle/>
                    <a:p>
                      <a:pPr algn="ctr">
                        <a:spcAft>
                          <a:spcPts val="0"/>
                        </a:spcAft>
                      </a:pPr>
                      <a:r>
                        <a:rPr lang="es-ES" sz="1800" dirty="0">
                          <a:solidFill>
                            <a:srgbClr val="39471D"/>
                          </a:solidFill>
                        </a:rPr>
                        <a:t>4</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F</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HU</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HGMP</a:t>
                      </a:r>
                      <a:endParaRPr lang="es-AR" sz="1800" dirty="0">
                        <a:solidFill>
                          <a:srgbClr val="39471D"/>
                        </a:solidFill>
                        <a:latin typeface="Times New Roman"/>
                        <a:ea typeface="Times New Roman"/>
                      </a:endParaRPr>
                    </a:p>
                  </a:txBody>
                  <a:tcPr marL="68580" marR="68580" marT="0" marB="0"/>
                </a:tc>
              </a:tr>
              <a:tr h="440537">
                <a:tc>
                  <a:txBody>
                    <a:bodyPr/>
                    <a:lstStyle/>
                    <a:p>
                      <a:pPr algn="ctr">
                        <a:lnSpc>
                          <a:spcPct val="115000"/>
                        </a:lnSpc>
                        <a:spcAft>
                          <a:spcPts val="1000"/>
                        </a:spcAft>
                      </a:pPr>
                      <a:r>
                        <a:rPr lang="es-ES" sz="1800">
                          <a:solidFill>
                            <a:srgbClr val="39471D"/>
                          </a:solidFill>
                        </a:rPr>
                        <a:t>9</a:t>
                      </a:r>
                      <a:endParaRPr lang="es-ES" sz="1800">
                        <a:solidFill>
                          <a:srgbClr val="39471D"/>
                        </a:solidFill>
                        <a:latin typeface="Calibri"/>
                        <a:ea typeface="MS Mincho"/>
                        <a:cs typeface="Times New Roman"/>
                      </a:endParaRPr>
                    </a:p>
                  </a:txBody>
                  <a:tcPr marL="68580" marR="68580" marT="0" marB="0"/>
                </a:tc>
                <a:tc>
                  <a:txBody>
                    <a:bodyPr/>
                    <a:lstStyle/>
                    <a:p>
                      <a:pPr algn="ctr">
                        <a:spcAft>
                          <a:spcPts val="0"/>
                        </a:spcAft>
                      </a:pPr>
                      <a:r>
                        <a:rPr lang="es-ES" sz="1800" dirty="0">
                          <a:solidFill>
                            <a:srgbClr val="39471D"/>
                          </a:solidFill>
                        </a:rPr>
                        <a:t>5</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F</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HU</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HGBP</a:t>
                      </a:r>
                      <a:endParaRPr lang="es-AR" sz="1800" dirty="0">
                        <a:solidFill>
                          <a:srgbClr val="39471D"/>
                        </a:solidFill>
                        <a:latin typeface="Times New Roman"/>
                        <a:ea typeface="Times New Roman"/>
                      </a:endParaRPr>
                    </a:p>
                  </a:txBody>
                  <a:tcPr marL="68580" marR="68580" marT="0" marB="0"/>
                </a:tc>
              </a:tr>
              <a:tr h="440537">
                <a:tc>
                  <a:txBody>
                    <a:bodyPr/>
                    <a:lstStyle/>
                    <a:p>
                      <a:pPr algn="ctr">
                        <a:lnSpc>
                          <a:spcPct val="115000"/>
                        </a:lnSpc>
                        <a:spcAft>
                          <a:spcPts val="1000"/>
                        </a:spcAft>
                      </a:pPr>
                      <a:r>
                        <a:rPr lang="es-ES" sz="1800" dirty="0" smtClean="0">
                          <a:solidFill>
                            <a:srgbClr val="39471D"/>
                          </a:solidFill>
                        </a:rPr>
                        <a:t>10</a:t>
                      </a:r>
                      <a:endParaRPr lang="es-ES" sz="1800" dirty="0">
                        <a:solidFill>
                          <a:srgbClr val="39471D"/>
                        </a:solidFill>
                        <a:latin typeface="Calibri"/>
                        <a:ea typeface="MS Mincho"/>
                        <a:cs typeface="Times New Roman"/>
                      </a:endParaRPr>
                    </a:p>
                  </a:txBody>
                  <a:tcPr marL="68580" marR="68580" marT="0" marB="0"/>
                </a:tc>
                <a:tc>
                  <a:txBody>
                    <a:bodyPr/>
                    <a:lstStyle/>
                    <a:p>
                      <a:pPr algn="ctr">
                        <a:lnSpc>
                          <a:spcPct val="115000"/>
                        </a:lnSpc>
                        <a:spcAft>
                          <a:spcPts val="1000"/>
                        </a:spcAft>
                      </a:pPr>
                      <a:r>
                        <a:rPr lang="es-ES" sz="1800" dirty="0">
                          <a:solidFill>
                            <a:srgbClr val="39471D"/>
                          </a:solidFill>
                        </a:rPr>
                        <a:t>5</a:t>
                      </a:r>
                      <a:endParaRPr lang="es-ES" sz="1800" dirty="0">
                        <a:solidFill>
                          <a:srgbClr val="39471D"/>
                        </a:solidFill>
                        <a:latin typeface="Calibri"/>
                        <a:ea typeface="MS Mincho"/>
                        <a:cs typeface="Times New Roman"/>
                      </a:endParaRPr>
                    </a:p>
                  </a:txBody>
                  <a:tcPr marL="68580" marR="68580" marT="0" marB="0"/>
                </a:tc>
                <a:tc>
                  <a:txBody>
                    <a:bodyPr/>
                    <a:lstStyle/>
                    <a:p>
                      <a:pPr algn="ctr">
                        <a:spcAft>
                          <a:spcPts val="0"/>
                        </a:spcAft>
                      </a:pPr>
                      <a:r>
                        <a:rPr lang="es-ES" sz="1800" dirty="0">
                          <a:solidFill>
                            <a:srgbClr val="39471D"/>
                          </a:solidFill>
                        </a:rPr>
                        <a:t>F</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I</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HGBP</a:t>
                      </a:r>
                      <a:endParaRPr lang="es-AR" sz="1800" dirty="0">
                        <a:solidFill>
                          <a:srgbClr val="39471D"/>
                        </a:solidFill>
                        <a:latin typeface="Times New Roman"/>
                        <a:ea typeface="Times New Roman"/>
                      </a:endParaRPr>
                    </a:p>
                  </a:txBody>
                  <a:tcPr marL="68580" marR="68580" marT="0" marB="0"/>
                </a:tc>
              </a:tr>
            </a:tbl>
          </a:graphicData>
        </a:graphic>
      </p:graphicFrame>
      <p:sp>
        <p:nvSpPr>
          <p:cNvPr id="5" name="5 Marcador de número de diapositiva"/>
          <p:cNvSpPr>
            <a:spLocks noGrp="1"/>
          </p:cNvSpPr>
          <p:nvPr>
            <p:ph type="sldNum" sz="quarter" idx="12"/>
          </p:nvPr>
        </p:nvSpPr>
        <p:spPr>
          <a:xfrm>
            <a:off x="5580112" y="6492875"/>
            <a:ext cx="2133600" cy="365125"/>
          </a:xfrm>
        </p:spPr>
        <p:txBody>
          <a:bodyPr/>
          <a:lstStyle/>
          <a:p>
            <a:pPr>
              <a:defRPr/>
            </a:pPr>
            <a:fld id="{A8FE93AB-443A-402C-A0AB-27F701670F13}" type="slidenum">
              <a:rPr lang="es-ES" smtClean="0">
                <a:solidFill>
                  <a:schemeClr val="bg1"/>
                </a:solidFill>
              </a:rPr>
              <a:pPr>
                <a:defRPr/>
              </a:pPr>
              <a:t>9</a:t>
            </a:fld>
            <a:endParaRPr lang="es-ES" dirty="0">
              <a:solidFill>
                <a:schemeClr val="bg1"/>
              </a:solidFill>
            </a:endParaRPr>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z="3600" b="1" dirty="0" smtClean="0">
                <a:solidFill>
                  <a:schemeClr val="accent3">
                    <a:lumMod val="75000"/>
                  </a:schemeClr>
                </a:solidFill>
              </a:rPr>
              <a:t>Padres entrevistados</a:t>
            </a:r>
            <a:endParaRPr lang="es-AR" sz="3600" b="1" dirty="0">
              <a:solidFill>
                <a:schemeClr val="accent3">
                  <a:lumMod val="75000"/>
                </a:schemeClr>
              </a:solidFill>
            </a:endParaRPr>
          </a:p>
        </p:txBody>
      </p:sp>
      <p:graphicFrame>
        <p:nvGraphicFramePr>
          <p:cNvPr id="5" name="4 Marcador de contenido"/>
          <p:cNvGraphicFramePr>
            <a:graphicFrameLocks noGrp="1"/>
          </p:cNvGraphicFramePr>
          <p:nvPr>
            <p:ph idx="1"/>
          </p:nvPr>
        </p:nvGraphicFramePr>
        <p:xfrm>
          <a:off x="457200" y="1600200"/>
          <a:ext cx="8258205" cy="4543440"/>
        </p:xfrm>
        <a:graphic>
          <a:graphicData uri="http://schemas.openxmlformats.org/drawingml/2006/table">
            <a:tbl>
              <a:tblPr firstRow="1" bandRow="1">
                <a:tableStyleId>{F5AB1C69-6EDB-4FF4-983F-18BD219EF322}</a:tableStyleId>
              </a:tblPr>
              <a:tblGrid>
                <a:gridCol w="2752735"/>
                <a:gridCol w="2752735"/>
                <a:gridCol w="2752735"/>
              </a:tblGrid>
              <a:tr h="413040">
                <a:tc>
                  <a:txBody>
                    <a:bodyPr/>
                    <a:lstStyle/>
                    <a:p>
                      <a:pPr marL="0" algn="ctr" defTabSz="914400" rtl="0" eaLnBrk="1" latinLnBrk="0" hangingPunct="1">
                        <a:spcAft>
                          <a:spcPts val="0"/>
                        </a:spcAft>
                      </a:pPr>
                      <a:r>
                        <a:rPr lang="es-ES" sz="1800" kern="1200" dirty="0">
                          <a:solidFill>
                            <a:srgbClr val="39471D"/>
                          </a:solidFill>
                        </a:rPr>
                        <a:t>Sujeto</a:t>
                      </a:r>
                      <a:endParaRPr lang="es-AR" sz="1800" kern="1200" dirty="0">
                        <a:solidFill>
                          <a:srgbClr val="39471D"/>
                        </a:solidFill>
                        <a:latin typeface="+mn-lt"/>
                        <a:ea typeface="+mn-ea"/>
                        <a:cs typeface="+mn-cs"/>
                      </a:endParaRPr>
                    </a:p>
                  </a:txBody>
                  <a:tcPr marL="68580" marR="68580" marT="0" marB="0"/>
                </a:tc>
                <a:tc>
                  <a:txBody>
                    <a:bodyPr/>
                    <a:lstStyle/>
                    <a:p>
                      <a:pPr marL="0" algn="ctr" defTabSz="914400" rtl="0" eaLnBrk="1" latinLnBrk="0" hangingPunct="1">
                        <a:spcAft>
                          <a:spcPts val="0"/>
                        </a:spcAft>
                      </a:pPr>
                      <a:r>
                        <a:rPr lang="es-ES" sz="1800" kern="1200" dirty="0" smtClean="0">
                          <a:solidFill>
                            <a:srgbClr val="39471D"/>
                          </a:solidFill>
                        </a:rPr>
                        <a:t>Familia</a:t>
                      </a:r>
                      <a:endParaRPr lang="es-AR" sz="1800" kern="1200" dirty="0">
                        <a:solidFill>
                          <a:srgbClr val="39471D"/>
                        </a:solidFill>
                        <a:latin typeface="+mn-lt"/>
                        <a:ea typeface="+mn-ea"/>
                        <a:cs typeface="+mn-cs"/>
                      </a:endParaRPr>
                    </a:p>
                  </a:txBody>
                  <a:tcPr marL="68580" marR="68580" marT="0" marB="0"/>
                </a:tc>
                <a:tc>
                  <a:txBody>
                    <a:bodyPr/>
                    <a:lstStyle/>
                    <a:p>
                      <a:pPr marL="0" algn="ctr" defTabSz="914400" rtl="0" eaLnBrk="1" latinLnBrk="0" hangingPunct="1">
                        <a:spcAft>
                          <a:spcPts val="0"/>
                        </a:spcAft>
                      </a:pPr>
                      <a:r>
                        <a:rPr lang="es-ES" sz="1800" kern="1200" dirty="0">
                          <a:solidFill>
                            <a:srgbClr val="39471D"/>
                          </a:solidFill>
                        </a:rPr>
                        <a:t>H</a:t>
                      </a:r>
                      <a:r>
                        <a:rPr lang="es-ES" sz="1800" kern="1200" dirty="0" smtClean="0">
                          <a:solidFill>
                            <a:srgbClr val="39471D"/>
                          </a:solidFill>
                        </a:rPr>
                        <a:t>ogar</a:t>
                      </a:r>
                      <a:endParaRPr lang="es-AR" sz="1800" kern="1200" dirty="0">
                        <a:solidFill>
                          <a:srgbClr val="39471D"/>
                        </a:solidFill>
                        <a:latin typeface="+mn-lt"/>
                        <a:ea typeface="+mn-ea"/>
                        <a:cs typeface="+mn-cs"/>
                      </a:endParaRPr>
                    </a:p>
                  </a:txBody>
                  <a:tcPr marL="68580" marR="68580" marT="0" marB="0"/>
                </a:tc>
              </a:tr>
              <a:tr h="413040">
                <a:tc>
                  <a:txBody>
                    <a:bodyPr/>
                    <a:lstStyle/>
                    <a:p>
                      <a:pPr marL="0" algn="ctr" defTabSz="914400" rtl="0" eaLnBrk="1" latinLnBrk="0" hangingPunct="1">
                        <a:spcAft>
                          <a:spcPts val="0"/>
                        </a:spcAft>
                      </a:pPr>
                      <a:r>
                        <a:rPr lang="es-ES" sz="1800" kern="1200" dirty="0">
                          <a:solidFill>
                            <a:srgbClr val="39471D"/>
                          </a:solidFill>
                        </a:rPr>
                        <a:t>1</a:t>
                      </a:r>
                      <a:endParaRPr lang="es-AR" sz="1800" kern="1200" dirty="0">
                        <a:solidFill>
                          <a:srgbClr val="39471D"/>
                        </a:solidFill>
                        <a:latin typeface="+mn-lt"/>
                        <a:ea typeface="+mn-ea"/>
                        <a:cs typeface="+mn-cs"/>
                      </a:endParaRPr>
                    </a:p>
                  </a:txBody>
                  <a:tcPr marL="68580" marR="68580" marT="0" marB="0"/>
                </a:tc>
                <a:tc>
                  <a:txBody>
                    <a:bodyPr/>
                    <a:lstStyle/>
                    <a:p>
                      <a:pPr marL="0" algn="ctr" defTabSz="914400" rtl="0" eaLnBrk="1" latinLnBrk="0" hangingPunct="1">
                        <a:spcAft>
                          <a:spcPts val="0"/>
                        </a:spcAft>
                      </a:pPr>
                      <a:r>
                        <a:rPr lang="es-ES" sz="1800" kern="1200" dirty="0">
                          <a:solidFill>
                            <a:srgbClr val="39471D"/>
                          </a:solidFill>
                        </a:rPr>
                        <a:t>FT</a:t>
                      </a:r>
                      <a:endParaRPr lang="es-AR" sz="1800" kern="1200" dirty="0">
                        <a:solidFill>
                          <a:srgbClr val="39471D"/>
                        </a:solidFill>
                        <a:latin typeface="+mn-lt"/>
                        <a:ea typeface="+mn-ea"/>
                        <a:cs typeface="+mn-cs"/>
                      </a:endParaRPr>
                    </a:p>
                  </a:txBody>
                  <a:tcPr marL="68580" marR="68580" marT="0" marB="0"/>
                </a:tc>
                <a:tc>
                  <a:txBody>
                    <a:bodyPr/>
                    <a:lstStyle/>
                    <a:p>
                      <a:pPr marL="0" algn="ctr" defTabSz="914400" rtl="0" eaLnBrk="1" latinLnBrk="0" hangingPunct="1">
                        <a:spcAft>
                          <a:spcPts val="0"/>
                        </a:spcAft>
                      </a:pPr>
                      <a:r>
                        <a:rPr lang="es-ES" sz="1800" kern="1200" dirty="0">
                          <a:solidFill>
                            <a:srgbClr val="39471D"/>
                          </a:solidFill>
                        </a:rPr>
                        <a:t>HGBP</a:t>
                      </a:r>
                      <a:endParaRPr lang="es-AR" sz="1800" kern="1200" dirty="0">
                        <a:solidFill>
                          <a:srgbClr val="39471D"/>
                        </a:solidFill>
                        <a:latin typeface="+mn-lt"/>
                        <a:ea typeface="+mn-ea"/>
                        <a:cs typeface="+mn-cs"/>
                      </a:endParaRPr>
                    </a:p>
                  </a:txBody>
                  <a:tcPr marL="68580" marR="68580" marT="0" marB="0"/>
                </a:tc>
              </a:tr>
              <a:tr h="413040">
                <a:tc>
                  <a:txBody>
                    <a:bodyPr/>
                    <a:lstStyle/>
                    <a:p>
                      <a:pPr marL="0" algn="ctr" defTabSz="914400" rtl="0" eaLnBrk="1" latinLnBrk="0" hangingPunct="1">
                        <a:spcAft>
                          <a:spcPts val="0"/>
                        </a:spcAft>
                      </a:pPr>
                      <a:r>
                        <a:rPr lang="es-ES" sz="1800" kern="1200" dirty="0">
                          <a:solidFill>
                            <a:srgbClr val="39471D"/>
                          </a:solidFill>
                        </a:rPr>
                        <a:t>2</a:t>
                      </a:r>
                      <a:endParaRPr lang="es-AR" sz="1800" kern="1200" dirty="0">
                        <a:solidFill>
                          <a:srgbClr val="39471D"/>
                        </a:solidFill>
                        <a:latin typeface="+mn-lt"/>
                        <a:ea typeface="+mn-ea"/>
                        <a:cs typeface="+mn-cs"/>
                      </a:endParaRPr>
                    </a:p>
                  </a:txBody>
                  <a:tcPr marL="68580" marR="68580" marT="0" marB="0"/>
                </a:tc>
                <a:tc>
                  <a:txBody>
                    <a:bodyPr/>
                    <a:lstStyle/>
                    <a:p>
                      <a:pPr marL="0" algn="ctr" defTabSz="914400" rtl="0" eaLnBrk="1" latinLnBrk="0" hangingPunct="1">
                        <a:spcAft>
                          <a:spcPts val="0"/>
                        </a:spcAft>
                      </a:pPr>
                      <a:r>
                        <a:rPr lang="es-ES" sz="1800" kern="1200" dirty="0">
                          <a:solidFill>
                            <a:srgbClr val="39471D"/>
                          </a:solidFill>
                        </a:rPr>
                        <a:t>FE</a:t>
                      </a:r>
                      <a:endParaRPr lang="es-AR" sz="1800" kern="1200" dirty="0">
                        <a:solidFill>
                          <a:srgbClr val="39471D"/>
                        </a:solidFill>
                        <a:latin typeface="+mn-lt"/>
                        <a:ea typeface="+mn-ea"/>
                        <a:cs typeface="+mn-cs"/>
                      </a:endParaRPr>
                    </a:p>
                  </a:txBody>
                  <a:tcPr marL="68580" marR="68580" marT="0" marB="0"/>
                </a:tc>
                <a:tc>
                  <a:txBody>
                    <a:bodyPr/>
                    <a:lstStyle/>
                    <a:p>
                      <a:pPr marL="0" algn="ctr" defTabSz="914400" rtl="0" eaLnBrk="1" latinLnBrk="0" hangingPunct="1">
                        <a:spcAft>
                          <a:spcPts val="0"/>
                        </a:spcAft>
                      </a:pPr>
                      <a:r>
                        <a:rPr lang="es-ES" sz="1800" kern="1200" dirty="0">
                          <a:solidFill>
                            <a:srgbClr val="39471D"/>
                          </a:solidFill>
                        </a:rPr>
                        <a:t>HGMP</a:t>
                      </a:r>
                      <a:endParaRPr lang="es-AR" sz="1800" kern="1200" dirty="0">
                        <a:solidFill>
                          <a:srgbClr val="39471D"/>
                        </a:solidFill>
                        <a:latin typeface="+mn-lt"/>
                        <a:ea typeface="+mn-ea"/>
                        <a:cs typeface="+mn-cs"/>
                      </a:endParaRPr>
                    </a:p>
                  </a:txBody>
                  <a:tcPr marL="68580" marR="68580" marT="0" marB="0"/>
                </a:tc>
              </a:tr>
              <a:tr h="413040">
                <a:tc>
                  <a:txBody>
                    <a:bodyPr/>
                    <a:lstStyle/>
                    <a:p>
                      <a:pPr marL="0" algn="ctr" defTabSz="914400" rtl="0" eaLnBrk="1" latinLnBrk="0" hangingPunct="1">
                        <a:spcAft>
                          <a:spcPts val="0"/>
                        </a:spcAft>
                      </a:pPr>
                      <a:r>
                        <a:rPr lang="es-ES" sz="1800" kern="1200" dirty="0">
                          <a:solidFill>
                            <a:srgbClr val="39471D"/>
                          </a:solidFill>
                        </a:rPr>
                        <a:t>3</a:t>
                      </a:r>
                      <a:endParaRPr lang="es-AR" sz="1800" kern="1200" dirty="0">
                        <a:solidFill>
                          <a:srgbClr val="39471D"/>
                        </a:solidFill>
                        <a:latin typeface="+mn-lt"/>
                        <a:ea typeface="+mn-ea"/>
                        <a:cs typeface="+mn-cs"/>
                      </a:endParaRPr>
                    </a:p>
                  </a:txBody>
                  <a:tcPr marL="68580" marR="68580" marT="0" marB="0"/>
                </a:tc>
                <a:tc>
                  <a:txBody>
                    <a:bodyPr/>
                    <a:lstStyle/>
                    <a:p>
                      <a:pPr marL="0" algn="ctr" defTabSz="914400" rtl="0" eaLnBrk="1" latinLnBrk="0" hangingPunct="1">
                        <a:spcAft>
                          <a:spcPts val="0"/>
                        </a:spcAft>
                      </a:pPr>
                      <a:r>
                        <a:rPr lang="es-ES" sz="1800" kern="1200" dirty="0">
                          <a:solidFill>
                            <a:srgbClr val="39471D"/>
                          </a:solidFill>
                        </a:rPr>
                        <a:t>FE</a:t>
                      </a:r>
                      <a:endParaRPr lang="es-AR" sz="1800" kern="1200" dirty="0">
                        <a:solidFill>
                          <a:srgbClr val="39471D"/>
                        </a:solidFill>
                        <a:latin typeface="+mn-lt"/>
                        <a:ea typeface="+mn-ea"/>
                        <a:cs typeface="+mn-cs"/>
                      </a:endParaRPr>
                    </a:p>
                  </a:txBody>
                  <a:tcPr marL="68580" marR="68580" marT="0" marB="0"/>
                </a:tc>
                <a:tc>
                  <a:txBody>
                    <a:bodyPr/>
                    <a:lstStyle/>
                    <a:p>
                      <a:pPr marL="0" algn="ctr" defTabSz="914400" rtl="0" eaLnBrk="1" latinLnBrk="0" hangingPunct="1">
                        <a:spcAft>
                          <a:spcPts val="0"/>
                        </a:spcAft>
                      </a:pPr>
                      <a:r>
                        <a:rPr lang="es-ES" sz="1800" kern="1200" dirty="0">
                          <a:solidFill>
                            <a:srgbClr val="39471D"/>
                          </a:solidFill>
                        </a:rPr>
                        <a:t>HGMP</a:t>
                      </a:r>
                      <a:endParaRPr lang="es-AR" sz="1800" kern="1200" dirty="0">
                        <a:solidFill>
                          <a:srgbClr val="39471D"/>
                        </a:solidFill>
                        <a:latin typeface="+mn-lt"/>
                        <a:ea typeface="+mn-ea"/>
                        <a:cs typeface="+mn-cs"/>
                      </a:endParaRPr>
                    </a:p>
                  </a:txBody>
                  <a:tcPr marL="68580" marR="68580" marT="0" marB="0"/>
                </a:tc>
              </a:tr>
              <a:tr h="413040">
                <a:tc>
                  <a:txBody>
                    <a:bodyPr/>
                    <a:lstStyle/>
                    <a:p>
                      <a:pPr marL="0" algn="ctr" defTabSz="914400" rtl="0" eaLnBrk="1" latinLnBrk="0" hangingPunct="1">
                        <a:spcAft>
                          <a:spcPts val="0"/>
                        </a:spcAft>
                      </a:pPr>
                      <a:r>
                        <a:rPr lang="es-ES" sz="1800" kern="1200" dirty="0">
                          <a:solidFill>
                            <a:srgbClr val="39471D"/>
                          </a:solidFill>
                        </a:rPr>
                        <a:t>4</a:t>
                      </a:r>
                      <a:endParaRPr lang="es-AR" sz="1800" kern="1200" dirty="0">
                        <a:solidFill>
                          <a:srgbClr val="39471D"/>
                        </a:solidFill>
                        <a:latin typeface="+mn-lt"/>
                        <a:ea typeface="+mn-ea"/>
                        <a:cs typeface="+mn-cs"/>
                      </a:endParaRPr>
                    </a:p>
                  </a:txBody>
                  <a:tcPr marL="68580" marR="68580" marT="0" marB="0"/>
                </a:tc>
                <a:tc>
                  <a:txBody>
                    <a:bodyPr/>
                    <a:lstStyle/>
                    <a:p>
                      <a:pPr marL="0" algn="ctr" defTabSz="914400" rtl="0" eaLnBrk="1" latinLnBrk="0" hangingPunct="1">
                        <a:spcAft>
                          <a:spcPts val="0"/>
                        </a:spcAft>
                      </a:pPr>
                      <a:r>
                        <a:rPr lang="es-ES" sz="1800" kern="1200" dirty="0">
                          <a:solidFill>
                            <a:srgbClr val="39471D"/>
                          </a:solidFill>
                        </a:rPr>
                        <a:t>HU</a:t>
                      </a:r>
                      <a:endParaRPr lang="es-AR" sz="1800" kern="1200" dirty="0">
                        <a:solidFill>
                          <a:srgbClr val="39471D"/>
                        </a:solidFill>
                        <a:latin typeface="+mn-lt"/>
                        <a:ea typeface="+mn-ea"/>
                        <a:cs typeface="+mn-cs"/>
                      </a:endParaRPr>
                    </a:p>
                  </a:txBody>
                  <a:tcPr marL="68580" marR="68580" marT="0" marB="0"/>
                </a:tc>
                <a:tc>
                  <a:txBody>
                    <a:bodyPr/>
                    <a:lstStyle/>
                    <a:p>
                      <a:pPr marL="0" algn="ctr" defTabSz="914400" rtl="0" eaLnBrk="1" latinLnBrk="0" hangingPunct="1">
                        <a:spcAft>
                          <a:spcPts val="0"/>
                        </a:spcAft>
                      </a:pPr>
                      <a:r>
                        <a:rPr lang="es-ES" sz="1800" kern="1200" dirty="0">
                          <a:solidFill>
                            <a:srgbClr val="39471D"/>
                          </a:solidFill>
                        </a:rPr>
                        <a:t>HGBP</a:t>
                      </a:r>
                      <a:endParaRPr lang="es-AR" sz="1800" kern="1200" dirty="0">
                        <a:solidFill>
                          <a:srgbClr val="39471D"/>
                        </a:solidFill>
                        <a:latin typeface="+mn-lt"/>
                        <a:ea typeface="+mn-ea"/>
                        <a:cs typeface="+mn-cs"/>
                      </a:endParaRPr>
                    </a:p>
                  </a:txBody>
                  <a:tcPr marL="68580" marR="68580" marT="0" marB="0"/>
                </a:tc>
              </a:tr>
              <a:tr h="413040">
                <a:tc>
                  <a:txBody>
                    <a:bodyPr/>
                    <a:lstStyle/>
                    <a:p>
                      <a:pPr marL="0" algn="ctr" defTabSz="914400" rtl="0" eaLnBrk="1" latinLnBrk="0" hangingPunct="1">
                        <a:spcAft>
                          <a:spcPts val="0"/>
                        </a:spcAft>
                      </a:pPr>
                      <a:r>
                        <a:rPr lang="es-ES" sz="1800" kern="1200" dirty="0">
                          <a:solidFill>
                            <a:srgbClr val="39471D"/>
                          </a:solidFill>
                        </a:rPr>
                        <a:t>5</a:t>
                      </a:r>
                      <a:endParaRPr lang="es-AR" sz="1800" kern="1200" dirty="0">
                        <a:solidFill>
                          <a:srgbClr val="39471D"/>
                        </a:solidFill>
                        <a:latin typeface="+mn-lt"/>
                        <a:ea typeface="+mn-ea"/>
                        <a:cs typeface="+mn-cs"/>
                      </a:endParaRPr>
                    </a:p>
                  </a:txBody>
                  <a:tcPr marL="68580" marR="68580" marT="0" marB="0"/>
                </a:tc>
                <a:tc>
                  <a:txBody>
                    <a:bodyPr/>
                    <a:lstStyle/>
                    <a:p>
                      <a:pPr marL="0" algn="ctr" defTabSz="914400" rtl="0" eaLnBrk="1" latinLnBrk="0" hangingPunct="1">
                        <a:spcAft>
                          <a:spcPts val="0"/>
                        </a:spcAft>
                      </a:pPr>
                      <a:r>
                        <a:rPr lang="es-ES" sz="1800" kern="1200" dirty="0">
                          <a:solidFill>
                            <a:srgbClr val="39471D"/>
                          </a:solidFill>
                        </a:rPr>
                        <a:t>HU</a:t>
                      </a:r>
                      <a:endParaRPr lang="es-AR" sz="1800" kern="1200" dirty="0">
                        <a:solidFill>
                          <a:srgbClr val="39471D"/>
                        </a:solidFill>
                        <a:latin typeface="+mn-lt"/>
                        <a:ea typeface="+mn-ea"/>
                        <a:cs typeface="+mn-cs"/>
                      </a:endParaRPr>
                    </a:p>
                  </a:txBody>
                  <a:tcPr marL="68580" marR="68580" marT="0" marB="0"/>
                </a:tc>
                <a:tc>
                  <a:txBody>
                    <a:bodyPr/>
                    <a:lstStyle/>
                    <a:p>
                      <a:pPr marL="0" algn="ctr" defTabSz="914400" rtl="0" eaLnBrk="1" latinLnBrk="0" hangingPunct="1">
                        <a:spcAft>
                          <a:spcPts val="0"/>
                        </a:spcAft>
                      </a:pPr>
                      <a:r>
                        <a:rPr lang="es-ES" sz="1800" kern="1200" dirty="0">
                          <a:solidFill>
                            <a:srgbClr val="39471D"/>
                          </a:solidFill>
                        </a:rPr>
                        <a:t>HGBP</a:t>
                      </a:r>
                      <a:endParaRPr lang="es-AR" sz="1800" kern="1200" dirty="0">
                        <a:solidFill>
                          <a:srgbClr val="39471D"/>
                        </a:solidFill>
                        <a:latin typeface="+mn-lt"/>
                        <a:ea typeface="+mn-ea"/>
                        <a:cs typeface="+mn-cs"/>
                      </a:endParaRPr>
                    </a:p>
                  </a:txBody>
                  <a:tcPr marL="68580" marR="68580" marT="0" marB="0"/>
                </a:tc>
              </a:tr>
              <a:tr h="413040">
                <a:tc>
                  <a:txBody>
                    <a:bodyPr/>
                    <a:lstStyle/>
                    <a:p>
                      <a:pPr marL="0" algn="ctr" defTabSz="914400" rtl="0" eaLnBrk="1" latinLnBrk="0" hangingPunct="1">
                        <a:spcAft>
                          <a:spcPts val="0"/>
                        </a:spcAft>
                      </a:pPr>
                      <a:r>
                        <a:rPr lang="es-ES" sz="1800" kern="1200">
                          <a:solidFill>
                            <a:srgbClr val="39471D"/>
                          </a:solidFill>
                        </a:rPr>
                        <a:t>6</a:t>
                      </a:r>
                      <a:endParaRPr lang="es-AR" sz="1800" kern="1200">
                        <a:solidFill>
                          <a:srgbClr val="39471D"/>
                        </a:solidFill>
                        <a:latin typeface="+mn-lt"/>
                        <a:ea typeface="+mn-ea"/>
                        <a:cs typeface="+mn-cs"/>
                      </a:endParaRPr>
                    </a:p>
                  </a:txBody>
                  <a:tcPr marL="68580" marR="68580" marT="0" marB="0"/>
                </a:tc>
                <a:tc>
                  <a:txBody>
                    <a:bodyPr/>
                    <a:lstStyle/>
                    <a:p>
                      <a:pPr marL="0" algn="ctr" defTabSz="914400" rtl="0" eaLnBrk="1" latinLnBrk="0" hangingPunct="1">
                        <a:spcAft>
                          <a:spcPts val="0"/>
                        </a:spcAft>
                      </a:pPr>
                      <a:r>
                        <a:rPr lang="es-ES" sz="1800" kern="1200" dirty="0">
                          <a:solidFill>
                            <a:srgbClr val="39471D"/>
                          </a:solidFill>
                        </a:rPr>
                        <a:t>FT</a:t>
                      </a:r>
                      <a:endParaRPr lang="es-AR" sz="1800" kern="1200" dirty="0">
                        <a:solidFill>
                          <a:srgbClr val="39471D"/>
                        </a:solidFill>
                        <a:latin typeface="+mn-lt"/>
                        <a:ea typeface="+mn-ea"/>
                        <a:cs typeface="+mn-cs"/>
                      </a:endParaRPr>
                    </a:p>
                  </a:txBody>
                  <a:tcPr marL="68580" marR="68580" marT="0" marB="0"/>
                </a:tc>
                <a:tc>
                  <a:txBody>
                    <a:bodyPr/>
                    <a:lstStyle/>
                    <a:p>
                      <a:pPr marL="0" algn="ctr" defTabSz="914400" rtl="0" eaLnBrk="1" latinLnBrk="0" hangingPunct="1">
                        <a:spcAft>
                          <a:spcPts val="0"/>
                        </a:spcAft>
                      </a:pPr>
                      <a:r>
                        <a:rPr lang="es-ES" sz="1800" kern="1200" dirty="0">
                          <a:solidFill>
                            <a:srgbClr val="39471D"/>
                          </a:solidFill>
                        </a:rPr>
                        <a:t>HGBP</a:t>
                      </a:r>
                      <a:endParaRPr lang="es-AR" sz="1800" kern="1200" dirty="0">
                        <a:solidFill>
                          <a:srgbClr val="39471D"/>
                        </a:solidFill>
                        <a:latin typeface="+mn-lt"/>
                        <a:ea typeface="+mn-ea"/>
                        <a:cs typeface="+mn-cs"/>
                      </a:endParaRPr>
                    </a:p>
                  </a:txBody>
                  <a:tcPr marL="68580" marR="68580" marT="0" marB="0"/>
                </a:tc>
              </a:tr>
              <a:tr h="413040">
                <a:tc>
                  <a:txBody>
                    <a:bodyPr/>
                    <a:lstStyle/>
                    <a:p>
                      <a:pPr marL="0" algn="ctr" defTabSz="914400" rtl="0" eaLnBrk="1" latinLnBrk="0" hangingPunct="1">
                        <a:spcAft>
                          <a:spcPts val="0"/>
                        </a:spcAft>
                      </a:pPr>
                      <a:r>
                        <a:rPr lang="es-ES" sz="1800" kern="1200">
                          <a:solidFill>
                            <a:srgbClr val="39471D"/>
                          </a:solidFill>
                        </a:rPr>
                        <a:t>7</a:t>
                      </a:r>
                      <a:endParaRPr lang="es-AR" sz="1800" kern="1200">
                        <a:solidFill>
                          <a:srgbClr val="39471D"/>
                        </a:solidFill>
                        <a:latin typeface="+mn-lt"/>
                        <a:ea typeface="+mn-ea"/>
                        <a:cs typeface="+mn-cs"/>
                      </a:endParaRPr>
                    </a:p>
                  </a:txBody>
                  <a:tcPr marL="68580" marR="68580" marT="0" marB="0"/>
                </a:tc>
                <a:tc>
                  <a:txBody>
                    <a:bodyPr/>
                    <a:lstStyle/>
                    <a:p>
                      <a:pPr marL="0" algn="ctr" defTabSz="914400" rtl="0" eaLnBrk="1" latinLnBrk="0" hangingPunct="1">
                        <a:spcAft>
                          <a:spcPts val="0"/>
                        </a:spcAft>
                      </a:pPr>
                      <a:r>
                        <a:rPr lang="es-ES" sz="1800" kern="1200" dirty="0">
                          <a:solidFill>
                            <a:srgbClr val="39471D"/>
                          </a:solidFill>
                        </a:rPr>
                        <a:t>HU</a:t>
                      </a:r>
                      <a:endParaRPr lang="es-AR" sz="1800" kern="1200" dirty="0">
                        <a:solidFill>
                          <a:srgbClr val="39471D"/>
                        </a:solidFill>
                        <a:latin typeface="+mn-lt"/>
                        <a:ea typeface="+mn-ea"/>
                        <a:cs typeface="+mn-cs"/>
                      </a:endParaRPr>
                    </a:p>
                  </a:txBody>
                  <a:tcPr marL="68580" marR="68580" marT="0" marB="0"/>
                </a:tc>
                <a:tc>
                  <a:txBody>
                    <a:bodyPr/>
                    <a:lstStyle/>
                    <a:p>
                      <a:pPr marL="0" algn="ctr" defTabSz="914400" rtl="0" eaLnBrk="1" latinLnBrk="0" hangingPunct="1">
                        <a:spcAft>
                          <a:spcPts val="0"/>
                        </a:spcAft>
                      </a:pPr>
                      <a:r>
                        <a:rPr lang="es-ES" sz="1800" kern="1200" dirty="0">
                          <a:solidFill>
                            <a:srgbClr val="39471D"/>
                          </a:solidFill>
                        </a:rPr>
                        <a:t>HGBP</a:t>
                      </a:r>
                      <a:endParaRPr lang="es-AR" sz="1800" kern="1200" dirty="0">
                        <a:solidFill>
                          <a:srgbClr val="39471D"/>
                        </a:solidFill>
                        <a:latin typeface="+mn-lt"/>
                        <a:ea typeface="+mn-ea"/>
                        <a:cs typeface="+mn-cs"/>
                      </a:endParaRPr>
                    </a:p>
                  </a:txBody>
                  <a:tcPr marL="68580" marR="68580" marT="0" marB="0"/>
                </a:tc>
              </a:tr>
              <a:tr h="413040">
                <a:tc>
                  <a:txBody>
                    <a:bodyPr/>
                    <a:lstStyle/>
                    <a:p>
                      <a:pPr marL="0" algn="ctr" defTabSz="914400" rtl="0" eaLnBrk="1" latinLnBrk="0" hangingPunct="1">
                        <a:spcAft>
                          <a:spcPts val="0"/>
                        </a:spcAft>
                      </a:pPr>
                      <a:r>
                        <a:rPr lang="es-ES" sz="1800" kern="1200">
                          <a:solidFill>
                            <a:srgbClr val="39471D"/>
                          </a:solidFill>
                        </a:rPr>
                        <a:t>8</a:t>
                      </a:r>
                      <a:endParaRPr lang="es-AR" sz="1800" kern="1200">
                        <a:solidFill>
                          <a:srgbClr val="39471D"/>
                        </a:solidFill>
                        <a:latin typeface="+mn-lt"/>
                        <a:ea typeface="+mn-ea"/>
                        <a:cs typeface="+mn-cs"/>
                      </a:endParaRPr>
                    </a:p>
                  </a:txBody>
                  <a:tcPr marL="68580" marR="68580" marT="0" marB="0"/>
                </a:tc>
                <a:tc>
                  <a:txBody>
                    <a:bodyPr/>
                    <a:lstStyle/>
                    <a:p>
                      <a:pPr marL="0" algn="ctr" defTabSz="914400" rtl="0" eaLnBrk="1" latinLnBrk="0" hangingPunct="1">
                        <a:spcAft>
                          <a:spcPts val="0"/>
                        </a:spcAft>
                      </a:pPr>
                      <a:r>
                        <a:rPr lang="es-ES" sz="1800" kern="1200" dirty="0">
                          <a:solidFill>
                            <a:srgbClr val="39471D"/>
                          </a:solidFill>
                        </a:rPr>
                        <a:t>HU</a:t>
                      </a:r>
                      <a:endParaRPr lang="es-AR" sz="1800" kern="1200" dirty="0">
                        <a:solidFill>
                          <a:srgbClr val="39471D"/>
                        </a:solidFill>
                        <a:latin typeface="+mn-lt"/>
                        <a:ea typeface="+mn-ea"/>
                        <a:cs typeface="+mn-cs"/>
                      </a:endParaRPr>
                    </a:p>
                  </a:txBody>
                  <a:tcPr marL="68580" marR="68580" marT="0" marB="0"/>
                </a:tc>
                <a:tc>
                  <a:txBody>
                    <a:bodyPr/>
                    <a:lstStyle/>
                    <a:p>
                      <a:pPr marL="0" algn="ctr" defTabSz="914400" rtl="0" eaLnBrk="1" latinLnBrk="0" hangingPunct="1">
                        <a:spcAft>
                          <a:spcPts val="0"/>
                        </a:spcAft>
                      </a:pPr>
                      <a:r>
                        <a:rPr lang="es-ES" sz="1800" kern="1200" dirty="0">
                          <a:solidFill>
                            <a:srgbClr val="39471D"/>
                          </a:solidFill>
                        </a:rPr>
                        <a:t>HGMP</a:t>
                      </a:r>
                      <a:endParaRPr lang="es-AR" sz="1800" kern="1200" dirty="0">
                        <a:solidFill>
                          <a:srgbClr val="39471D"/>
                        </a:solidFill>
                        <a:latin typeface="+mn-lt"/>
                        <a:ea typeface="+mn-ea"/>
                        <a:cs typeface="+mn-cs"/>
                      </a:endParaRPr>
                    </a:p>
                  </a:txBody>
                  <a:tcPr marL="68580" marR="68580" marT="0" marB="0"/>
                </a:tc>
              </a:tr>
              <a:tr h="413040">
                <a:tc>
                  <a:txBody>
                    <a:bodyPr/>
                    <a:lstStyle/>
                    <a:p>
                      <a:pPr marL="0" algn="ctr" defTabSz="914400" rtl="0" eaLnBrk="1" latinLnBrk="0" hangingPunct="1">
                        <a:spcAft>
                          <a:spcPts val="0"/>
                        </a:spcAft>
                      </a:pPr>
                      <a:r>
                        <a:rPr lang="es-ES" sz="1800" kern="1200">
                          <a:solidFill>
                            <a:srgbClr val="39471D"/>
                          </a:solidFill>
                        </a:rPr>
                        <a:t>9</a:t>
                      </a:r>
                      <a:endParaRPr lang="es-AR" sz="1800" kern="1200">
                        <a:solidFill>
                          <a:srgbClr val="39471D"/>
                        </a:solidFill>
                        <a:latin typeface="+mn-lt"/>
                        <a:ea typeface="+mn-ea"/>
                        <a:cs typeface="+mn-cs"/>
                      </a:endParaRPr>
                    </a:p>
                  </a:txBody>
                  <a:tcPr marL="68580" marR="68580" marT="0" marB="0"/>
                </a:tc>
                <a:tc>
                  <a:txBody>
                    <a:bodyPr/>
                    <a:lstStyle/>
                    <a:p>
                      <a:pPr marL="0" algn="ctr" defTabSz="914400" rtl="0" eaLnBrk="1" latinLnBrk="0" hangingPunct="1">
                        <a:spcAft>
                          <a:spcPts val="0"/>
                        </a:spcAft>
                      </a:pPr>
                      <a:r>
                        <a:rPr lang="es-ES" sz="1800" kern="1200">
                          <a:solidFill>
                            <a:srgbClr val="39471D"/>
                          </a:solidFill>
                        </a:rPr>
                        <a:t>HU</a:t>
                      </a:r>
                      <a:endParaRPr lang="es-AR" sz="1800" kern="1200">
                        <a:solidFill>
                          <a:srgbClr val="39471D"/>
                        </a:solidFill>
                        <a:latin typeface="+mn-lt"/>
                        <a:ea typeface="+mn-ea"/>
                        <a:cs typeface="+mn-cs"/>
                      </a:endParaRPr>
                    </a:p>
                  </a:txBody>
                  <a:tcPr marL="68580" marR="68580" marT="0" marB="0"/>
                </a:tc>
                <a:tc>
                  <a:txBody>
                    <a:bodyPr/>
                    <a:lstStyle/>
                    <a:p>
                      <a:pPr marL="0" algn="ctr" defTabSz="914400" rtl="0" eaLnBrk="1" latinLnBrk="0" hangingPunct="1">
                        <a:spcAft>
                          <a:spcPts val="0"/>
                        </a:spcAft>
                      </a:pPr>
                      <a:r>
                        <a:rPr lang="es-ES" sz="1800" kern="1200" dirty="0">
                          <a:solidFill>
                            <a:srgbClr val="39471D"/>
                          </a:solidFill>
                        </a:rPr>
                        <a:t>HGBP</a:t>
                      </a:r>
                      <a:endParaRPr lang="es-AR" sz="1800" kern="1200" dirty="0">
                        <a:solidFill>
                          <a:srgbClr val="39471D"/>
                        </a:solidFill>
                        <a:latin typeface="+mn-lt"/>
                        <a:ea typeface="+mn-ea"/>
                        <a:cs typeface="+mn-cs"/>
                      </a:endParaRPr>
                    </a:p>
                  </a:txBody>
                  <a:tcPr marL="68580" marR="68580" marT="0" marB="0"/>
                </a:tc>
              </a:tr>
              <a:tr h="413040">
                <a:tc>
                  <a:txBody>
                    <a:bodyPr/>
                    <a:lstStyle/>
                    <a:p>
                      <a:pPr marL="0" algn="ctr" defTabSz="914400" rtl="0" eaLnBrk="1" latinLnBrk="0" hangingPunct="1">
                        <a:spcAft>
                          <a:spcPts val="0"/>
                        </a:spcAft>
                      </a:pPr>
                      <a:r>
                        <a:rPr lang="es-ES" sz="1800" kern="1200" dirty="0">
                          <a:solidFill>
                            <a:srgbClr val="39471D"/>
                          </a:solidFill>
                        </a:rPr>
                        <a:t>10</a:t>
                      </a:r>
                      <a:endParaRPr lang="es-AR" sz="1800" kern="1200" dirty="0">
                        <a:solidFill>
                          <a:srgbClr val="39471D"/>
                        </a:solidFill>
                        <a:latin typeface="+mn-lt"/>
                        <a:ea typeface="+mn-ea"/>
                        <a:cs typeface="+mn-cs"/>
                      </a:endParaRPr>
                    </a:p>
                  </a:txBody>
                  <a:tcPr marL="68580" marR="68580" marT="0" marB="0"/>
                </a:tc>
                <a:tc>
                  <a:txBody>
                    <a:bodyPr/>
                    <a:lstStyle/>
                    <a:p>
                      <a:pPr marL="0" algn="ctr" defTabSz="914400" rtl="0" eaLnBrk="1" latinLnBrk="0" hangingPunct="1">
                        <a:spcAft>
                          <a:spcPts val="0"/>
                        </a:spcAft>
                      </a:pPr>
                      <a:r>
                        <a:rPr lang="es-ES" sz="1800" kern="1200" dirty="0">
                          <a:solidFill>
                            <a:srgbClr val="39471D"/>
                          </a:solidFill>
                        </a:rPr>
                        <a:t>FT</a:t>
                      </a:r>
                      <a:endParaRPr lang="es-AR" sz="1800" kern="1200" dirty="0">
                        <a:solidFill>
                          <a:srgbClr val="39471D"/>
                        </a:solidFill>
                        <a:latin typeface="+mn-lt"/>
                        <a:ea typeface="+mn-ea"/>
                        <a:cs typeface="+mn-cs"/>
                      </a:endParaRPr>
                    </a:p>
                  </a:txBody>
                  <a:tcPr marL="68580" marR="68580" marT="0" marB="0"/>
                </a:tc>
                <a:tc>
                  <a:txBody>
                    <a:bodyPr/>
                    <a:lstStyle/>
                    <a:p>
                      <a:pPr marL="0" algn="ctr" defTabSz="914400" rtl="0" eaLnBrk="1" latinLnBrk="0" hangingPunct="1">
                        <a:spcAft>
                          <a:spcPts val="0"/>
                        </a:spcAft>
                      </a:pPr>
                      <a:r>
                        <a:rPr lang="es-ES" sz="1800" kern="1200" dirty="0">
                          <a:solidFill>
                            <a:srgbClr val="39471D"/>
                          </a:solidFill>
                        </a:rPr>
                        <a:t>HGBP</a:t>
                      </a:r>
                      <a:endParaRPr lang="es-AR" sz="1800" kern="1200" dirty="0">
                        <a:solidFill>
                          <a:srgbClr val="39471D"/>
                        </a:solidFill>
                        <a:latin typeface="+mn-lt"/>
                        <a:ea typeface="+mn-ea"/>
                        <a:cs typeface="+mn-cs"/>
                      </a:endParaRPr>
                    </a:p>
                  </a:txBody>
                  <a:tcPr marL="68580" marR="68580" marT="0" marB="0"/>
                </a:tc>
              </a:tr>
            </a:tbl>
          </a:graphicData>
        </a:graphic>
      </p:graphicFrame>
      <p:sp>
        <p:nvSpPr>
          <p:cNvPr id="7" name="5 Marcador de número de diapositiva"/>
          <p:cNvSpPr>
            <a:spLocks noGrp="1"/>
          </p:cNvSpPr>
          <p:nvPr>
            <p:ph type="sldNum" sz="quarter" idx="12"/>
          </p:nvPr>
        </p:nvSpPr>
        <p:spPr>
          <a:xfrm>
            <a:off x="5580112" y="6492875"/>
            <a:ext cx="2133600" cy="365125"/>
          </a:xfrm>
        </p:spPr>
        <p:txBody>
          <a:bodyPr/>
          <a:lstStyle/>
          <a:p>
            <a:pPr>
              <a:defRPr/>
            </a:pPr>
            <a:fld id="{A8FE93AB-443A-402C-A0AB-27F701670F13}" type="slidenum">
              <a:rPr lang="es-ES" smtClean="0">
                <a:solidFill>
                  <a:schemeClr val="bg1"/>
                </a:solidFill>
              </a:rPr>
              <a:pPr>
                <a:defRPr/>
              </a:pPr>
              <a:t>10</a:t>
            </a:fld>
            <a:endParaRPr lang="es-ES" dirty="0">
              <a:solidFill>
                <a:schemeClr val="bg1"/>
              </a:solidFill>
            </a:endParaRPr>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z="3600" b="1" dirty="0" smtClean="0">
                <a:solidFill>
                  <a:schemeClr val="accent3">
                    <a:lumMod val="75000"/>
                  </a:schemeClr>
                </a:solidFill>
              </a:rPr>
              <a:t/>
            </a:r>
            <a:br>
              <a:rPr lang="es-ES" sz="3600" b="1" dirty="0" smtClean="0">
                <a:solidFill>
                  <a:schemeClr val="accent3">
                    <a:lumMod val="75000"/>
                  </a:schemeClr>
                </a:solidFill>
              </a:rPr>
            </a:br>
            <a:r>
              <a:rPr lang="es-ES" sz="3600" b="1" dirty="0" smtClean="0">
                <a:solidFill>
                  <a:schemeClr val="accent3">
                    <a:lumMod val="75000"/>
                  </a:schemeClr>
                </a:solidFill>
              </a:rPr>
              <a:t>Docentes entrevistados</a:t>
            </a:r>
            <a:r>
              <a:rPr lang="es-AR" dirty="0" smtClean="0"/>
              <a:t/>
            </a:r>
            <a:br>
              <a:rPr lang="es-AR" dirty="0" smtClean="0"/>
            </a:br>
            <a:endParaRPr lang="es-AR" dirty="0"/>
          </a:p>
        </p:txBody>
      </p:sp>
      <p:graphicFrame>
        <p:nvGraphicFramePr>
          <p:cNvPr id="4" name="3 Marcador de contenido"/>
          <p:cNvGraphicFramePr>
            <a:graphicFrameLocks noGrp="1"/>
          </p:cNvGraphicFramePr>
          <p:nvPr>
            <p:ph idx="1"/>
          </p:nvPr>
        </p:nvGraphicFramePr>
        <p:xfrm>
          <a:off x="457200" y="1600200"/>
          <a:ext cx="8258204" cy="2471744"/>
        </p:xfrm>
        <a:graphic>
          <a:graphicData uri="http://schemas.openxmlformats.org/drawingml/2006/table">
            <a:tbl>
              <a:tblPr firstRow="1" bandRow="1">
                <a:tableStyleId>{F5AB1C69-6EDB-4FF4-983F-18BD219EF322}</a:tableStyleId>
              </a:tblPr>
              <a:tblGrid>
                <a:gridCol w="2064551"/>
                <a:gridCol w="2064551"/>
                <a:gridCol w="2064551"/>
                <a:gridCol w="2064551"/>
              </a:tblGrid>
              <a:tr h="617936">
                <a:tc>
                  <a:txBody>
                    <a:bodyPr/>
                    <a:lstStyle/>
                    <a:p>
                      <a:pPr algn="ctr">
                        <a:spcAft>
                          <a:spcPts val="0"/>
                        </a:spcAft>
                      </a:pPr>
                      <a:r>
                        <a:rPr lang="es-ES" sz="1800" dirty="0">
                          <a:solidFill>
                            <a:srgbClr val="39471D"/>
                          </a:solidFill>
                        </a:rPr>
                        <a:t>Docente</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Género</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Sala</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antigüedad</a:t>
                      </a:r>
                      <a:endParaRPr lang="es-AR" sz="1800" dirty="0">
                        <a:solidFill>
                          <a:srgbClr val="39471D"/>
                        </a:solidFill>
                        <a:latin typeface="Times New Roman"/>
                        <a:ea typeface="Times New Roman"/>
                      </a:endParaRPr>
                    </a:p>
                  </a:txBody>
                  <a:tcPr marL="68580" marR="68580" marT="0" marB="0"/>
                </a:tc>
              </a:tr>
              <a:tr h="617936">
                <a:tc>
                  <a:txBody>
                    <a:bodyPr/>
                    <a:lstStyle/>
                    <a:p>
                      <a:pPr algn="ctr">
                        <a:spcAft>
                          <a:spcPts val="0"/>
                        </a:spcAft>
                      </a:pPr>
                      <a:r>
                        <a:rPr lang="es-ES" sz="1800">
                          <a:solidFill>
                            <a:srgbClr val="39471D"/>
                          </a:solidFill>
                        </a:rPr>
                        <a:t>1</a:t>
                      </a:r>
                      <a:endParaRPr lang="es-AR" sz="1800">
                        <a:solidFill>
                          <a:srgbClr val="39471D"/>
                        </a:solidFill>
                        <a:latin typeface="Times New Roman"/>
                        <a:ea typeface="Times New Roman"/>
                      </a:endParaRPr>
                    </a:p>
                  </a:txBody>
                  <a:tcPr marL="68580" marR="68580" marT="0" marB="0"/>
                </a:tc>
                <a:tc>
                  <a:txBody>
                    <a:bodyPr/>
                    <a:lstStyle/>
                    <a:p>
                      <a:pPr algn="ctr">
                        <a:spcAft>
                          <a:spcPts val="0"/>
                        </a:spcAft>
                      </a:pPr>
                      <a:r>
                        <a:rPr lang="es-ES" sz="1800">
                          <a:solidFill>
                            <a:srgbClr val="39471D"/>
                          </a:solidFill>
                        </a:rPr>
                        <a:t>F</a:t>
                      </a:r>
                      <a:endParaRPr lang="es-AR" sz="180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3-4</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2 año</a:t>
                      </a:r>
                      <a:endParaRPr lang="es-AR" sz="1800" dirty="0">
                        <a:solidFill>
                          <a:srgbClr val="39471D"/>
                        </a:solidFill>
                        <a:latin typeface="Times New Roman"/>
                        <a:ea typeface="Times New Roman"/>
                      </a:endParaRPr>
                    </a:p>
                  </a:txBody>
                  <a:tcPr marL="68580" marR="68580" marT="0" marB="0"/>
                </a:tc>
              </a:tr>
              <a:tr h="617936">
                <a:tc>
                  <a:txBody>
                    <a:bodyPr/>
                    <a:lstStyle/>
                    <a:p>
                      <a:pPr algn="ctr">
                        <a:spcAft>
                          <a:spcPts val="0"/>
                        </a:spcAft>
                      </a:pPr>
                      <a:r>
                        <a:rPr lang="es-ES" sz="1800">
                          <a:solidFill>
                            <a:srgbClr val="39471D"/>
                          </a:solidFill>
                        </a:rPr>
                        <a:t>2</a:t>
                      </a:r>
                      <a:endParaRPr lang="es-AR" sz="180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F</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a:solidFill>
                            <a:srgbClr val="39471D"/>
                          </a:solidFill>
                        </a:rPr>
                        <a:t>3-4</a:t>
                      </a:r>
                      <a:endParaRPr lang="es-AR" sz="180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1año</a:t>
                      </a:r>
                      <a:endParaRPr lang="es-AR" sz="1800" dirty="0">
                        <a:solidFill>
                          <a:srgbClr val="39471D"/>
                        </a:solidFill>
                        <a:latin typeface="Times New Roman"/>
                        <a:ea typeface="Times New Roman"/>
                      </a:endParaRPr>
                    </a:p>
                  </a:txBody>
                  <a:tcPr marL="68580" marR="68580" marT="0" marB="0"/>
                </a:tc>
              </a:tr>
              <a:tr h="617936">
                <a:tc>
                  <a:txBody>
                    <a:bodyPr/>
                    <a:lstStyle/>
                    <a:p>
                      <a:pPr algn="ctr">
                        <a:spcAft>
                          <a:spcPts val="0"/>
                        </a:spcAft>
                      </a:pPr>
                      <a:r>
                        <a:rPr lang="es-ES" sz="1800" dirty="0">
                          <a:solidFill>
                            <a:srgbClr val="39471D"/>
                          </a:solidFill>
                        </a:rPr>
                        <a:t>3</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F</a:t>
                      </a:r>
                      <a:endParaRPr lang="es-AR" sz="1800" dirty="0">
                        <a:solidFill>
                          <a:srgbClr val="39471D"/>
                        </a:solidFill>
                        <a:latin typeface="Times New Roman"/>
                        <a:ea typeface="Times New Roman"/>
                      </a:endParaRPr>
                    </a:p>
                  </a:txBody>
                  <a:tcPr marL="68580" marR="68580" marT="0" marB="0"/>
                </a:tc>
                <a:tc>
                  <a:txBody>
                    <a:bodyPr/>
                    <a:lstStyle/>
                    <a:p>
                      <a:pPr algn="ctr">
                        <a:spcAft>
                          <a:spcPts val="0"/>
                        </a:spcAft>
                      </a:pPr>
                      <a:r>
                        <a:rPr lang="es-ES" sz="1800">
                          <a:solidFill>
                            <a:srgbClr val="39471D"/>
                          </a:solidFill>
                        </a:rPr>
                        <a:t>5-5</a:t>
                      </a:r>
                      <a:endParaRPr lang="es-AR" sz="1800">
                        <a:solidFill>
                          <a:srgbClr val="39471D"/>
                        </a:solidFill>
                        <a:latin typeface="Times New Roman"/>
                        <a:ea typeface="Times New Roman"/>
                      </a:endParaRPr>
                    </a:p>
                  </a:txBody>
                  <a:tcPr marL="68580" marR="68580" marT="0" marB="0"/>
                </a:tc>
                <a:tc>
                  <a:txBody>
                    <a:bodyPr/>
                    <a:lstStyle/>
                    <a:p>
                      <a:pPr algn="ctr">
                        <a:spcAft>
                          <a:spcPts val="0"/>
                        </a:spcAft>
                      </a:pPr>
                      <a:r>
                        <a:rPr lang="es-ES" sz="1800" dirty="0">
                          <a:solidFill>
                            <a:srgbClr val="39471D"/>
                          </a:solidFill>
                        </a:rPr>
                        <a:t>1año</a:t>
                      </a:r>
                      <a:endParaRPr lang="es-AR" sz="1800" dirty="0">
                        <a:solidFill>
                          <a:srgbClr val="39471D"/>
                        </a:solidFill>
                        <a:latin typeface="Times New Roman"/>
                        <a:ea typeface="Times New Roman"/>
                      </a:endParaRPr>
                    </a:p>
                  </a:txBody>
                  <a:tcPr marL="68580" marR="68580" marT="0" marB="0"/>
                </a:tc>
              </a:tr>
            </a:tbl>
          </a:graphicData>
        </a:graphic>
      </p:graphicFrame>
      <p:sp>
        <p:nvSpPr>
          <p:cNvPr id="5" name="5 Marcador de número de diapositiva"/>
          <p:cNvSpPr>
            <a:spLocks noGrp="1"/>
          </p:cNvSpPr>
          <p:nvPr>
            <p:ph type="sldNum" sz="quarter" idx="12"/>
          </p:nvPr>
        </p:nvSpPr>
        <p:spPr>
          <a:xfrm>
            <a:off x="5580112" y="6492875"/>
            <a:ext cx="2133600" cy="365125"/>
          </a:xfrm>
        </p:spPr>
        <p:txBody>
          <a:bodyPr/>
          <a:lstStyle/>
          <a:p>
            <a:pPr>
              <a:defRPr/>
            </a:pPr>
            <a:fld id="{A8FE93AB-443A-402C-A0AB-27F701670F13}" type="slidenum">
              <a:rPr lang="es-ES" smtClean="0">
                <a:solidFill>
                  <a:schemeClr val="bg1"/>
                </a:solidFill>
              </a:rPr>
              <a:pPr>
                <a:defRPr/>
              </a:pPr>
              <a:t>11</a:t>
            </a:fld>
            <a:endParaRPr lang="es-ES" dirty="0">
              <a:solidFill>
                <a:schemeClr val="bg1"/>
              </a:solidFill>
            </a:endParaRPr>
          </a:p>
        </p:txBody>
      </p:sp>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197768"/>
            <a:ext cx="8229600" cy="1143000"/>
          </a:xfrm>
        </p:spPr>
        <p:txBody>
          <a:bodyPr/>
          <a:lstStyle/>
          <a:p>
            <a:r>
              <a:rPr lang="es-ES" sz="3200" b="1" dirty="0" smtClean="0">
                <a:solidFill>
                  <a:schemeClr val="accent3">
                    <a:lumMod val="75000"/>
                  </a:schemeClr>
                </a:solidFill>
              </a:rPr>
              <a:t>Presentación de los datos: Taller de historieta</a:t>
            </a:r>
            <a:r>
              <a:rPr lang="en-US" sz="3200" b="1" dirty="0" smtClean="0">
                <a:solidFill>
                  <a:schemeClr val="accent3">
                    <a:lumMod val="75000"/>
                  </a:schemeClr>
                </a:solidFill>
              </a:rPr>
              <a:t> </a:t>
            </a:r>
            <a:endParaRPr lang="es-ES" sz="3200" b="1" dirty="0">
              <a:solidFill>
                <a:schemeClr val="accent3">
                  <a:lumMod val="75000"/>
                </a:schemeClr>
              </a:solidFill>
            </a:endParaRPr>
          </a:p>
        </p:txBody>
      </p:sp>
      <p:sp>
        <p:nvSpPr>
          <p:cNvPr id="3" name="2 Marcador de contenido"/>
          <p:cNvSpPr>
            <a:spLocks noGrp="1"/>
          </p:cNvSpPr>
          <p:nvPr>
            <p:ph idx="1"/>
          </p:nvPr>
        </p:nvSpPr>
        <p:spPr>
          <a:xfrm>
            <a:off x="285720" y="1196752"/>
            <a:ext cx="8566672" cy="5088628"/>
          </a:xfrm>
        </p:spPr>
        <p:txBody>
          <a:bodyPr/>
          <a:lstStyle/>
          <a:p>
            <a:pPr>
              <a:buNone/>
            </a:pPr>
            <a:r>
              <a:rPr lang="es-ES" sz="1800" b="1" dirty="0" smtClean="0">
                <a:solidFill>
                  <a:schemeClr val="accent3">
                    <a:lumMod val="50000"/>
                  </a:schemeClr>
                </a:solidFill>
              </a:rPr>
              <a:t>Procedencia y obtención del dinero</a:t>
            </a:r>
            <a:r>
              <a:rPr lang="es-ES" sz="1800" dirty="0" smtClean="0">
                <a:solidFill>
                  <a:schemeClr val="accent3">
                    <a:lumMod val="50000"/>
                  </a:schemeClr>
                </a:solidFill>
              </a:rPr>
              <a:t>:    </a:t>
            </a:r>
          </a:p>
          <a:p>
            <a:r>
              <a:rPr lang="es-ES" sz="1800" b="1" dirty="0" smtClean="0">
                <a:solidFill>
                  <a:schemeClr val="accent3">
                    <a:lumMod val="50000"/>
                  </a:schemeClr>
                </a:solidFill>
              </a:rPr>
              <a:t>Función y utilidad del banco</a:t>
            </a:r>
          </a:p>
          <a:p>
            <a:pPr>
              <a:buNone/>
            </a:pPr>
            <a:r>
              <a:rPr lang="es-ES" sz="1800" dirty="0" smtClean="0">
                <a:solidFill>
                  <a:schemeClr val="accent3">
                    <a:lumMod val="50000"/>
                  </a:schemeClr>
                </a:solidFill>
              </a:rPr>
              <a:t>       Muestran diversidad de respuestas: existen los que dicen conocer el banco y que éste es el lugar de dónde procede el dinero, (Sujetos 2, 3, 4, 5 y 8), otros manifiestan que no pueden ir solos (Sujetos 6 y 7) y también una niña (Sujeto 9) dice que su imposibilidad radica en que no sabe manejar. Los sujetos (3, 4 y 5) manifiestan haber concurrido al banco con algún familiar adulto.</a:t>
            </a:r>
            <a:endParaRPr lang="es-AR" sz="1800" dirty="0" smtClean="0">
              <a:solidFill>
                <a:schemeClr val="accent3">
                  <a:lumMod val="50000"/>
                </a:schemeClr>
              </a:solidFill>
            </a:endParaRPr>
          </a:p>
          <a:p>
            <a:r>
              <a:rPr lang="es-ES" sz="1800" b="1" dirty="0" smtClean="0">
                <a:solidFill>
                  <a:schemeClr val="accent3">
                    <a:lumMod val="50000"/>
                  </a:schemeClr>
                </a:solidFill>
              </a:rPr>
              <a:t>Función del cajero automático</a:t>
            </a:r>
            <a:endParaRPr lang="es-ES" sz="1800" dirty="0" smtClean="0">
              <a:solidFill>
                <a:schemeClr val="accent3">
                  <a:lumMod val="50000"/>
                </a:schemeClr>
              </a:solidFill>
            </a:endParaRPr>
          </a:p>
          <a:p>
            <a:pPr>
              <a:buNone/>
            </a:pPr>
            <a:r>
              <a:rPr lang="es-ES" sz="1800" dirty="0" smtClean="0">
                <a:solidFill>
                  <a:schemeClr val="accent3">
                    <a:lumMod val="50000"/>
                  </a:schemeClr>
                </a:solidFill>
              </a:rPr>
              <a:t>       Hay menor participación, solo los (sujetos 6 y 8) dicen que es una maquinita. En relación a su utilidad más niños participan, los sujetos (5, 6,  7, 9 y 10) hacen alusión a  que la misma tiene como fin  la extracción de dinero y el (sujeto 1) expresa  otra función  del cajero,  hace referencia  al depósito.</a:t>
            </a:r>
            <a:r>
              <a:rPr lang="es-AR" sz="1800" dirty="0" smtClean="0">
                <a:solidFill>
                  <a:schemeClr val="accent3">
                    <a:lumMod val="50000"/>
                  </a:schemeClr>
                </a:solidFill>
              </a:rPr>
              <a:t> </a:t>
            </a:r>
            <a:r>
              <a:rPr lang="es-ES" sz="1800" dirty="0" smtClean="0">
                <a:solidFill>
                  <a:schemeClr val="accent3">
                    <a:lumMod val="50000"/>
                  </a:schemeClr>
                </a:solidFill>
              </a:rPr>
              <a:t>Dentro de la dimensión procedencia y obtención del dinero, los  niños manifiestan tener conocimientos sobre la procedencia del dinero, variando  según sus explicitaciones, por ejemplo los sujetos (5, 9,10), mencionan que el dinero se extrae del cajero automático, a diferencia de los (sujetos 2, 3, y 4), que mencionan al banco y los sujetos (1 y 6) mencionan como </a:t>
            </a:r>
          </a:p>
          <a:p>
            <a:pPr>
              <a:buNone/>
            </a:pPr>
            <a:r>
              <a:rPr lang="es-ES" sz="1800" dirty="0" smtClean="0">
                <a:solidFill>
                  <a:schemeClr val="accent3">
                    <a:lumMod val="50000"/>
                  </a:schemeClr>
                </a:solidFill>
              </a:rPr>
              <a:t>      	fuete de dinero al  trabajo) </a:t>
            </a:r>
            <a:endParaRPr lang="es-AR" sz="1800" dirty="0" smtClean="0">
              <a:solidFill>
                <a:schemeClr val="accent3">
                  <a:lumMod val="50000"/>
                </a:schemeClr>
              </a:solidFill>
            </a:endParaRPr>
          </a:p>
          <a:p>
            <a:endParaRPr lang="es-ES" sz="2000" dirty="0" smtClean="0"/>
          </a:p>
          <a:p>
            <a:pPr>
              <a:buNone/>
            </a:pPr>
            <a:r>
              <a:rPr lang="es-ES" sz="2000" dirty="0" smtClean="0"/>
              <a:t> </a:t>
            </a:r>
          </a:p>
          <a:p>
            <a:pPr>
              <a:buNone/>
            </a:pPr>
            <a:endParaRPr lang="es-ES" sz="2000" dirty="0" smtClean="0"/>
          </a:p>
          <a:p>
            <a:endParaRPr lang="es-ES" sz="2000" dirty="0"/>
          </a:p>
        </p:txBody>
      </p:sp>
      <p:sp>
        <p:nvSpPr>
          <p:cNvPr id="5" name="5 Marcador de número de diapositiva"/>
          <p:cNvSpPr>
            <a:spLocks noGrp="1"/>
          </p:cNvSpPr>
          <p:nvPr>
            <p:ph type="sldNum" sz="quarter" idx="12"/>
          </p:nvPr>
        </p:nvSpPr>
        <p:spPr>
          <a:xfrm>
            <a:off x="5580112" y="6492875"/>
            <a:ext cx="2133600" cy="365125"/>
          </a:xfrm>
        </p:spPr>
        <p:txBody>
          <a:bodyPr/>
          <a:lstStyle/>
          <a:p>
            <a:pPr>
              <a:defRPr/>
            </a:pPr>
            <a:fld id="{A8FE93AB-443A-402C-A0AB-27F701670F13}" type="slidenum">
              <a:rPr lang="es-ES" smtClean="0">
                <a:solidFill>
                  <a:schemeClr val="bg1"/>
                </a:solidFill>
              </a:rPr>
              <a:pPr>
                <a:defRPr/>
              </a:pPr>
              <a:t>12</a:t>
            </a:fld>
            <a:endParaRPr lang="es-ES" dirty="0">
              <a:solidFill>
                <a:schemeClr val="bg1"/>
              </a:solidFill>
            </a:endParaRPr>
          </a:p>
        </p:txBody>
      </p:sp>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5 Marcador de contenido"/>
          <p:cNvSpPr>
            <a:spLocks noGrp="1"/>
          </p:cNvSpPr>
          <p:nvPr>
            <p:ph idx="4294967295"/>
          </p:nvPr>
        </p:nvSpPr>
        <p:spPr>
          <a:xfrm>
            <a:off x="247972" y="593750"/>
            <a:ext cx="8572500" cy="5643562"/>
          </a:xfrm>
        </p:spPr>
        <p:txBody>
          <a:bodyPr/>
          <a:lstStyle/>
          <a:p>
            <a:r>
              <a:rPr lang="es-ES" sz="1800" b="1" dirty="0" smtClean="0">
                <a:solidFill>
                  <a:schemeClr val="accent3">
                    <a:lumMod val="50000"/>
                  </a:schemeClr>
                </a:solidFill>
              </a:rPr>
              <a:t>Limitaciones de extracciones monetarias</a:t>
            </a:r>
            <a:r>
              <a:rPr lang="es-ES" sz="1800" dirty="0" smtClean="0">
                <a:solidFill>
                  <a:schemeClr val="accent3">
                    <a:lumMod val="50000"/>
                  </a:schemeClr>
                </a:solidFill>
              </a:rPr>
              <a:t>:</a:t>
            </a:r>
          </a:p>
          <a:p>
            <a:pPr>
              <a:buNone/>
            </a:pPr>
            <a:r>
              <a:rPr lang="es-ES" sz="1800" dirty="0" smtClean="0">
                <a:solidFill>
                  <a:schemeClr val="accent3">
                    <a:lumMod val="50000"/>
                  </a:schemeClr>
                </a:solidFill>
              </a:rPr>
              <a:t>       Las respuestas  van desde la extracción ilimitada, hasta la basada en algún tipo de racionalidad. Por ejemplo los sujetos, (sujetos: 1, 3 y 8) están dentro de los que manifiestan dicha ilimitación, a diferencia de los sujetos (8 y 9), que mencionan ciertas limitaciones en relación a las  extracciones.</a:t>
            </a:r>
            <a:endParaRPr lang="es-AR" sz="1800" dirty="0" smtClean="0">
              <a:solidFill>
                <a:schemeClr val="accent3">
                  <a:lumMod val="50000"/>
                </a:schemeClr>
              </a:solidFill>
            </a:endParaRPr>
          </a:p>
          <a:p>
            <a:pPr>
              <a:buNone/>
            </a:pPr>
            <a:r>
              <a:rPr lang="es-ES" sz="1800" dirty="0" smtClean="0">
                <a:solidFill>
                  <a:schemeClr val="accent3">
                    <a:lumMod val="50000"/>
                  </a:schemeClr>
                </a:solidFill>
              </a:rPr>
              <a:t>       Cuando se les indaga en relación a los motivos por los cuales el dinero se encuentra en la institución bancaria, se ve en todos la misma dificultad, para ellos simplemente esta ahí, como los (sujetos 2,7 y 9) que dicen que  se pone ahí y como el (sujeto 10) que dice que siempre estuvo ahí.</a:t>
            </a:r>
            <a:endParaRPr lang="es-AR" sz="1800" dirty="0" smtClean="0">
              <a:solidFill>
                <a:schemeClr val="accent3">
                  <a:lumMod val="50000"/>
                </a:schemeClr>
              </a:solidFill>
            </a:endParaRPr>
          </a:p>
          <a:p>
            <a:r>
              <a:rPr lang="es-ES" sz="1800" b="1" dirty="0" smtClean="0">
                <a:solidFill>
                  <a:schemeClr val="accent3">
                    <a:lumMod val="50000"/>
                  </a:schemeClr>
                </a:solidFill>
              </a:rPr>
              <a:t>Uso dado al dinero:</a:t>
            </a:r>
          </a:p>
          <a:p>
            <a:pPr>
              <a:buNone/>
            </a:pPr>
            <a:r>
              <a:rPr lang="es-ES" sz="1800" dirty="0" smtClean="0">
                <a:solidFill>
                  <a:schemeClr val="accent3">
                    <a:lumMod val="50000"/>
                  </a:schemeClr>
                </a:solidFill>
              </a:rPr>
              <a:t>       Expresan que el dinero sirve para comprar cosas, dan respuestas diferentes,  algunos hacen referencia  a la compra de  productos que han sido consumidos en sus hogares, como por ejemplo, el (sujeto 6) menciona los  alimentos, el  (sujeto: 10), carne y leche, el (sujeto 2), herramientas y el (sujeto 1), una escalera.</a:t>
            </a:r>
            <a:endParaRPr lang="es-AR" sz="1800" dirty="0" smtClean="0">
              <a:solidFill>
                <a:schemeClr val="accent3">
                  <a:lumMod val="50000"/>
                </a:schemeClr>
              </a:solidFill>
            </a:endParaRPr>
          </a:p>
          <a:p>
            <a:pPr>
              <a:buNone/>
            </a:pPr>
            <a:r>
              <a:rPr lang="es-AR" sz="1800" dirty="0" smtClean="0">
                <a:solidFill>
                  <a:schemeClr val="accent3">
                    <a:lumMod val="50000"/>
                  </a:schemeClr>
                </a:solidFill>
              </a:rPr>
              <a:t>       Otros niños plantean cosas diferentes, en relación al uso que ellos mismos le dan al dinero, así el (sujeto 5) refiere a que la usa para comprara helados  el (sujeto 8) dice que compra juguetes, el (sujeto 10) masitas.</a:t>
            </a:r>
          </a:p>
          <a:p>
            <a:pPr>
              <a:buNone/>
            </a:pPr>
            <a:r>
              <a:rPr lang="es-AR" sz="1800" dirty="0" smtClean="0">
                <a:solidFill>
                  <a:schemeClr val="accent3">
                    <a:lumMod val="50000"/>
                  </a:schemeClr>
                </a:solidFill>
              </a:rPr>
              <a:t>       Otros niños dicen que la guardan en la alcancía, como los (sujeto 7y 9) </a:t>
            </a:r>
          </a:p>
          <a:p>
            <a:endParaRPr lang="es-AR" sz="1800" dirty="0"/>
          </a:p>
        </p:txBody>
      </p:sp>
      <p:sp>
        <p:nvSpPr>
          <p:cNvPr id="4" name="5 Marcador de número de diapositiva"/>
          <p:cNvSpPr>
            <a:spLocks noGrp="1"/>
          </p:cNvSpPr>
          <p:nvPr>
            <p:ph type="sldNum" sz="quarter" idx="12"/>
          </p:nvPr>
        </p:nvSpPr>
        <p:spPr>
          <a:xfrm>
            <a:off x="5580112" y="6492875"/>
            <a:ext cx="2133600" cy="365125"/>
          </a:xfrm>
        </p:spPr>
        <p:txBody>
          <a:bodyPr/>
          <a:lstStyle/>
          <a:p>
            <a:pPr>
              <a:defRPr/>
            </a:pPr>
            <a:fld id="{A8FE93AB-443A-402C-A0AB-27F701670F13}" type="slidenum">
              <a:rPr lang="es-ES" smtClean="0">
                <a:solidFill>
                  <a:schemeClr val="bg1"/>
                </a:solidFill>
              </a:rPr>
              <a:pPr>
                <a:defRPr/>
              </a:pPr>
              <a:t>13</a:t>
            </a:fld>
            <a:endParaRPr lang="es-ES" dirty="0">
              <a:solidFill>
                <a:schemeClr val="bg1"/>
              </a:solidFill>
            </a:endParaRPr>
          </a:p>
        </p:txBody>
      </p:sp>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188640"/>
            <a:ext cx="8229600" cy="1143000"/>
          </a:xfrm>
        </p:spPr>
        <p:txBody>
          <a:bodyPr/>
          <a:lstStyle/>
          <a:p>
            <a:r>
              <a:rPr lang="es-ES" sz="3200" b="1" dirty="0" smtClean="0">
                <a:solidFill>
                  <a:schemeClr val="accent3">
                    <a:lumMod val="75000"/>
                  </a:schemeClr>
                </a:solidFill>
              </a:rPr>
              <a:t>Presentación de  datos:  Técnica lúdica</a:t>
            </a:r>
            <a:r>
              <a:rPr lang="en-US" sz="3200" b="1" dirty="0" smtClean="0">
                <a:solidFill>
                  <a:schemeClr val="accent3">
                    <a:lumMod val="75000"/>
                  </a:schemeClr>
                </a:solidFill>
              </a:rPr>
              <a:t> </a:t>
            </a:r>
            <a:endParaRPr lang="es-ES" sz="3200" b="1" dirty="0">
              <a:solidFill>
                <a:schemeClr val="accent3">
                  <a:lumMod val="75000"/>
                </a:schemeClr>
              </a:solidFill>
            </a:endParaRPr>
          </a:p>
        </p:txBody>
      </p:sp>
      <p:sp>
        <p:nvSpPr>
          <p:cNvPr id="3" name="2 Marcador de contenido"/>
          <p:cNvSpPr>
            <a:spLocks noGrp="1"/>
          </p:cNvSpPr>
          <p:nvPr>
            <p:ph idx="4294967295"/>
          </p:nvPr>
        </p:nvSpPr>
        <p:spPr>
          <a:xfrm>
            <a:off x="247972" y="1052736"/>
            <a:ext cx="8572500" cy="5214937"/>
          </a:xfrm>
          <a:noFill/>
          <a:ln>
            <a:noFill/>
          </a:ln>
        </p:spPr>
        <p:style>
          <a:lnRef idx="2">
            <a:schemeClr val="accent2"/>
          </a:lnRef>
          <a:fillRef idx="1">
            <a:schemeClr val="lt1"/>
          </a:fillRef>
          <a:effectRef idx="0">
            <a:schemeClr val="accent2"/>
          </a:effectRef>
          <a:fontRef idx="minor">
            <a:schemeClr val="dk1"/>
          </a:fontRef>
        </p:style>
        <p:txBody>
          <a:bodyPr rtlCol="0">
            <a:normAutofit fontScale="25000" lnSpcReduction="20000"/>
          </a:bodyPr>
          <a:lstStyle/>
          <a:p>
            <a:pPr>
              <a:buNone/>
            </a:pPr>
            <a:endParaRPr lang="es-AR" dirty="0" smtClean="0"/>
          </a:p>
          <a:p>
            <a:r>
              <a:rPr lang="es-AR" sz="7200" b="1" dirty="0" smtClean="0">
                <a:solidFill>
                  <a:schemeClr val="accent3">
                    <a:lumMod val="50000"/>
                  </a:schemeClr>
                </a:solidFill>
              </a:rPr>
              <a:t>D</a:t>
            </a:r>
            <a:r>
              <a:rPr lang="es-ES" sz="7200" b="1" dirty="0" err="1" smtClean="0">
                <a:solidFill>
                  <a:schemeClr val="accent3">
                    <a:lumMod val="50000"/>
                  </a:schemeClr>
                </a:solidFill>
              </a:rPr>
              <a:t>iferenciación</a:t>
            </a:r>
            <a:r>
              <a:rPr lang="es-ES" sz="7200" b="1" dirty="0" smtClean="0">
                <a:solidFill>
                  <a:schemeClr val="accent3">
                    <a:lumMod val="50000"/>
                  </a:schemeClr>
                </a:solidFill>
              </a:rPr>
              <a:t>  entre monedas y billetes en relación a su valor: </a:t>
            </a:r>
          </a:p>
          <a:p>
            <a:pPr>
              <a:buNone/>
            </a:pPr>
            <a:r>
              <a:rPr lang="es-ES" sz="7200" b="1" dirty="0" smtClean="0">
                <a:solidFill>
                  <a:schemeClr val="accent3">
                    <a:lumMod val="50000"/>
                  </a:schemeClr>
                </a:solidFill>
              </a:rPr>
              <a:t>      </a:t>
            </a:r>
            <a:r>
              <a:rPr lang="es-ES" sz="7200" dirty="0" smtClean="0">
                <a:solidFill>
                  <a:schemeClr val="accent3">
                    <a:lumMod val="50000"/>
                  </a:schemeClr>
                </a:solidFill>
              </a:rPr>
              <a:t> Pocos niños (sujetos 4, 6, y 9) pudieron reconocer cual de los billetes era el de mayor valor y cual de ellos el de menor valor. </a:t>
            </a:r>
            <a:endParaRPr lang="es-AR" sz="7200" dirty="0" smtClean="0">
              <a:solidFill>
                <a:schemeClr val="accent3">
                  <a:lumMod val="50000"/>
                </a:schemeClr>
              </a:solidFill>
            </a:endParaRPr>
          </a:p>
          <a:p>
            <a:r>
              <a:rPr lang="es-ES" sz="7200" b="1" dirty="0" smtClean="0">
                <a:solidFill>
                  <a:schemeClr val="accent3">
                    <a:lumMod val="50000"/>
                  </a:schemeClr>
                </a:solidFill>
              </a:rPr>
              <a:t>Modalidad escalonada de seriación de los billetes</a:t>
            </a:r>
            <a:r>
              <a:rPr lang="es-ES" sz="7200" dirty="0" smtClean="0">
                <a:solidFill>
                  <a:schemeClr val="accent3">
                    <a:lumMod val="50000"/>
                  </a:schemeClr>
                </a:solidFill>
              </a:rPr>
              <a:t>,</a:t>
            </a:r>
            <a:r>
              <a:rPr lang="es-ES" sz="7200" b="1" dirty="0" smtClean="0">
                <a:solidFill>
                  <a:schemeClr val="accent3">
                    <a:lumMod val="50000"/>
                  </a:schemeClr>
                </a:solidFill>
              </a:rPr>
              <a:t> y monedas:</a:t>
            </a:r>
            <a:r>
              <a:rPr lang="es-ES" sz="7200" dirty="0" smtClean="0">
                <a:solidFill>
                  <a:schemeClr val="accent3">
                    <a:lumMod val="50000"/>
                  </a:schemeClr>
                </a:solidFill>
              </a:rPr>
              <a:t> </a:t>
            </a:r>
          </a:p>
          <a:p>
            <a:pPr>
              <a:buNone/>
            </a:pPr>
            <a:r>
              <a:rPr lang="es-ES" sz="7200" dirty="0" smtClean="0">
                <a:solidFill>
                  <a:schemeClr val="accent3">
                    <a:lumMod val="50000"/>
                  </a:schemeClr>
                </a:solidFill>
              </a:rPr>
              <a:t>       La asignación con respecto al valor  se mostró arbitraria, permitiéndonos inferir que el criterio de diferenciación utilizado fue por el color y no por el valor real de los billetes, esto se pudo captar por medio de la siguiente secuencia, el (sujeto 4) pone arriba el billete de 100 y el sujeto 6 pone abajo el de dos, se miran entre ellos y piensan, luego el (sujeto 7) toma el billete de 20 y lo pone en el medio de la fila, entonces otro niño el toma el billete de 5 y lo coloca por encima del billete de 20, ninguno de los demás niños advierte el error, parecen concentrados en resolver este dilema., luego el mismo niño, (sujeto 2), toma el billete de 50 y lo pone debajo del de 20. </a:t>
            </a:r>
            <a:endParaRPr lang="es-AR" sz="7200" dirty="0" smtClean="0">
              <a:solidFill>
                <a:schemeClr val="accent3">
                  <a:lumMod val="50000"/>
                </a:schemeClr>
              </a:solidFill>
            </a:endParaRPr>
          </a:p>
          <a:p>
            <a:pPr>
              <a:buNone/>
            </a:pPr>
            <a:r>
              <a:rPr lang="es-ES" sz="7200" dirty="0" smtClean="0">
                <a:solidFill>
                  <a:schemeClr val="accent3">
                    <a:lumMod val="50000"/>
                  </a:schemeClr>
                </a:solidFill>
              </a:rPr>
              <a:t>       Lo mismo  ocurrió en relación a las monedas, parecen seguir usando los  criterios anteriores: los niños (sujetos 3 y 6), amontonan las monedas, según ellos para dar la sensación de mayor cantidad, otros (sujetos 7y 9) se oponen a esto y les dicen que hay que ordenarlas de la misma forma que lo hicieran con los billetes, los (sujetos 5,1 y 2) se suman y comienzan a separarlas por tamaño. Cuando se les indaga sobre el valor por medio de comparaciones, se quedan pensando, sin atinar a contestar, solo uno de ellos (sujeto 8) dice que valen mas dos monedas que una, y lo mismo ocurre cuando se les muestra un billete y varias monedas, pero son mas los niños que participan, (sujetos 2, 6,10 y 3) dicen que se puede comprar mas cosas con muchas </a:t>
            </a:r>
          </a:p>
          <a:p>
            <a:pPr>
              <a:buNone/>
            </a:pPr>
            <a:r>
              <a:rPr lang="es-ES" sz="7200" dirty="0" smtClean="0">
                <a:solidFill>
                  <a:schemeClr val="accent3">
                    <a:lumMod val="50000"/>
                  </a:schemeClr>
                </a:solidFill>
              </a:rPr>
              <a:t>       monedas que con un solo billete.</a:t>
            </a:r>
            <a:endParaRPr lang="es-AR" sz="7200" dirty="0" smtClean="0">
              <a:solidFill>
                <a:schemeClr val="accent3">
                  <a:lumMod val="50000"/>
                </a:schemeClr>
              </a:solidFill>
            </a:endParaRPr>
          </a:p>
          <a:p>
            <a:endParaRPr lang="es-AR" sz="7200" dirty="0" smtClean="0"/>
          </a:p>
          <a:p>
            <a:pPr algn="just" fontAlgn="auto">
              <a:spcAft>
                <a:spcPts val="0"/>
              </a:spcAft>
              <a:buFont typeface="Arial" pitchFamily="34" charset="0"/>
              <a:buNone/>
              <a:defRPr/>
            </a:pPr>
            <a:endParaRPr lang="es-ES" sz="7200" dirty="0"/>
          </a:p>
        </p:txBody>
      </p:sp>
      <p:sp>
        <p:nvSpPr>
          <p:cNvPr id="5" name="5 Marcador de número de diapositiva"/>
          <p:cNvSpPr>
            <a:spLocks noGrp="1"/>
          </p:cNvSpPr>
          <p:nvPr>
            <p:ph type="sldNum" sz="quarter" idx="12"/>
          </p:nvPr>
        </p:nvSpPr>
        <p:spPr>
          <a:xfrm>
            <a:off x="5580112" y="6492875"/>
            <a:ext cx="2133600" cy="365125"/>
          </a:xfrm>
        </p:spPr>
        <p:txBody>
          <a:bodyPr/>
          <a:lstStyle/>
          <a:p>
            <a:pPr>
              <a:defRPr/>
            </a:pPr>
            <a:fld id="{A8FE93AB-443A-402C-A0AB-27F701670F13}" type="slidenum">
              <a:rPr lang="es-ES" smtClean="0">
                <a:solidFill>
                  <a:schemeClr val="bg1"/>
                </a:solidFill>
              </a:rPr>
              <a:pPr>
                <a:defRPr/>
              </a:pPr>
              <a:t>14</a:t>
            </a:fld>
            <a:endParaRPr lang="es-ES" dirty="0">
              <a:solidFill>
                <a:schemeClr val="bg1"/>
              </a:solidFill>
            </a:endParaRPr>
          </a:p>
        </p:txBody>
      </p:sp>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3 Marcador de contenido"/>
          <p:cNvSpPr>
            <a:spLocks noGrp="1"/>
          </p:cNvSpPr>
          <p:nvPr>
            <p:ph idx="4294967295"/>
          </p:nvPr>
        </p:nvSpPr>
        <p:spPr>
          <a:xfrm>
            <a:off x="247972" y="476672"/>
            <a:ext cx="8572500" cy="5664671"/>
          </a:xfrm>
        </p:spPr>
        <p:txBody>
          <a:bodyPr/>
          <a:lstStyle/>
          <a:p>
            <a:pPr>
              <a:buNone/>
            </a:pPr>
            <a:r>
              <a:rPr lang="es-ES" sz="1800" dirty="0" smtClean="0"/>
              <a:t>      </a:t>
            </a:r>
            <a:r>
              <a:rPr lang="es-ES" sz="1800" dirty="0" smtClean="0">
                <a:solidFill>
                  <a:schemeClr val="accent3">
                    <a:lumMod val="50000"/>
                  </a:schemeClr>
                </a:solidFill>
              </a:rPr>
              <a:t>Si bien las monedas  se mostraron para ellos más cercanas y familiares que los billetes, tampoco pudieron diferenciarlas para realizar una comparación de cantidades, ni entre monedas, ni entre  éstas y los billetes. Conducta de compra</a:t>
            </a:r>
            <a:endParaRPr lang="es-AR" sz="1800" dirty="0" smtClean="0">
              <a:solidFill>
                <a:schemeClr val="accent3">
                  <a:lumMod val="50000"/>
                </a:schemeClr>
              </a:solidFill>
            </a:endParaRPr>
          </a:p>
          <a:p>
            <a:r>
              <a:rPr lang="es-ES" sz="1800" b="1" dirty="0" smtClean="0">
                <a:solidFill>
                  <a:schemeClr val="accent3">
                    <a:lumMod val="50000"/>
                  </a:schemeClr>
                </a:solidFill>
              </a:rPr>
              <a:t>En relación a la organización de roles</a:t>
            </a:r>
            <a:r>
              <a:rPr lang="es-ES" sz="1800" dirty="0" smtClean="0">
                <a:solidFill>
                  <a:schemeClr val="accent3">
                    <a:lumMod val="50000"/>
                  </a:schemeClr>
                </a:solidFill>
              </a:rPr>
              <a:t>, los sujetos de la muestra asumen el rol de compradores, y solo un niño (sujeto 10), se adjudica a su vez el de madre,  las </a:t>
            </a:r>
            <a:r>
              <a:rPr lang="es-ES" sz="1800" dirty="0" err="1" smtClean="0">
                <a:solidFill>
                  <a:schemeClr val="accent3">
                    <a:lumMod val="50000"/>
                  </a:schemeClr>
                </a:solidFill>
              </a:rPr>
              <a:t>talleristas</a:t>
            </a:r>
            <a:r>
              <a:rPr lang="es-ES" sz="1800" dirty="0" smtClean="0">
                <a:solidFill>
                  <a:schemeClr val="accent3">
                    <a:lumMod val="50000"/>
                  </a:schemeClr>
                </a:solidFill>
              </a:rPr>
              <a:t> asumen el  rol de vendedoras.</a:t>
            </a:r>
            <a:endParaRPr lang="es-AR" sz="1800" dirty="0" smtClean="0">
              <a:solidFill>
                <a:schemeClr val="accent3">
                  <a:lumMod val="50000"/>
                </a:schemeClr>
              </a:solidFill>
            </a:endParaRPr>
          </a:p>
          <a:p>
            <a:pPr>
              <a:buNone/>
            </a:pPr>
            <a:r>
              <a:rPr lang="es-ES" sz="1800" dirty="0" smtClean="0">
                <a:solidFill>
                  <a:schemeClr val="accent3">
                    <a:lumMod val="50000"/>
                  </a:schemeClr>
                </a:solidFill>
              </a:rPr>
              <a:t>      Los productos  elegidos  como objetos de compra por parte de los sujetos, son   productos que ellos mismos consumen, no presentándose esta vez, productos adquiridos en los hogares, como ser, el (sujeto 2) pide un helado, el (sujeto 1), compra unas galletitas,  El (sujeto 9), pide un alfajor,  el (sujeto 7) compra un rompecabezas y el (sujeto 10), compra una gaseosa. Conducta de compra</a:t>
            </a:r>
            <a:endParaRPr lang="es-AR" sz="1800" dirty="0" smtClean="0">
              <a:solidFill>
                <a:schemeClr val="accent3">
                  <a:lumMod val="50000"/>
                </a:schemeClr>
              </a:solidFill>
            </a:endParaRPr>
          </a:p>
          <a:p>
            <a:pPr>
              <a:buNone/>
            </a:pPr>
            <a:r>
              <a:rPr lang="es-ES" sz="1800" dirty="0" smtClean="0">
                <a:solidFill>
                  <a:schemeClr val="accent3">
                    <a:lumMod val="50000"/>
                  </a:schemeClr>
                </a:solidFill>
              </a:rPr>
              <a:t>       En relación a la organización de roles, los sujetos de la muestra asumen el rol de compradores, y solo un niño (sujeto 10), se adjudica a su vez el de madre,  las </a:t>
            </a:r>
            <a:r>
              <a:rPr lang="es-ES" sz="1800" dirty="0" err="1" smtClean="0">
                <a:solidFill>
                  <a:schemeClr val="accent3">
                    <a:lumMod val="50000"/>
                  </a:schemeClr>
                </a:solidFill>
              </a:rPr>
              <a:t>talleristas</a:t>
            </a:r>
            <a:r>
              <a:rPr lang="es-ES" sz="1800" dirty="0" smtClean="0">
                <a:solidFill>
                  <a:schemeClr val="accent3">
                    <a:lumMod val="50000"/>
                  </a:schemeClr>
                </a:solidFill>
              </a:rPr>
              <a:t> asumen el  rol de vendedoras.</a:t>
            </a:r>
            <a:endParaRPr lang="es-AR" sz="1800" dirty="0" smtClean="0">
              <a:solidFill>
                <a:schemeClr val="accent3">
                  <a:lumMod val="50000"/>
                </a:schemeClr>
              </a:solidFill>
            </a:endParaRPr>
          </a:p>
          <a:p>
            <a:pPr>
              <a:buNone/>
            </a:pPr>
            <a:r>
              <a:rPr lang="es-ES" sz="1800" dirty="0" smtClean="0">
                <a:solidFill>
                  <a:schemeClr val="accent3">
                    <a:lumMod val="50000"/>
                  </a:schemeClr>
                </a:solidFill>
              </a:rPr>
              <a:t>       Los productos  elegidos  como objetos de compra por parte de los sujetos, son   productos que ellos mismos consumen, no presentándose esta vez, productos adquiridos en los hogares, como ser, el (sujeto 2) pide un helado, el (sujeto 1), compra unas galletitas,  El (sujeto 9), pide un alfajor,  el (sujeto 7) compra un rompecabezas y el (sujeto 10), compra una gaseosa.</a:t>
            </a:r>
            <a:endParaRPr lang="es-AR" sz="1800" dirty="0" smtClean="0">
              <a:solidFill>
                <a:schemeClr val="accent3">
                  <a:lumMod val="50000"/>
                </a:schemeClr>
              </a:solidFill>
            </a:endParaRPr>
          </a:p>
          <a:p>
            <a:pPr>
              <a:buNone/>
            </a:pPr>
            <a:endParaRPr lang="es-ES" sz="2400" dirty="0" smtClean="0"/>
          </a:p>
          <a:p>
            <a:pPr>
              <a:buNone/>
            </a:pPr>
            <a:endParaRPr lang="es-AR" sz="2400" dirty="0" smtClean="0"/>
          </a:p>
          <a:p>
            <a:pPr>
              <a:buNone/>
            </a:pPr>
            <a:r>
              <a:rPr lang="es-AR" dirty="0" smtClean="0"/>
              <a:t>    </a:t>
            </a:r>
            <a:endParaRPr lang="es-ES" dirty="0" smtClean="0"/>
          </a:p>
          <a:p>
            <a:pPr>
              <a:buNone/>
            </a:pPr>
            <a:r>
              <a:rPr lang="es-AR" dirty="0" smtClean="0"/>
              <a:t>  </a:t>
            </a:r>
            <a:endParaRPr lang="es-AR" dirty="0"/>
          </a:p>
        </p:txBody>
      </p:sp>
      <p:sp>
        <p:nvSpPr>
          <p:cNvPr id="6" name="5 Marcador de número de diapositiva"/>
          <p:cNvSpPr>
            <a:spLocks noGrp="1"/>
          </p:cNvSpPr>
          <p:nvPr>
            <p:ph type="sldNum" sz="quarter" idx="12"/>
          </p:nvPr>
        </p:nvSpPr>
        <p:spPr>
          <a:xfrm>
            <a:off x="5580112" y="6492875"/>
            <a:ext cx="2133600" cy="365125"/>
          </a:xfrm>
        </p:spPr>
        <p:txBody>
          <a:bodyPr/>
          <a:lstStyle/>
          <a:p>
            <a:pPr>
              <a:defRPr/>
            </a:pPr>
            <a:fld id="{A8FE93AB-443A-402C-A0AB-27F701670F13}" type="slidenum">
              <a:rPr lang="es-ES" smtClean="0">
                <a:solidFill>
                  <a:schemeClr val="bg1"/>
                </a:solidFill>
              </a:rPr>
              <a:pPr>
                <a:defRPr/>
              </a:pPr>
              <a:t>15</a:t>
            </a:fld>
            <a:endParaRPr lang="es-ES" dirty="0">
              <a:solidFill>
                <a:schemeClr val="bg1"/>
              </a:solidFill>
            </a:endParaRPr>
          </a:p>
        </p:txBody>
      </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2 Marcador de contenido"/>
          <p:cNvSpPr>
            <a:spLocks noGrp="1"/>
          </p:cNvSpPr>
          <p:nvPr>
            <p:ph idx="4294967295"/>
          </p:nvPr>
        </p:nvSpPr>
        <p:spPr>
          <a:xfrm>
            <a:off x="318839" y="213320"/>
            <a:ext cx="8429625" cy="6096000"/>
          </a:xfrm>
        </p:spPr>
        <p:txBody>
          <a:bodyPr/>
          <a:lstStyle/>
          <a:p>
            <a:pPr>
              <a:buNone/>
            </a:pPr>
            <a:r>
              <a:rPr lang="es-ES" sz="1800" dirty="0" smtClean="0">
                <a:solidFill>
                  <a:schemeClr val="accent3">
                    <a:lumMod val="50000"/>
                  </a:schemeClr>
                </a:solidFill>
              </a:rPr>
              <a:t>       </a:t>
            </a:r>
            <a:r>
              <a:rPr lang="es-ES" sz="1800" b="1" dirty="0" smtClean="0">
                <a:solidFill>
                  <a:srgbClr val="39471D"/>
                </a:solidFill>
              </a:rPr>
              <a:t>Conducta de compra</a:t>
            </a:r>
            <a:endParaRPr lang="es-AR" sz="1800" b="1" dirty="0" smtClean="0">
              <a:solidFill>
                <a:srgbClr val="39471D"/>
              </a:solidFill>
            </a:endParaRPr>
          </a:p>
          <a:p>
            <a:r>
              <a:rPr lang="es-ES" sz="1800" b="1" dirty="0" smtClean="0">
                <a:solidFill>
                  <a:srgbClr val="39471D"/>
                </a:solidFill>
              </a:rPr>
              <a:t>Organización de roles:</a:t>
            </a:r>
            <a:r>
              <a:rPr lang="es-ES" sz="1800" b="1" dirty="0" smtClean="0">
                <a:solidFill>
                  <a:schemeClr val="accent3">
                    <a:lumMod val="50000"/>
                  </a:schemeClr>
                </a:solidFill>
              </a:rPr>
              <a:t> </a:t>
            </a:r>
          </a:p>
          <a:p>
            <a:pPr>
              <a:buNone/>
            </a:pPr>
            <a:r>
              <a:rPr lang="es-ES" sz="1800" b="1" dirty="0" smtClean="0">
                <a:solidFill>
                  <a:schemeClr val="accent3">
                    <a:lumMod val="50000"/>
                  </a:schemeClr>
                </a:solidFill>
              </a:rPr>
              <a:t>       </a:t>
            </a:r>
            <a:r>
              <a:rPr lang="es-ES" sz="1800" dirty="0" smtClean="0">
                <a:solidFill>
                  <a:schemeClr val="accent3">
                    <a:lumMod val="50000"/>
                  </a:schemeClr>
                </a:solidFill>
              </a:rPr>
              <a:t>Asumen el rol de compradores, y solo un niño (sujeto 10), se adjudica a su vez el de madre,  las </a:t>
            </a:r>
            <a:r>
              <a:rPr lang="es-ES" sz="1800" dirty="0" err="1" smtClean="0">
                <a:solidFill>
                  <a:schemeClr val="accent3">
                    <a:lumMod val="50000"/>
                  </a:schemeClr>
                </a:solidFill>
              </a:rPr>
              <a:t>talleristas</a:t>
            </a:r>
            <a:r>
              <a:rPr lang="es-ES" sz="1800" dirty="0" smtClean="0">
                <a:solidFill>
                  <a:schemeClr val="accent3">
                    <a:lumMod val="50000"/>
                  </a:schemeClr>
                </a:solidFill>
              </a:rPr>
              <a:t> asumen el  rol de vendedoras.</a:t>
            </a:r>
            <a:endParaRPr lang="es-AR" sz="1800" dirty="0" smtClean="0">
              <a:solidFill>
                <a:schemeClr val="accent3">
                  <a:lumMod val="50000"/>
                </a:schemeClr>
              </a:solidFill>
            </a:endParaRPr>
          </a:p>
          <a:p>
            <a:pPr>
              <a:buNone/>
            </a:pPr>
            <a:r>
              <a:rPr lang="es-AR" sz="1800" dirty="0" smtClean="0">
                <a:solidFill>
                  <a:schemeClr val="accent3">
                    <a:lumMod val="50000"/>
                  </a:schemeClr>
                </a:solidFill>
              </a:rPr>
              <a:t>       </a:t>
            </a:r>
            <a:r>
              <a:rPr lang="es-ES" sz="1800" dirty="0" smtClean="0">
                <a:solidFill>
                  <a:schemeClr val="accent3">
                    <a:lumMod val="50000"/>
                  </a:schemeClr>
                </a:solidFill>
              </a:rPr>
              <a:t>Los productos  elegidos  como objetos de compra por parte de los sujetos, son   productos que ellos mismos consumen, no presentándose esta vez, productos adquiridos en los hogares, como ser, el (sujeto 2) pide un helado, el (sujeto 1), compra unas galletitas,  El (sujeto 9), pide un alfajor,  el (sujeto 7) compra un rompecabezas y el (sujeto 10), compra una gaseosa.</a:t>
            </a:r>
            <a:endParaRPr lang="es-AR" sz="1800" dirty="0" smtClean="0">
              <a:solidFill>
                <a:schemeClr val="accent3">
                  <a:lumMod val="50000"/>
                </a:schemeClr>
              </a:solidFill>
            </a:endParaRPr>
          </a:p>
          <a:p>
            <a:pPr>
              <a:buNone/>
            </a:pPr>
            <a:r>
              <a:rPr lang="es-ES" sz="1800" dirty="0" smtClean="0">
                <a:solidFill>
                  <a:schemeClr val="accent3">
                    <a:lumMod val="50000"/>
                  </a:schemeClr>
                </a:solidFill>
              </a:rPr>
              <a:t>       Otro dato relevante es el modo en que todos los sujetos guardan el dinero y lo hacen en diferentes compartimentos, por  ejemplo los (sujetos 1, 2, 4) lo guardan en el bolsillo del guardapolvo, el (sujeto 10) lo guarda en un monedero imaginario, el sujeto 8 en una cartera que saco del baúl de disfraces, los (sujetos 3, 5, 6) en billeteras y el sujeto 6 hace mención de eso “hay que guardar la plata en la billetera” y los (sujeto 7 y 9)  la guardan en el bolsillo del pantalón.</a:t>
            </a:r>
            <a:endParaRPr lang="es-AR" sz="1800" dirty="0" smtClean="0">
              <a:solidFill>
                <a:schemeClr val="accent3">
                  <a:lumMod val="50000"/>
                </a:schemeClr>
              </a:solidFill>
            </a:endParaRPr>
          </a:p>
          <a:p>
            <a:pPr>
              <a:buNone/>
            </a:pPr>
            <a:r>
              <a:rPr lang="es-ES" sz="1800" dirty="0" smtClean="0">
                <a:solidFill>
                  <a:schemeClr val="accent3">
                    <a:lumMod val="50000"/>
                  </a:schemeClr>
                </a:solidFill>
              </a:rPr>
              <a:t>       El cambio más significativo advertido es que éstos ya no necesitaban, para iniciar el  juego de compras, de la presencia de un adulto. Antes de la realización de la actividad curricular denominada las Olimpiadas matemáticas,  se observó que para iniciar el juego de compras, uno de ellos debía asumir el rol de adulto que acompañe el acto de compra y se responsabilice por la paga del producto, si  algunos de los sujetos no asumía dicho rol,  el  juego era impensado por parte de  ellos.</a:t>
            </a:r>
            <a:endParaRPr lang="es-AR" sz="1800" dirty="0">
              <a:solidFill>
                <a:schemeClr val="accent3">
                  <a:lumMod val="50000"/>
                </a:schemeClr>
              </a:solidFill>
            </a:endParaRPr>
          </a:p>
        </p:txBody>
      </p:sp>
      <p:sp>
        <p:nvSpPr>
          <p:cNvPr id="4" name="5 Marcador de número de diapositiva"/>
          <p:cNvSpPr>
            <a:spLocks noGrp="1"/>
          </p:cNvSpPr>
          <p:nvPr>
            <p:ph type="sldNum" sz="quarter" idx="12"/>
          </p:nvPr>
        </p:nvSpPr>
        <p:spPr>
          <a:xfrm>
            <a:off x="5580112" y="6492875"/>
            <a:ext cx="2133600" cy="365125"/>
          </a:xfrm>
        </p:spPr>
        <p:txBody>
          <a:bodyPr/>
          <a:lstStyle/>
          <a:p>
            <a:pPr>
              <a:defRPr/>
            </a:pPr>
            <a:fld id="{A8FE93AB-443A-402C-A0AB-27F701670F13}" type="slidenum">
              <a:rPr lang="es-ES" smtClean="0">
                <a:solidFill>
                  <a:schemeClr val="bg1"/>
                </a:solidFill>
              </a:rPr>
              <a:pPr>
                <a:defRPr/>
              </a:pPr>
              <a:t>16</a:t>
            </a:fld>
            <a:endParaRPr lang="es-ES" dirty="0">
              <a:solidFill>
                <a:schemeClr val="bg1"/>
              </a:solidFill>
            </a:endParaRPr>
          </a:p>
        </p:txBody>
      </p:sp>
    </p:spTree>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smtClean="0"/>
              <a:t> </a:t>
            </a:r>
            <a:r>
              <a:rPr lang="es-AR" dirty="0" smtClean="0"/>
              <a:t> </a:t>
            </a:r>
            <a:r>
              <a:rPr lang="es-ES" sz="3200" b="1" dirty="0" smtClean="0">
                <a:solidFill>
                  <a:schemeClr val="accent3">
                    <a:lumMod val="75000"/>
                  </a:schemeClr>
                </a:solidFill>
              </a:rPr>
              <a:t>Presentación de  datos: Cuestionario a padres</a:t>
            </a:r>
            <a:endParaRPr lang="es-ES" sz="3200" b="1" dirty="0">
              <a:solidFill>
                <a:schemeClr val="accent3">
                  <a:lumMod val="75000"/>
                </a:schemeClr>
              </a:solidFill>
            </a:endParaRPr>
          </a:p>
        </p:txBody>
      </p:sp>
      <p:sp>
        <p:nvSpPr>
          <p:cNvPr id="3" name="2 Marcador de contenido"/>
          <p:cNvSpPr>
            <a:spLocks noGrp="1"/>
          </p:cNvSpPr>
          <p:nvPr>
            <p:ph idx="1"/>
          </p:nvPr>
        </p:nvSpPr>
        <p:spPr>
          <a:xfrm>
            <a:off x="457200" y="1357298"/>
            <a:ext cx="8363272" cy="4143404"/>
          </a:xfrm>
        </p:spPr>
        <p:txBody>
          <a:bodyPr/>
          <a:lstStyle/>
          <a:p>
            <a:r>
              <a:rPr lang="es-ES" sz="2100" dirty="0" smtClean="0">
                <a:solidFill>
                  <a:schemeClr val="accent3">
                    <a:lumMod val="50000"/>
                  </a:schemeClr>
                </a:solidFill>
              </a:rPr>
              <a:t>Se puede observar que, la mitad de los padres manifiestan que  no educan a sus hijos, en relación al manejo de dinero y la otra  mitad, manifiestan que educan  a sus hijos en relación al manejo de dinero.</a:t>
            </a:r>
            <a:endParaRPr lang="es-AR" sz="2100" dirty="0" smtClean="0">
              <a:solidFill>
                <a:schemeClr val="accent3">
                  <a:lumMod val="50000"/>
                </a:schemeClr>
              </a:solidFill>
            </a:endParaRPr>
          </a:p>
          <a:p>
            <a:r>
              <a:rPr lang="es-ES" sz="2100" dirty="0" smtClean="0">
                <a:solidFill>
                  <a:schemeClr val="accent3">
                    <a:lumMod val="50000"/>
                  </a:schemeClr>
                </a:solidFill>
              </a:rPr>
              <a:t>Hay pocos casos de  transmisión generacional de estrategias de socialización económica.</a:t>
            </a:r>
            <a:endParaRPr lang="es-AR" sz="2100" dirty="0" smtClean="0">
              <a:solidFill>
                <a:schemeClr val="accent3">
                  <a:lumMod val="50000"/>
                </a:schemeClr>
              </a:solidFill>
            </a:endParaRPr>
          </a:p>
          <a:p>
            <a:r>
              <a:rPr lang="es-ES" sz="2100" dirty="0" smtClean="0">
                <a:solidFill>
                  <a:schemeClr val="accent3">
                    <a:lumMod val="50000"/>
                  </a:schemeClr>
                </a:solidFill>
              </a:rPr>
              <a:t>La estrategia de socialización económica más  básica es el ahorro y su medio la alcancía.</a:t>
            </a:r>
            <a:endParaRPr lang="es-AR" sz="2100" dirty="0" smtClean="0">
              <a:solidFill>
                <a:schemeClr val="accent3">
                  <a:lumMod val="50000"/>
                </a:schemeClr>
              </a:solidFill>
            </a:endParaRPr>
          </a:p>
          <a:p>
            <a:r>
              <a:rPr lang="es-ES" sz="2100" dirty="0" smtClean="0">
                <a:solidFill>
                  <a:schemeClr val="accent3">
                    <a:lumMod val="50000"/>
                  </a:schemeClr>
                </a:solidFill>
              </a:rPr>
              <a:t>La mayoría de los padres manifiestan que sus hijos no manejan dinero solos.</a:t>
            </a:r>
            <a:endParaRPr lang="es-AR" sz="2100" dirty="0" smtClean="0">
              <a:solidFill>
                <a:schemeClr val="accent3">
                  <a:lumMod val="50000"/>
                </a:schemeClr>
              </a:solidFill>
            </a:endParaRPr>
          </a:p>
          <a:p>
            <a:r>
              <a:rPr lang="es-ES" sz="2100" dirty="0" smtClean="0">
                <a:solidFill>
                  <a:schemeClr val="accent3">
                    <a:lumMod val="50000"/>
                  </a:schemeClr>
                </a:solidFill>
              </a:rPr>
              <a:t>Todos concuerdan en que la institución educativa colabora con la educación económica de sus hijos.</a:t>
            </a:r>
            <a:endParaRPr lang="es-AR" sz="2100" dirty="0" smtClean="0">
              <a:solidFill>
                <a:schemeClr val="accent3">
                  <a:lumMod val="50000"/>
                </a:schemeClr>
              </a:solidFill>
            </a:endParaRPr>
          </a:p>
          <a:p>
            <a:endParaRPr lang="es-ES" dirty="0" smtClean="0"/>
          </a:p>
          <a:p>
            <a:endParaRPr lang="es-ES" dirty="0"/>
          </a:p>
        </p:txBody>
      </p:sp>
      <p:sp>
        <p:nvSpPr>
          <p:cNvPr id="5" name="5 Marcador de número de diapositiva"/>
          <p:cNvSpPr>
            <a:spLocks noGrp="1"/>
          </p:cNvSpPr>
          <p:nvPr>
            <p:ph type="sldNum" sz="quarter" idx="12"/>
          </p:nvPr>
        </p:nvSpPr>
        <p:spPr>
          <a:xfrm>
            <a:off x="5580112" y="6492875"/>
            <a:ext cx="2133600" cy="365125"/>
          </a:xfrm>
        </p:spPr>
        <p:txBody>
          <a:bodyPr/>
          <a:lstStyle/>
          <a:p>
            <a:pPr>
              <a:defRPr/>
            </a:pPr>
            <a:fld id="{A8FE93AB-443A-402C-A0AB-27F701670F13}" type="slidenum">
              <a:rPr lang="es-ES" smtClean="0">
                <a:solidFill>
                  <a:schemeClr val="bg1"/>
                </a:solidFill>
              </a:rPr>
              <a:pPr>
                <a:defRPr/>
              </a:pPr>
              <a:t>17</a:t>
            </a:fld>
            <a:endParaRPr lang="es-ES" dirty="0">
              <a:solidFill>
                <a:schemeClr val="bg1"/>
              </a:solidFill>
            </a:endParaRPr>
          </a:p>
        </p:txBody>
      </p:sp>
    </p:spTree>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90000"/>
                <a:alpha val="13000"/>
              </a:schemeClr>
            </a:gs>
            <a:gs pos="0">
              <a:schemeClr val="bg2">
                <a:lumMod val="90000"/>
                <a:alpha val="13000"/>
              </a:schemeClr>
            </a:gs>
            <a:gs pos="0">
              <a:schemeClr val="bg2">
                <a:lumMod val="90000"/>
                <a:alpha val="13000"/>
              </a:schemeClr>
            </a:gs>
            <a:gs pos="64999">
              <a:srgbClr val="F0EBD5"/>
            </a:gs>
            <a:gs pos="100000">
              <a:srgbClr val="D1C39F"/>
            </a:gs>
          </a:gsLst>
          <a:lin ang="18900000" scaled="1"/>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4294967295"/>
          </p:nvPr>
        </p:nvGraphicFramePr>
        <p:xfrm>
          <a:off x="395536" y="311950"/>
          <a:ext cx="8286808" cy="6285402"/>
        </p:xfrm>
        <a:graphic>
          <a:graphicData uri="http://schemas.openxmlformats.org/drawingml/2006/table">
            <a:tbl>
              <a:tblPr firstRow="1" bandRow="1">
                <a:tableStyleId>{F5AB1C69-6EDB-4FF4-983F-18BD219EF322}</a:tableStyleId>
              </a:tblPr>
              <a:tblGrid>
                <a:gridCol w="345982"/>
                <a:gridCol w="2646942"/>
                <a:gridCol w="2646942"/>
                <a:gridCol w="2646942"/>
              </a:tblGrid>
              <a:tr h="0">
                <a:tc>
                  <a:txBody>
                    <a:bodyPr/>
                    <a:lstStyle/>
                    <a:p>
                      <a:pPr algn="just">
                        <a:spcAft>
                          <a:spcPts val="0"/>
                        </a:spcAft>
                      </a:pPr>
                      <a:r>
                        <a:rPr lang="es-ES" sz="1200" dirty="0"/>
                        <a:t>Nº</a:t>
                      </a:r>
                      <a:endParaRPr lang="es-AR" sz="1200" dirty="0">
                        <a:latin typeface="Times New Roman"/>
                        <a:ea typeface="Times New Roman"/>
                      </a:endParaRPr>
                    </a:p>
                  </a:txBody>
                  <a:tcPr marL="68580" marR="68580" marT="0" marB="0"/>
                </a:tc>
                <a:tc>
                  <a:txBody>
                    <a:bodyPr/>
                    <a:lstStyle/>
                    <a:p>
                      <a:pPr marL="342900" indent="-342900" algn="l" rtl="0" fontAlgn="base">
                        <a:spcBef>
                          <a:spcPct val="20000"/>
                        </a:spcBef>
                        <a:spcAft>
                          <a:spcPct val="0"/>
                        </a:spcAft>
                        <a:buFont typeface="Arial" charset="0"/>
                        <a:buChar char="•"/>
                      </a:pPr>
                      <a:r>
                        <a:rPr lang="es-ES" sz="1400" kern="1200" dirty="0">
                          <a:solidFill>
                            <a:srgbClr val="39471D"/>
                          </a:solidFill>
                        </a:rPr>
                        <a:t>Prácticas de Socialización</a:t>
                      </a:r>
                      <a:endParaRPr lang="es-AR" sz="1400" kern="1200" dirty="0">
                        <a:solidFill>
                          <a:srgbClr val="39471D"/>
                        </a:solidFill>
                        <a:latin typeface="+mn-lt"/>
                        <a:ea typeface="+mn-ea"/>
                        <a:cs typeface="+mn-cs"/>
                      </a:endParaRPr>
                    </a:p>
                  </a:txBody>
                  <a:tcPr marL="68580" marR="68580" marT="0" marB="0"/>
                </a:tc>
                <a:tc>
                  <a:txBody>
                    <a:bodyPr/>
                    <a:lstStyle/>
                    <a:p>
                      <a:pPr marL="342900" indent="-342900" algn="l" rtl="0" fontAlgn="base">
                        <a:spcBef>
                          <a:spcPct val="20000"/>
                        </a:spcBef>
                        <a:spcAft>
                          <a:spcPct val="0"/>
                        </a:spcAft>
                        <a:buFont typeface="Arial" charset="0"/>
                        <a:buChar char="•"/>
                      </a:pPr>
                      <a:r>
                        <a:rPr lang="es-ES" sz="1400" kern="1200" dirty="0">
                          <a:solidFill>
                            <a:srgbClr val="39471D"/>
                          </a:solidFill>
                        </a:rPr>
                        <a:t>Estrategias de Socialización</a:t>
                      </a:r>
                      <a:endParaRPr lang="es-AR" sz="1400" kern="1200" dirty="0">
                        <a:solidFill>
                          <a:srgbClr val="39471D"/>
                        </a:solidFill>
                        <a:latin typeface="+mn-lt"/>
                        <a:ea typeface="+mn-ea"/>
                        <a:cs typeface="+mn-cs"/>
                      </a:endParaRPr>
                    </a:p>
                  </a:txBody>
                  <a:tcPr marL="68580" marR="68580" marT="0" marB="0"/>
                </a:tc>
                <a:tc>
                  <a:txBody>
                    <a:bodyPr/>
                    <a:lstStyle/>
                    <a:p>
                      <a:pPr marL="342900" indent="-342900" algn="l" rtl="0" fontAlgn="base">
                        <a:spcBef>
                          <a:spcPct val="20000"/>
                        </a:spcBef>
                        <a:spcAft>
                          <a:spcPct val="0"/>
                        </a:spcAft>
                        <a:buFont typeface="Arial" charset="0"/>
                        <a:buChar char="•"/>
                      </a:pPr>
                      <a:r>
                        <a:rPr lang="es-ES" sz="1400" kern="1200" dirty="0">
                          <a:solidFill>
                            <a:srgbClr val="39471D"/>
                          </a:solidFill>
                        </a:rPr>
                        <a:t>Alfabetización económica</a:t>
                      </a:r>
                      <a:endParaRPr lang="es-AR" sz="1400" kern="1200" dirty="0">
                        <a:solidFill>
                          <a:srgbClr val="39471D"/>
                        </a:solidFill>
                        <a:latin typeface="+mn-lt"/>
                        <a:ea typeface="+mn-ea"/>
                        <a:cs typeface="+mn-cs"/>
                      </a:endParaRPr>
                    </a:p>
                  </a:txBody>
                  <a:tcPr marL="68580" marR="68580" marT="0" marB="0"/>
                </a:tc>
              </a:tr>
              <a:tr h="470369">
                <a:tc>
                  <a:txBody>
                    <a:bodyPr/>
                    <a:lstStyle/>
                    <a:p>
                      <a:pPr algn="just">
                        <a:spcAft>
                          <a:spcPts val="0"/>
                        </a:spcAft>
                      </a:pPr>
                      <a:r>
                        <a:rPr lang="es-ES" sz="1200" dirty="0"/>
                        <a:t>1</a:t>
                      </a:r>
                      <a:endParaRPr lang="es-AR" sz="1200" dirty="0">
                        <a:latin typeface="Times New Roman"/>
                        <a:ea typeface="Times New Roman"/>
                      </a:endParaRPr>
                    </a:p>
                  </a:txBody>
                  <a:tcPr marL="68580" marR="68580" marT="0" marB="0"/>
                </a:tc>
                <a:tc>
                  <a:txBody>
                    <a:bodyPr/>
                    <a:lstStyle/>
                    <a:p>
                      <a:pPr marL="342900" indent="0" algn="l" rtl="0" fontAlgn="base">
                        <a:spcBef>
                          <a:spcPct val="20000"/>
                        </a:spcBef>
                        <a:spcAft>
                          <a:spcPct val="0"/>
                        </a:spcAft>
                        <a:buFont typeface="Arial" pitchFamily="34" charset="0"/>
                        <a:buChar char="•"/>
                      </a:pPr>
                      <a:r>
                        <a:rPr lang="es-ES" sz="1400" kern="1200" dirty="0" smtClean="0">
                          <a:solidFill>
                            <a:srgbClr val="39471D"/>
                          </a:solidFill>
                        </a:rPr>
                        <a:t>No </a:t>
                      </a:r>
                      <a:r>
                        <a:rPr lang="es-ES" sz="1400" kern="1200" dirty="0">
                          <a:solidFill>
                            <a:srgbClr val="39471D"/>
                          </a:solidFill>
                        </a:rPr>
                        <a:t>educan a su </a:t>
                      </a:r>
                      <a:r>
                        <a:rPr lang="es-ES" sz="1400" kern="1200" dirty="0" smtClean="0">
                          <a:solidFill>
                            <a:srgbClr val="39471D"/>
                          </a:solidFill>
                        </a:rPr>
                        <a:t>hijo</a:t>
                      </a:r>
                      <a:endParaRPr lang="es-AR" sz="1400" kern="1200" dirty="0">
                        <a:solidFill>
                          <a:srgbClr val="39471D"/>
                        </a:solidFill>
                        <a:latin typeface="+mn-lt"/>
                        <a:ea typeface="+mn-ea"/>
                        <a:cs typeface="+mn-cs"/>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smtClean="0">
                          <a:solidFill>
                            <a:srgbClr val="39471D"/>
                          </a:solidFill>
                        </a:rPr>
                        <a:t>Ahorro.  Medio la </a:t>
                      </a:r>
                      <a:r>
                        <a:rPr lang="es-ES" sz="1400" kern="1200" dirty="0">
                          <a:solidFill>
                            <a:srgbClr val="39471D"/>
                          </a:solidFill>
                        </a:rPr>
                        <a:t>alcancía</a:t>
                      </a:r>
                      <a:endParaRPr lang="es-AR" sz="1400" kern="1200" dirty="0">
                        <a:solidFill>
                          <a:srgbClr val="39471D"/>
                        </a:solidFill>
                      </a:endParaRPr>
                    </a:p>
                    <a:p>
                      <a:pPr marL="342900" indent="0" algn="l" rtl="0" fontAlgn="base">
                        <a:spcBef>
                          <a:spcPct val="20000"/>
                        </a:spcBef>
                        <a:spcAft>
                          <a:spcPct val="0"/>
                        </a:spcAft>
                        <a:buFont typeface="Arial" charset="0"/>
                        <a:buChar char="•"/>
                      </a:pPr>
                      <a:r>
                        <a:rPr lang="es-ES" sz="1400" kern="1200" dirty="0" smtClean="0">
                          <a:solidFill>
                            <a:srgbClr val="39471D"/>
                          </a:solidFill>
                        </a:rPr>
                        <a:t>No </a:t>
                      </a:r>
                      <a:r>
                        <a:rPr lang="es-ES" sz="1400" kern="1200" dirty="0">
                          <a:solidFill>
                            <a:srgbClr val="39471D"/>
                          </a:solidFill>
                        </a:rPr>
                        <a:t>maneja dinero solo.</a:t>
                      </a:r>
                      <a:endParaRPr lang="es-AR" sz="1400" kern="1200" dirty="0">
                        <a:solidFill>
                          <a:srgbClr val="39471D"/>
                        </a:solidFill>
                        <a:latin typeface="+mn-lt"/>
                        <a:ea typeface="+mn-ea"/>
                        <a:cs typeface="+mn-cs"/>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a:solidFill>
                            <a:srgbClr val="39471D"/>
                          </a:solidFill>
                        </a:rPr>
                        <a:t>La institución educativa no  colabora.</a:t>
                      </a:r>
                      <a:endParaRPr lang="es-AR" sz="1400" kern="1200" dirty="0">
                        <a:solidFill>
                          <a:srgbClr val="39471D"/>
                        </a:solidFill>
                        <a:latin typeface="+mn-lt"/>
                        <a:ea typeface="+mn-ea"/>
                        <a:cs typeface="+mn-cs"/>
                      </a:endParaRPr>
                    </a:p>
                  </a:txBody>
                  <a:tcPr marL="68580" marR="68580" marT="0" marB="0"/>
                </a:tc>
              </a:tr>
              <a:tr h="684174">
                <a:tc>
                  <a:txBody>
                    <a:bodyPr/>
                    <a:lstStyle/>
                    <a:p>
                      <a:pPr algn="just">
                        <a:spcAft>
                          <a:spcPts val="0"/>
                        </a:spcAft>
                      </a:pPr>
                      <a:r>
                        <a:rPr lang="es-ES" sz="1200" dirty="0"/>
                        <a:t>2</a:t>
                      </a:r>
                      <a:endParaRPr lang="es-AR" sz="1200" dirty="0">
                        <a:latin typeface="Times New Roman"/>
                        <a:ea typeface="Times New Roman"/>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smtClean="0">
                          <a:solidFill>
                            <a:srgbClr val="39471D"/>
                          </a:solidFill>
                        </a:rPr>
                        <a:t> </a:t>
                      </a:r>
                      <a:r>
                        <a:rPr lang="es-ES" sz="1400" kern="1200" dirty="0">
                          <a:solidFill>
                            <a:srgbClr val="39471D"/>
                          </a:solidFill>
                        </a:rPr>
                        <a:t>E</a:t>
                      </a:r>
                      <a:r>
                        <a:rPr lang="es-ES" sz="1400" kern="1200" dirty="0" smtClean="0">
                          <a:solidFill>
                            <a:srgbClr val="39471D"/>
                          </a:solidFill>
                        </a:rPr>
                        <a:t>duca </a:t>
                      </a:r>
                      <a:r>
                        <a:rPr lang="es-ES" sz="1400" kern="1200" dirty="0">
                          <a:solidFill>
                            <a:srgbClr val="39471D"/>
                          </a:solidFill>
                        </a:rPr>
                        <a:t>a su </a:t>
                      </a:r>
                      <a:r>
                        <a:rPr lang="es-ES" sz="1400" kern="1200" dirty="0" smtClean="0">
                          <a:solidFill>
                            <a:srgbClr val="39471D"/>
                          </a:solidFill>
                        </a:rPr>
                        <a:t>hijo</a:t>
                      </a:r>
                      <a:endParaRPr lang="es-AR" sz="1400" kern="1200" dirty="0">
                        <a:solidFill>
                          <a:srgbClr val="39471D"/>
                        </a:solidFill>
                      </a:endParaRPr>
                    </a:p>
                    <a:p>
                      <a:pPr marL="342900" indent="0" algn="l" rtl="0" fontAlgn="base">
                        <a:spcBef>
                          <a:spcPct val="20000"/>
                        </a:spcBef>
                        <a:spcAft>
                          <a:spcPct val="0"/>
                        </a:spcAft>
                        <a:buFont typeface="Arial" charset="0"/>
                        <a:buChar char="•"/>
                      </a:pPr>
                      <a:r>
                        <a:rPr lang="es-ES" sz="1400" kern="1200" dirty="0" smtClean="0">
                          <a:solidFill>
                            <a:srgbClr val="39471D"/>
                          </a:solidFill>
                        </a:rPr>
                        <a:t>Transmisión generacional.</a:t>
                      </a:r>
                      <a:endParaRPr lang="es-AR" sz="1400" kern="1200" dirty="0">
                        <a:solidFill>
                          <a:srgbClr val="39471D"/>
                        </a:solidFill>
                        <a:latin typeface="+mn-lt"/>
                        <a:ea typeface="+mn-ea"/>
                        <a:cs typeface="+mn-cs"/>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smtClean="0">
                          <a:solidFill>
                            <a:srgbClr val="39471D"/>
                          </a:solidFill>
                        </a:rPr>
                        <a:t>Explicación y ahorro. Medio,  </a:t>
                      </a:r>
                      <a:r>
                        <a:rPr lang="es-ES" sz="1400" kern="1200" dirty="0">
                          <a:solidFill>
                            <a:srgbClr val="39471D"/>
                          </a:solidFill>
                        </a:rPr>
                        <a:t>alcancía.</a:t>
                      </a:r>
                      <a:endParaRPr lang="es-AR" sz="1400" kern="1200" dirty="0">
                        <a:solidFill>
                          <a:srgbClr val="39471D"/>
                        </a:solidFill>
                      </a:endParaRPr>
                    </a:p>
                    <a:p>
                      <a:pPr marL="342900" indent="0" algn="l" rtl="0" fontAlgn="base">
                        <a:spcBef>
                          <a:spcPct val="20000"/>
                        </a:spcBef>
                        <a:spcAft>
                          <a:spcPct val="0"/>
                        </a:spcAft>
                        <a:buFont typeface="Arial" charset="0"/>
                        <a:buChar char="•"/>
                      </a:pPr>
                      <a:r>
                        <a:rPr lang="es-ES" sz="1400" kern="1200" dirty="0" smtClean="0">
                          <a:solidFill>
                            <a:srgbClr val="39471D"/>
                          </a:solidFill>
                        </a:rPr>
                        <a:t>No </a:t>
                      </a:r>
                      <a:r>
                        <a:rPr lang="es-ES" sz="1400" kern="1200" dirty="0">
                          <a:solidFill>
                            <a:srgbClr val="39471D"/>
                          </a:solidFill>
                        </a:rPr>
                        <a:t>maneja dinero solo.</a:t>
                      </a:r>
                      <a:endParaRPr lang="es-AR" sz="1400" kern="1200" dirty="0">
                        <a:solidFill>
                          <a:srgbClr val="39471D"/>
                        </a:solidFill>
                        <a:latin typeface="+mn-lt"/>
                        <a:ea typeface="+mn-ea"/>
                        <a:cs typeface="+mn-cs"/>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a:solidFill>
                            <a:srgbClr val="39471D"/>
                          </a:solidFill>
                        </a:rPr>
                        <a:t>La  institución educativa  </a:t>
                      </a:r>
                      <a:r>
                        <a:rPr lang="es-ES" sz="1400" kern="1200" dirty="0" smtClean="0">
                          <a:solidFill>
                            <a:srgbClr val="39471D"/>
                          </a:solidFill>
                        </a:rPr>
                        <a:t>colabora.</a:t>
                      </a:r>
                      <a:endParaRPr lang="es-AR" sz="1400" kern="1200" dirty="0">
                        <a:solidFill>
                          <a:srgbClr val="39471D"/>
                        </a:solidFill>
                        <a:latin typeface="+mn-lt"/>
                        <a:ea typeface="+mn-ea"/>
                        <a:cs typeface="+mn-cs"/>
                      </a:endParaRPr>
                    </a:p>
                  </a:txBody>
                  <a:tcPr marL="68580" marR="68580" marT="0" marB="0"/>
                </a:tc>
              </a:tr>
              <a:tr h="470369">
                <a:tc>
                  <a:txBody>
                    <a:bodyPr/>
                    <a:lstStyle/>
                    <a:p>
                      <a:pPr algn="just">
                        <a:spcAft>
                          <a:spcPts val="0"/>
                        </a:spcAft>
                      </a:pPr>
                      <a:r>
                        <a:rPr lang="es-ES" sz="1200" dirty="0"/>
                        <a:t>3</a:t>
                      </a:r>
                      <a:endParaRPr lang="es-AR" sz="1200" dirty="0">
                        <a:latin typeface="Times New Roman"/>
                        <a:ea typeface="Times New Roman"/>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smtClean="0">
                          <a:solidFill>
                            <a:srgbClr val="39471D"/>
                          </a:solidFill>
                        </a:rPr>
                        <a:t> </a:t>
                      </a:r>
                      <a:r>
                        <a:rPr lang="es-ES" sz="1400" kern="1200" dirty="0">
                          <a:solidFill>
                            <a:srgbClr val="39471D"/>
                          </a:solidFill>
                        </a:rPr>
                        <a:t>N</a:t>
                      </a:r>
                      <a:r>
                        <a:rPr lang="es-ES" sz="1400" kern="1200" dirty="0" smtClean="0">
                          <a:solidFill>
                            <a:srgbClr val="39471D"/>
                          </a:solidFill>
                        </a:rPr>
                        <a:t>o </a:t>
                      </a:r>
                      <a:r>
                        <a:rPr lang="es-ES" sz="1400" kern="1200" dirty="0">
                          <a:solidFill>
                            <a:srgbClr val="39471D"/>
                          </a:solidFill>
                        </a:rPr>
                        <a:t>educan a su </a:t>
                      </a:r>
                      <a:r>
                        <a:rPr lang="es-ES" sz="1400" kern="1200" dirty="0" smtClean="0">
                          <a:solidFill>
                            <a:srgbClr val="39471D"/>
                          </a:solidFill>
                        </a:rPr>
                        <a:t>hijo</a:t>
                      </a:r>
                      <a:endParaRPr lang="es-AR" sz="1400" kern="1200" dirty="0">
                        <a:solidFill>
                          <a:srgbClr val="39471D"/>
                        </a:solidFill>
                        <a:latin typeface="+mn-lt"/>
                        <a:ea typeface="+mn-ea"/>
                        <a:cs typeface="+mn-cs"/>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a:solidFill>
                            <a:srgbClr val="39471D"/>
                          </a:solidFill>
                        </a:rPr>
                        <a:t>El </a:t>
                      </a:r>
                      <a:r>
                        <a:rPr lang="es-ES" sz="1400" kern="1200" dirty="0" smtClean="0">
                          <a:solidFill>
                            <a:srgbClr val="39471D"/>
                          </a:solidFill>
                        </a:rPr>
                        <a:t>ahorro. Medio  </a:t>
                      </a:r>
                      <a:r>
                        <a:rPr lang="es-ES" sz="1400" kern="1200" dirty="0">
                          <a:solidFill>
                            <a:srgbClr val="39471D"/>
                          </a:solidFill>
                        </a:rPr>
                        <a:t>la alcancía.</a:t>
                      </a:r>
                      <a:endParaRPr lang="es-AR" sz="1400" kern="1200" dirty="0">
                        <a:solidFill>
                          <a:srgbClr val="39471D"/>
                        </a:solidFill>
                      </a:endParaRPr>
                    </a:p>
                    <a:p>
                      <a:pPr marL="342900" indent="0" algn="l" rtl="0" fontAlgn="base">
                        <a:spcBef>
                          <a:spcPct val="20000"/>
                        </a:spcBef>
                        <a:spcAft>
                          <a:spcPct val="0"/>
                        </a:spcAft>
                        <a:buFont typeface="Arial" charset="0"/>
                        <a:buChar char="•"/>
                      </a:pPr>
                      <a:r>
                        <a:rPr lang="es-ES" sz="1400" kern="1200" dirty="0">
                          <a:solidFill>
                            <a:srgbClr val="39471D"/>
                          </a:solidFill>
                        </a:rPr>
                        <a:t>Niño maneja dinero solo.</a:t>
                      </a:r>
                      <a:endParaRPr lang="es-AR" sz="1400" kern="1200" dirty="0">
                        <a:solidFill>
                          <a:srgbClr val="39471D"/>
                        </a:solidFill>
                        <a:latin typeface="+mn-lt"/>
                        <a:ea typeface="+mn-ea"/>
                        <a:cs typeface="+mn-cs"/>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a:solidFill>
                            <a:srgbClr val="39471D"/>
                          </a:solidFill>
                        </a:rPr>
                        <a:t>La institución educativa  </a:t>
                      </a:r>
                      <a:r>
                        <a:rPr lang="es-ES" sz="1400" kern="1200" dirty="0" smtClean="0">
                          <a:solidFill>
                            <a:srgbClr val="39471D"/>
                          </a:solidFill>
                        </a:rPr>
                        <a:t>colabora.</a:t>
                      </a:r>
                      <a:endParaRPr lang="es-AR" sz="1400" kern="1200" dirty="0">
                        <a:solidFill>
                          <a:srgbClr val="39471D"/>
                        </a:solidFill>
                        <a:latin typeface="+mn-lt"/>
                        <a:ea typeface="+mn-ea"/>
                        <a:cs typeface="+mn-cs"/>
                      </a:endParaRPr>
                    </a:p>
                  </a:txBody>
                  <a:tcPr marL="68580" marR="68580" marT="0" marB="0"/>
                </a:tc>
              </a:tr>
              <a:tr h="684174">
                <a:tc>
                  <a:txBody>
                    <a:bodyPr/>
                    <a:lstStyle/>
                    <a:p>
                      <a:pPr algn="just">
                        <a:spcAft>
                          <a:spcPts val="0"/>
                        </a:spcAft>
                      </a:pPr>
                      <a:r>
                        <a:rPr lang="es-ES" sz="1200" dirty="0"/>
                        <a:t>4</a:t>
                      </a:r>
                      <a:endParaRPr lang="es-AR" sz="1200" dirty="0">
                        <a:latin typeface="Times New Roman"/>
                        <a:ea typeface="Times New Roman"/>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smtClean="0">
                          <a:solidFill>
                            <a:srgbClr val="39471D"/>
                          </a:solidFill>
                        </a:rPr>
                        <a:t>  </a:t>
                      </a:r>
                      <a:r>
                        <a:rPr lang="es-ES" sz="1400" kern="1200" dirty="0">
                          <a:solidFill>
                            <a:srgbClr val="39471D"/>
                          </a:solidFill>
                        </a:rPr>
                        <a:t>E</a:t>
                      </a:r>
                      <a:r>
                        <a:rPr lang="es-ES" sz="1400" kern="1200" dirty="0" smtClean="0">
                          <a:solidFill>
                            <a:srgbClr val="39471D"/>
                          </a:solidFill>
                        </a:rPr>
                        <a:t>ducan </a:t>
                      </a:r>
                      <a:r>
                        <a:rPr lang="es-ES" sz="1400" kern="1200" dirty="0">
                          <a:solidFill>
                            <a:srgbClr val="39471D"/>
                          </a:solidFill>
                        </a:rPr>
                        <a:t>a su </a:t>
                      </a:r>
                      <a:r>
                        <a:rPr lang="es-ES" sz="1400" kern="1200" dirty="0" smtClean="0">
                          <a:solidFill>
                            <a:srgbClr val="39471D"/>
                          </a:solidFill>
                        </a:rPr>
                        <a:t>hija</a:t>
                      </a:r>
                      <a:endParaRPr lang="es-AR" sz="1400" kern="1200" dirty="0">
                        <a:solidFill>
                          <a:srgbClr val="39471D"/>
                        </a:solidFill>
                        <a:latin typeface="+mn-lt"/>
                        <a:ea typeface="+mn-ea"/>
                        <a:cs typeface="+mn-cs"/>
                      </a:endParaRPr>
                    </a:p>
                  </a:txBody>
                  <a:tcPr marL="68580" marR="68580" marT="0" marB="0"/>
                </a:tc>
                <a:tc>
                  <a:txBody>
                    <a:bodyPr/>
                    <a:lstStyle/>
                    <a:p>
                      <a:pPr marL="342900" indent="0" algn="l" rtl="0" fontAlgn="base">
                        <a:spcBef>
                          <a:spcPct val="20000"/>
                        </a:spcBef>
                        <a:spcAft>
                          <a:spcPct val="0"/>
                        </a:spcAft>
                        <a:buFont typeface="Arial" pitchFamily="34" charset="0"/>
                        <a:buChar char="•"/>
                      </a:pPr>
                      <a:r>
                        <a:rPr lang="es-ES" sz="1400" kern="1200" dirty="0">
                          <a:solidFill>
                            <a:srgbClr val="39471D"/>
                          </a:solidFill>
                        </a:rPr>
                        <a:t>La explicación y el </a:t>
                      </a:r>
                      <a:r>
                        <a:rPr lang="es-ES" sz="1400" kern="1200" dirty="0" smtClean="0">
                          <a:solidFill>
                            <a:srgbClr val="39471D"/>
                          </a:solidFill>
                        </a:rPr>
                        <a:t>ahorro. Medio </a:t>
                      </a:r>
                      <a:r>
                        <a:rPr lang="es-ES" sz="1400" kern="1200" dirty="0">
                          <a:solidFill>
                            <a:srgbClr val="39471D"/>
                          </a:solidFill>
                        </a:rPr>
                        <a:t>la alcancía</a:t>
                      </a:r>
                      <a:endParaRPr lang="es-AR" sz="1400" kern="1200" dirty="0">
                        <a:solidFill>
                          <a:srgbClr val="39471D"/>
                        </a:solidFill>
                      </a:endParaRPr>
                    </a:p>
                    <a:p>
                      <a:pPr marL="342900" indent="0" algn="l" rtl="0" fontAlgn="base">
                        <a:spcBef>
                          <a:spcPct val="20000"/>
                        </a:spcBef>
                        <a:spcAft>
                          <a:spcPct val="0"/>
                        </a:spcAft>
                        <a:buFont typeface="Arial" charset="0"/>
                        <a:buChar char="•"/>
                      </a:pPr>
                      <a:r>
                        <a:rPr lang="es-ES" sz="1400" kern="1200" dirty="0" smtClean="0">
                          <a:solidFill>
                            <a:srgbClr val="39471D"/>
                          </a:solidFill>
                        </a:rPr>
                        <a:t>No </a:t>
                      </a:r>
                      <a:r>
                        <a:rPr lang="es-ES" sz="1400" kern="1200" dirty="0">
                          <a:solidFill>
                            <a:srgbClr val="39471D"/>
                          </a:solidFill>
                        </a:rPr>
                        <a:t>maneja dinero sola.</a:t>
                      </a:r>
                      <a:endParaRPr lang="es-AR" sz="1400" kern="1200" dirty="0">
                        <a:solidFill>
                          <a:srgbClr val="39471D"/>
                        </a:solidFill>
                        <a:latin typeface="+mn-lt"/>
                        <a:ea typeface="+mn-ea"/>
                        <a:cs typeface="+mn-cs"/>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a:solidFill>
                            <a:srgbClr val="39471D"/>
                          </a:solidFill>
                        </a:rPr>
                        <a:t>La institución educativa </a:t>
                      </a:r>
                      <a:r>
                        <a:rPr lang="es-ES" sz="1400" kern="1200" dirty="0" smtClean="0">
                          <a:solidFill>
                            <a:srgbClr val="39471D"/>
                          </a:solidFill>
                        </a:rPr>
                        <a:t>colabora.</a:t>
                      </a:r>
                      <a:endParaRPr lang="es-AR" sz="1400" kern="1200" dirty="0">
                        <a:solidFill>
                          <a:srgbClr val="39471D"/>
                        </a:solidFill>
                        <a:latin typeface="+mn-lt"/>
                        <a:ea typeface="+mn-ea"/>
                        <a:cs typeface="+mn-cs"/>
                      </a:endParaRPr>
                    </a:p>
                  </a:txBody>
                  <a:tcPr marL="68580" marR="68580" marT="0" marB="0"/>
                </a:tc>
              </a:tr>
              <a:tr h="684174">
                <a:tc>
                  <a:txBody>
                    <a:bodyPr/>
                    <a:lstStyle/>
                    <a:p>
                      <a:pPr algn="just">
                        <a:spcAft>
                          <a:spcPts val="0"/>
                        </a:spcAft>
                      </a:pPr>
                      <a:r>
                        <a:rPr lang="es-ES" sz="1200" dirty="0"/>
                        <a:t>5</a:t>
                      </a:r>
                      <a:endParaRPr lang="es-AR" sz="1200" dirty="0">
                        <a:latin typeface="Times New Roman"/>
                        <a:ea typeface="Times New Roman"/>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smtClean="0">
                          <a:solidFill>
                            <a:srgbClr val="39471D"/>
                          </a:solidFill>
                        </a:rPr>
                        <a:t> </a:t>
                      </a:r>
                      <a:r>
                        <a:rPr lang="es-ES" sz="1400" kern="1200" dirty="0">
                          <a:solidFill>
                            <a:srgbClr val="39471D"/>
                          </a:solidFill>
                        </a:rPr>
                        <a:t>E</a:t>
                      </a:r>
                      <a:r>
                        <a:rPr lang="es-ES" sz="1400" kern="1200" dirty="0" smtClean="0">
                          <a:solidFill>
                            <a:srgbClr val="39471D"/>
                          </a:solidFill>
                        </a:rPr>
                        <a:t>ducan </a:t>
                      </a:r>
                      <a:r>
                        <a:rPr lang="es-ES" sz="1400" kern="1200" dirty="0">
                          <a:solidFill>
                            <a:srgbClr val="39471D"/>
                          </a:solidFill>
                        </a:rPr>
                        <a:t>a su hijo </a:t>
                      </a:r>
                      <a:endParaRPr lang="es-ES" sz="1400" kern="1200" dirty="0" smtClean="0">
                        <a:solidFill>
                          <a:srgbClr val="39471D"/>
                        </a:solidFill>
                      </a:endParaRPr>
                    </a:p>
                    <a:p>
                      <a:pPr marL="342900" indent="0" algn="l" rtl="0" fontAlgn="base">
                        <a:spcBef>
                          <a:spcPct val="20000"/>
                        </a:spcBef>
                        <a:spcAft>
                          <a:spcPct val="0"/>
                        </a:spcAft>
                        <a:buFont typeface="Arial" charset="0"/>
                        <a:buChar char="•"/>
                      </a:pPr>
                      <a:r>
                        <a:rPr lang="es-ES" sz="1400" kern="1200" dirty="0" smtClean="0">
                          <a:solidFill>
                            <a:srgbClr val="39471D"/>
                          </a:solidFill>
                        </a:rPr>
                        <a:t>Transmisión generacional.</a:t>
                      </a:r>
                      <a:endParaRPr lang="es-AR" sz="1400" kern="1200" dirty="0">
                        <a:solidFill>
                          <a:srgbClr val="39471D"/>
                        </a:solidFill>
                        <a:latin typeface="+mn-lt"/>
                        <a:ea typeface="+mn-ea"/>
                        <a:cs typeface="+mn-cs"/>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a:solidFill>
                            <a:srgbClr val="39471D"/>
                          </a:solidFill>
                        </a:rPr>
                        <a:t>El juego y el ahorro. </a:t>
                      </a:r>
                      <a:r>
                        <a:rPr lang="es-ES" sz="1400" kern="1200" dirty="0" smtClean="0">
                          <a:solidFill>
                            <a:srgbClr val="39471D"/>
                          </a:solidFill>
                        </a:rPr>
                        <a:t>Medio </a:t>
                      </a:r>
                      <a:r>
                        <a:rPr lang="es-ES" sz="1400" kern="1200" dirty="0">
                          <a:solidFill>
                            <a:srgbClr val="39471D"/>
                          </a:solidFill>
                        </a:rPr>
                        <a:t>la alcancía</a:t>
                      </a:r>
                      <a:endParaRPr lang="es-AR" sz="1400" kern="1200" dirty="0">
                        <a:solidFill>
                          <a:srgbClr val="39471D"/>
                        </a:solidFill>
                      </a:endParaRPr>
                    </a:p>
                    <a:p>
                      <a:pPr marL="342900" indent="0" algn="l" rtl="0" fontAlgn="base">
                        <a:spcBef>
                          <a:spcPct val="20000"/>
                        </a:spcBef>
                        <a:spcAft>
                          <a:spcPct val="0"/>
                        </a:spcAft>
                        <a:buFont typeface="Arial" charset="0"/>
                        <a:buChar char="•"/>
                      </a:pPr>
                      <a:r>
                        <a:rPr lang="es-ES" sz="1400" kern="1200" dirty="0" smtClean="0">
                          <a:solidFill>
                            <a:srgbClr val="39471D"/>
                          </a:solidFill>
                        </a:rPr>
                        <a:t>Maneja </a:t>
                      </a:r>
                      <a:r>
                        <a:rPr lang="es-ES" sz="1400" kern="1200" dirty="0">
                          <a:solidFill>
                            <a:srgbClr val="39471D"/>
                          </a:solidFill>
                        </a:rPr>
                        <a:t>dinero solo.</a:t>
                      </a:r>
                      <a:endParaRPr lang="es-AR" sz="1400" kern="1200" dirty="0">
                        <a:solidFill>
                          <a:srgbClr val="39471D"/>
                        </a:solidFill>
                        <a:latin typeface="+mn-lt"/>
                        <a:ea typeface="+mn-ea"/>
                        <a:cs typeface="+mn-cs"/>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a:solidFill>
                            <a:srgbClr val="39471D"/>
                          </a:solidFill>
                        </a:rPr>
                        <a:t>La institución educativa colabora.</a:t>
                      </a:r>
                      <a:endParaRPr lang="es-AR" sz="1400" kern="1200" dirty="0">
                        <a:solidFill>
                          <a:srgbClr val="39471D"/>
                        </a:solidFill>
                      </a:endParaRPr>
                    </a:p>
                    <a:p>
                      <a:pPr marL="342900" indent="0" algn="l" rtl="0" fontAlgn="base">
                        <a:spcBef>
                          <a:spcPct val="20000"/>
                        </a:spcBef>
                        <a:spcAft>
                          <a:spcPct val="0"/>
                        </a:spcAft>
                        <a:buFont typeface="Arial" charset="0"/>
                        <a:buChar char="•"/>
                      </a:pPr>
                      <a:endParaRPr lang="es-AR" sz="1400" kern="1200" dirty="0">
                        <a:solidFill>
                          <a:srgbClr val="39471D"/>
                        </a:solidFill>
                        <a:latin typeface="+mn-lt"/>
                        <a:ea typeface="+mn-ea"/>
                        <a:cs typeface="+mn-cs"/>
                      </a:endParaRPr>
                    </a:p>
                  </a:txBody>
                  <a:tcPr marL="68580" marR="68580" marT="0" marB="0"/>
                </a:tc>
              </a:tr>
              <a:tr h="726935">
                <a:tc>
                  <a:txBody>
                    <a:bodyPr/>
                    <a:lstStyle/>
                    <a:p>
                      <a:pPr algn="just">
                        <a:spcAft>
                          <a:spcPts val="0"/>
                        </a:spcAft>
                      </a:pPr>
                      <a:r>
                        <a:rPr lang="es-ES" sz="1200" dirty="0"/>
                        <a:t>6</a:t>
                      </a:r>
                      <a:endParaRPr lang="es-AR" sz="1200" dirty="0">
                        <a:latin typeface="Times New Roman"/>
                        <a:ea typeface="Times New Roman"/>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smtClean="0">
                          <a:solidFill>
                            <a:srgbClr val="39471D"/>
                          </a:solidFill>
                        </a:rPr>
                        <a:t>No </a:t>
                      </a:r>
                      <a:r>
                        <a:rPr lang="es-ES" sz="1400" kern="1200" dirty="0">
                          <a:solidFill>
                            <a:srgbClr val="39471D"/>
                          </a:solidFill>
                        </a:rPr>
                        <a:t>educan a su </a:t>
                      </a:r>
                      <a:r>
                        <a:rPr lang="es-ES" sz="1400" kern="1200" dirty="0" smtClean="0">
                          <a:solidFill>
                            <a:srgbClr val="39471D"/>
                          </a:solidFill>
                        </a:rPr>
                        <a:t>hijo</a:t>
                      </a:r>
                      <a:endParaRPr lang="es-AR" sz="1400" kern="1200" dirty="0">
                        <a:solidFill>
                          <a:srgbClr val="39471D"/>
                        </a:solidFill>
                        <a:latin typeface="+mn-lt"/>
                        <a:ea typeface="+mn-ea"/>
                        <a:cs typeface="+mn-cs"/>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a:solidFill>
                            <a:srgbClr val="39471D"/>
                          </a:solidFill>
                        </a:rPr>
                        <a:t>El </a:t>
                      </a:r>
                      <a:r>
                        <a:rPr lang="es-ES" sz="1400" kern="1200" dirty="0" smtClean="0">
                          <a:solidFill>
                            <a:srgbClr val="39471D"/>
                          </a:solidFill>
                        </a:rPr>
                        <a:t>ahorro.</a:t>
                      </a:r>
                      <a:r>
                        <a:rPr lang="es-AR" sz="1400" kern="1200" baseline="0" dirty="0" smtClean="0">
                          <a:solidFill>
                            <a:srgbClr val="39471D"/>
                          </a:solidFill>
                        </a:rPr>
                        <a:t> </a:t>
                      </a:r>
                      <a:r>
                        <a:rPr lang="es-ES" sz="1400" kern="1200" dirty="0" smtClean="0">
                          <a:solidFill>
                            <a:srgbClr val="39471D"/>
                          </a:solidFill>
                        </a:rPr>
                        <a:t>Medio </a:t>
                      </a:r>
                      <a:r>
                        <a:rPr lang="es-ES" sz="1400" kern="1200" dirty="0">
                          <a:solidFill>
                            <a:srgbClr val="39471D"/>
                          </a:solidFill>
                        </a:rPr>
                        <a:t>la alcancía </a:t>
                      </a:r>
                      <a:endParaRPr lang="es-ES" sz="1400" kern="1200" dirty="0" smtClean="0">
                        <a:solidFill>
                          <a:srgbClr val="39471D"/>
                        </a:solidFill>
                      </a:endParaRPr>
                    </a:p>
                    <a:p>
                      <a:pPr marL="342900" indent="0" algn="l" rtl="0" fontAlgn="base">
                        <a:spcBef>
                          <a:spcPct val="20000"/>
                        </a:spcBef>
                        <a:spcAft>
                          <a:spcPct val="0"/>
                        </a:spcAft>
                        <a:buFont typeface="Arial" charset="0"/>
                        <a:buChar char="•"/>
                      </a:pPr>
                      <a:r>
                        <a:rPr lang="es-ES" sz="1400" kern="1200" dirty="0" smtClean="0">
                          <a:solidFill>
                            <a:srgbClr val="39471D"/>
                          </a:solidFill>
                        </a:rPr>
                        <a:t>No </a:t>
                      </a:r>
                      <a:r>
                        <a:rPr lang="es-ES" sz="1400" kern="1200" dirty="0">
                          <a:solidFill>
                            <a:srgbClr val="39471D"/>
                          </a:solidFill>
                        </a:rPr>
                        <a:t>maneja dinero solo.</a:t>
                      </a:r>
                      <a:endParaRPr lang="es-AR" sz="1400" kern="1200" dirty="0">
                        <a:solidFill>
                          <a:srgbClr val="39471D"/>
                        </a:solidFill>
                        <a:latin typeface="+mn-lt"/>
                        <a:ea typeface="+mn-ea"/>
                        <a:cs typeface="+mn-cs"/>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a:solidFill>
                            <a:srgbClr val="39471D"/>
                          </a:solidFill>
                        </a:rPr>
                        <a:t>La institución educativa  colabora</a:t>
                      </a:r>
                      <a:endParaRPr lang="es-AR" sz="1400" kern="1200" dirty="0">
                        <a:solidFill>
                          <a:srgbClr val="39471D"/>
                        </a:solidFill>
                        <a:latin typeface="+mn-lt"/>
                        <a:ea typeface="+mn-ea"/>
                        <a:cs typeface="+mn-cs"/>
                      </a:endParaRPr>
                    </a:p>
                  </a:txBody>
                  <a:tcPr marL="68580" marR="68580" marT="0" marB="0"/>
                </a:tc>
              </a:tr>
              <a:tr h="726935">
                <a:tc>
                  <a:txBody>
                    <a:bodyPr/>
                    <a:lstStyle/>
                    <a:p>
                      <a:pPr algn="just">
                        <a:spcAft>
                          <a:spcPts val="0"/>
                        </a:spcAft>
                      </a:pPr>
                      <a:r>
                        <a:rPr lang="es-ES" sz="1200" dirty="0"/>
                        <a:t>7</a:t>
                      </a:r>
                      <a:endParaRPr lang="es-AR" sz="1200" dirty="0">
                        <a:latin typeface="Times New Roman"/>
                        <a:ea typeface="Times New Roman"/>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smtClean="0">
                          <a:solidFill>
                            <a:srgbClr val="39471D"/>
                          </a:solidFill>
                        </a:rPr>
                        <a:t> </a:t>
                      </a:r>
                      <a:r>
                        <a:rPr lang="es-ES" sz="1400" kern="1200" dirty="0">
                          <a:solidFill>
                            <a:srgbClr val="39471D"/>
                          </a:solidFill>
                        </a:rPr>
                        <a:t>E</a:t>
                      </a:r>
                      <a:r>
                        <a:rPr lang="es-ES" sz="1400" kern="1200" dirty="0" smtClean="0">
                          <a:solidFill>
                            <a:srgbClr val="39471D"/>
                          </a:solidFill>
                        </a:rPr>
                        <a:t>ducan </a:t>
                      </a:r>
                      <a:r>
                        <a:rPr lang="es-ES" sz="1400" kern="1200" dirty="0">
                          <a:solidFill>
                            <a:srgbClr val="39471D"/>
                          </a:solidFill>
                        </a:rPr>
                        <a:t>a su hija </a:t>
                      </a:r>
                      <a:endParaRPr lang="es-ES" sz="1400" kern="1200" dirty="0" smtClean="0">
                        <a:solidFill>
                          <a:srgbClr val="39471D"/>
                        </a:solidFill>
                      </a:endParaRPr>
                    </a:p>
                    <a:p>
                      <a:pPr marL="342900" indent="0" algn="l" rtl="0" fontAlgn="base">
                        <a:spcBef>
                          <a:spcPct val="20000"/>
                        </a:spcBef>
                        <a:spcAft>
                          <a:spcPct val="0"/>
                        </a:spcAft>
                        <a:buFont typeface="Arial" charset="0"/>
                        <a:buChar char="•"/>
                      </a:pPr>
                      <a:r>
                        <a:rPr lang="es-ES" sz="1400" kern="1200" dirty="0" smtClean="0">
                          <a:solidFill>
                            <a:srgbClr val="39471D"/>
                          </a:solidFill>
                        </a:rPr>
                        <a:t>Transmisión generacional.</a:t>
                      </a:r>
                      <a:endParaRPr lang="es-AR" sz="1400" kern="1200" dirty="0">
                        <a:solidFill>
                          <a:srgbClr val="39471D"/>
                        </a:solidFill>
                        <a:latin typeface="+mn-lt"/>
                        <a:ea typeface="+mn-ea"/>
                        <a:cs typeface="+mn-cs"/>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a:solidFill>
                            <a:srgbClr val="39471D"/>
                          </a:solidFill>
                        </a:rPr>
                        <a:t>La explicación y  el </a:t>
                      </a:r>
                      <a:r>
                        <a:rPr lang="es-ES" sz="1400" kern="1200" dirty="0" err="1" smtClean="0">
                          <a:solidFill>
                            <a:srgbClr val="39471D"/>
                          </a:solidFill>
                        </a:rPr>
                        <a:t>ahorro.Medio</a:t>
                      </a:r>
                      <a:r>
                        <a:rPr lang="es-ES" sz="1400" kern="1200" dirty="0" smtClean="0">
                          <a:solidFill>
                            <a:srgbClr val="39471D"/>
                          </a:solidFill>
                        </a:rPr>
                        <a:t> </a:t>
                      </a:r>
                      <a:r>
                        <a:rPr lang="es-ES" sz="1400" kern="1200" dirty="0">
                          <a:solidFill>
                            <a:srgbClr val="39471D"/>
                          </a:solidFill>
                        </a:rPr>
                        <a:t>la alcancía</a:t>
                      </a:r>
                      <a:endParaRPr lang="es-AR" sz="1400" kern="1200" dirty="0">
                        <a:solidFill>
                          <a:srgbClr val="39471D"/>
                        </a:solidFill>
                      </a:endParaRPr>
                    </a:p>
                    <a:p>
                      <a:pPr marL="342900" indent="0" algn="l" rtl="0" fontAlgn="base">
                        <a:spcBef>
                          <a:spcPct val="20000"/>
                        </a:spcBef>
                        <a:spcAft>
                          <a:spcPct val="0"/>
                        </a:spcAft>
                        <a:buFont typeface="Arial" charset="0"/>
                        <a:buChar char="•"/>
                      </a:pPr>
                      <a:r>
                        <a:rPr lang="es-ES" sz="1400" kern="1200" dirty="0" smtClean="0">
                          <a:solidFill>
                            <a:srgbClr val="39471D"/>
                          </a:solidFill>
                        </a:rPr>
                        <a:t>No </a:t>
                      </a:r>
                      <a:r>
                        <a:rPr lang="es-ES" sz="1400" kern="1200" dirty="0">
                          <a:solidFill>
                            <a:srgbClr val="39471D"/>
                          </a:solidFill>
                        </a:rPr>
                        <a:t>maneja dinero solo.</a:t>
                      </a:r>
                      <a:endParaRPr lang="es-AR" sz="1400" kern="1200" dirty="0">
                        <a:solidFill>
                          <a:srgbClr val="39471D"/>
                        </a:solidFill>
                        <a:latin typeface="+mn-lt"/>
                        <a:ea typeface="+mn-ea"/>
                        <a:cs typeface="+mn-cs"/>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a:solidFill>
                            <a:srgbClr val="39471D"/>
                          </a:solidFill>
                        </a:rPr>
                        <a:t>La institución educativa colabora</a:t>
                      </a:r>
                      <a:r>
                        <a:rPr lang="es-ES" sz="1400" kern="1200" dirty="0" smtClean="0">
                          <a:solidFill>
                            <a:srgbClr val="39471D"/>
                          </a:solidFill>
                        </a:rPr>
                        <a:t>.</a:t>
                      </a:r>
                      <a:endParaRPr lang="es-AR" sz="1400" kern="1200" dirty="0">
                        <a:solidFill>
                          <a:srgbClr val="39471D"/>
                        </a:solidFill>
                      </a:endParaRPr>
                    </a:p>
                    <a:p>
                      <a:pPr marL="342900" indent="0" algn="l" rtl="0" fontAlgn="base">
                        <a:spcBef>
                          <a:spcPct val="20000"/>
                        </a:spcBef>
                        <a:spcAft>
                          <a:spcPct val="0"/>
                        </a:spcAft>
                        <a:buFont typeface="Arial" charset="0"/>
                        <a:buChar char="•"/>
                      </a:pPr>
                      <a:endParaRPr lang="es-AR" sz="1400" kern="1200" dirty="0">
                        <a:solidFill>
                          <a:srgbClr val="39471D"/>
                        </a:solidFill>
                        <a:latin typeface="+mn-lt"/>
                        <a:ea typeface="+mn-ea"/>
                        <a:cs typeface="+mn-cs"/>
                      </a:endParaRPr>
                    </a:p>
                  </a:txBody>
                  <a:tcPr marL="68580" marR="68580" marT="0" marB="0"/>
                </a:tc>
              </a:tr>
              <a:tr h="470369">
                <a:tc>
                  <a:txBody>
                    <a:bodyPr/>
                    <a:lstStyle/>
                    <a:p>
                      <a:pPr algn="just">
                        <a:spcAft>
                          <a:spcPts val="0"/>
                        </a:spcAft>
                      </a:pPr>
                      <a:r>
                        <a:rPr lang="es-ES" sz="1200" dirty="0"/>
                        <a:t>8</a:t>
                      </a:r>
                      <a:endParaRPr lang="es-AR" sz="1200" dirty="0">
                        <a:latin typeface="Times New Roman"/>
                        <a:ea typeface="Times New Roman"/>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smtClean="0">
                          <a:solidFill>
                            <a:srgbClr val="39471D"/>
                          </a:solidFill>
                        </a:rPr>
                        <a:t>No </a:t>
                      </a:r>
                      <a:r>
                        <a:rPr lang="es-ES" sz="1400" kern="1200" dirty="0">
                          <a:solidFill>
                            <a:srgbClr val="39471D"/>
                          </a:solidFill>
                        </a:rPr>
                        <a:t>educan a su </a:t>
                      </a:r>
                      <a:r>
                        <a:rPr lang="es-ES" sz="1400" kern="1200" dirty="0" smtClean="0">
                          <a:solidFill>
                            <a:srgbClr val="39471D"/>
                          </a:solidFill>
                        </a:rPr>
                        <a:t>hija</a:t>
                      </a:r>
                      <a:endParaRPr lang="es-AR" sz="1400" kern="1200" dirty="0">
                        <a:solidFill>
                          <a:srgbClr val="39471D"/>
                        </a:solidFill>
                        <a:latin typeface="+mn-lt"/>
                        <a:ea typeface="+mn-ea"/>
                        <a:cs typeface="+mn-cs"/>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a:solidFill>
                            <a:srgbClr val="39471D"/>
                          </a:solidFill>
                        </a:rPr>
                        <a:t>El </a:t>
                      </a:r>
                      <a:r>
                        <a:rPr lang="es-ES" sz="1400" kern="1200" dirty="0" smtClean="0">
                          <a:solidFill>
                            <a:srgbClr val="39471D"/>
                          </a:solidFill>
                        </a:rPr>
                        <a:t>ahorro. medio </a:t>
                      </a:r>
                      <a:r>
                        <a:rPr lang="es-ES" sz="1400" kern="1200" dirty="0">
                          <a:solidFill>
                            <a:srgbClr val="39471D"/>
                          </a:solidFill>
                        </a:rPr>
                        <a:t>la alcancía</a:t>
                      </a:r>
                      <a:endParaRPr lang="es-AR" sz="1400" kern="1200" dirty="0">
                        <a:solidFill>
                          <a:srgbClr val="39471D"/>
                        </a:solidFill>
                      </a:endParaRPr>
                    </a:p>
                    <a:p>
                      <a:pPr marL="342900" indent="0" algn="l" rtl="0" fontAlgn="base">
                        <a:spcBef>
                          <a:spcPct val="20000"/>
                        </a:spcBef>
                        <a:spcAft>
                          <a:spcPct val="0"/>
                        </a:spcAft>
                        <a:buFont typeface="Arial" charset="0"/>
                        <a:buChar char="•"/>
                      </a:pPr>
                      <a:r>
                        <a:rPr lang="es-ES" sz="1400" kern="1200" dirty="0" smtClean="0">
                          <a:solidFill>
                            <a:srgbClr val="39471D"/>
                          </a:solidFill>
                        </a:rPr>
                        <a:t>No </a:t>
                      </a:r>
                      <a:r>
                        <a:rPr lang="es-ES" sz="1400" kern="1200" dirty="0">
                          <a:solidFill>
                            <a:srgbClr val="39471D"/>
                          </a:solidFill>
                        </a:rPr>
                        <a:t>maneja dinero sola.</a:t>
                      </a:r>
                      <a:endParaRPr lang="es-AR" sz="1400" kern="1200" dirty="0">
                        <a:solidFill>
                          <a:srgbClr val="39471D"/>
                        </a:solidFill>
                        <a:latin typeface="+mn-lt"/>
                        <a:ea typeface="+mn-ea"/>
                        <a:cs typeface="+mn-cs"/>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a:solidFill>
                            <a:srgbClr val="39471D"/>
                          </a:solidFill>
                        </a:rPr>
                        <a:t>La institución educativa  colabora </a:t>
                      </a:r>
                      <a:endParaRPr lang="es-AR" sz="1400" kern="1200" dirty="0">
                        <a:solidFill>
                          <a:srgbClr val="39471D"/>
                        </a:solidFill>
                        <a:latin typeface="+mn-lt"/>
                        <a:ea typeface="+mn-ea"/>
                        <a:cs typeface="+mn-cs"/>
                      </a:endParaRPr>
                    </a:p>
                  </a:txBody>
                  <a:tcPr marL="68580" marR="68580" marT="0" marB="0"/>
                </a:tc>
              </a:tr>
              <a:tr h="470369">
                <a:tc>
                  <a:txBody>
                    <a:bodyPr/>
                    <a:lstStyle/>
                    <a:p>
                      <a:pPr algn="just">
                        <a:spcAft>
                          <a:spcPts val="0"/>
                        </a:spcAft>
                      </a:pPr>
                      <a:r>
                        <a:rPr lang="es-ES" sz="1200" dirty="0"/>
                        <a:t>9</a:t>
                      </a:r>
                      <a:endParaRPr lang="es-AR" sz="1200" dirty="0">
                        <a:latin typeface="Times New Roman"/>
                        <a:ea typeface="Times New Roman"/>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smtClean="0">
                          <a:solidFill>
                            <a:srgbClr val="39471D"/>
                          </a:solidFill>
                        </a:rPr>
                        <a:t>No </a:t>
                      </a:r>
                      <a:r>
                        <a:rPr lang="es-ES" sz="1400" kern="1200" dirty="0">
                          <a:solidFill>
                            <a:srgbClr val="39471D"/>
                          </a:solidFill>
                        </a:rPr>
                        <a:t>educan a su hija </a:t>
                      </a:r>
                      <a:endParaRPr lang="es-AR" sz="1400" kern="1200" dirty="0">
                        <a:solidFill>
                          <a:srgbClr val="39471D"/>
                        </a:solidFill>
                        <a:latin typeface="+mn-lt"/>
                        <a:ea typeface="+mn-ea"/>
                        <a:cs typeface="+mn-cs"/>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a:solidFill>
                            <a:srgbClr val="39471D"/>
                          </a:solidFill>
                        </a:rPr>
                        <a:t>El </a:t>
                      </a:r>
                      <a:r>
                        <a:rPr lang="es-ES" sz="1400" kern="1200" dirty="0" smtClean="0">
                          <a:solidFill>
                            <a:srgbClr val="39471D"/>
                          </a:solidFill>
                        </a:rPr>
                        <a:t>ahorro. medio </a:t>
                      </a:r>
                      <a:r>
                        <a:rPr lang="es-ES" sz="1400" kern="1200" dirty="0">
                          <a:solidFill>
                            <a:srgbClr val="39471D"/>
                          </a:solidFill>
                        </a:rPr>
                        <a:t>la alcancía</a:t>
                      </a:r>
                      <a:endParaRPr lang="es-AR" sz="1400" kern="1200" dirty="0">
                        <a:solidFill>
                          <a:srgbClr val="39471D"/>
                        </a:solidFill>
                      </a:endParaRPr>
                    </a:p>
                    <a:p>
                      <a:pPr marL="342900" indent="0" algn="l" rtl="0" fontAlgn="base">
                        <a:spcBef>
                          <a:spcPct val="20000"/>
                        </a:spcBef>
                        <a:spcAft>
                          <a:spcPct val="0"/>
                        </a:spcAft>
                        <a:buFont typeface="Arial" charset="0"/>
                        <a:buChar char="•"/>
                      </a:pPr>
                      <a:r>
                        <a:rPr lang="es-ES" sz="1400" kern="1200" dirty="0" smtClean="0">
                          <a:solidFill>
                            <a:srgbClr val="39471D"/>
                          </a:solidFill>
                        </a:rPr>
                        <a:t>No </a:t>
                      </a:r>
                      <a:r>
                        <a:rPr lang="es-ES" sz="1400" kern="1200" dirty="0">
                          <a:solidFill>
                            <a:srgbClr val="39471D"/>
                          </a:solidFill>
                        </a:rPr>
                        <a:t>maneja dinero sola.</a:t>
                      </a:r>
                      <a:endParaRPr lang="es-AR" sz="1400" kern="1200" dirty="0">
                        <a:solidFill>
                          <a:srgbClr val="39471D"/>
                        </a:solidFill>
                        <a:latin typeface="+mn-lt"/>
                        <a:ea typeface="+mn-ea"/>
                        <a:cs typeface="+mn-cs"/>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a:solidFill>
                            <a:srgbClr val="39471D"/>
                          </a:solidFill>
                        </a:rPr>
                        <a:t>La institución </a:t>
                      </a:r>
                      <a:r>
                        <a:rPr lang="es-ES" sz="1400" kern="1200" dirty="0" smtClean="0">
                          <a:solidFill>
                            <a:srgbClr val="39471D"/>
                          </a:solidFill>
                        </a:rPr>
                        <a:t>educativa colabora.</a:t>
                      </a:r>
                      <a:endParaRPr lang="es-AR" sz="1400" kern="1200" dirty="0" smtClean="0">
                        <a:solidFill>
                          <a:srgbClr val="39471D"/>
                        </a:solidFill>
                        <a:latin typeface="+mn-lt"/>
                        <a:ea typeface="+mn-ea"/>
                        <a:cs typeface="+mn-cs"/>
                      </a:endParaRPr>
                    </a:p>
                  </a:txBody>
                  <a:tcPr marL="68580" marR="68580" marT="0" marB="0"/>
                </a:tc>
              </a:tr>
              <a:tr h="684174">
                <a:tc>
                  <a:txBody>
                    <a:bodyPr/>
                    <a:lstStyle/>
                    <a:p>
                      <a:pPr algn="just">
                        <a:spcAft>
                          <a:spcPts val="0"/>
                        </a:spcAft>
                      </a:pPr>
                      <a:r>
                        <a:rPr lang="es-ES" sz="1200" dirty="0"/>
                        <a:t>10</a:t>
                      </a:r>
                      <a:endParaRPr lang="es-AR" sz="1200" dirty="0">
                        <a:latin typeface="Times New Roman"/>
                        <a:ea typeface="Times New Roman"/>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smtClean="0">
                          <a:solidFill>
                            <a:srgbClr val="39471D"/>
                          </a:solidFill>
                        </a:rPr>
                        <a:t> Educan </a:t>
                      </a:r>
                      <a:r>
                        <a:rPr lang="es-ES" sz="1400" kern="1200" dirty="0">
                          <a:solidFill>
                            <a:srgbClr val="39471D"/>
                          </a:solidFill>
                        </a:rPr>
                        <a:t>a su </a:t>
                      </a:r>
                      <a:r>
                        <a:rPr lang="es-ES" sz="1400" kern="1200" dirty="0" smtClean="0">
                          <a:solidFill>
                            <a:srgbClr val="39471D"/>
                          </a:solidFill>
                        </a:rPr>
                        <a:t>hijo</a:t>
                      </a:r>
                      <a:endParaRPr lang="es-AR" sz="1400" kern="1200" dirty="0">
                        <a:solidFill>
                          <a:srgbClr val="39471D"/>
                        </a:solidFill>
                      </a:endParaRPr>
                    </a:p>
                    <a:p>
                      <a:pPr marL="342900" indent="0" algn="l" rtl="0" fontAlgn="base">
                        <a:spcBef>
                          <a:spcPct val="20000"/>
                        </a:spcBef>
                        <a:spcAft>
                          <a:spcPct val="0"/>
                        </a:spcAft>
                        <a:buFont typeface="Arial" pitchFamily="34" charset="0"/>
                        <a:buChar char="•"/>
                      </a:pPr>
                      <a:r>
                        <a:rPr lang="es-ES" sz="1400" kern="1200" dirty="0" smtClean="0">
                          <a:solidFill>
                            <a:srgbClr val="39471D"/>
                          </a:solidFill>
                        </a:rPr>
                        <a:t>Transmisión generacional.</a:t>
                      </a:r>
                      <a:endParaRPr lang="es-AR" sz="1400" kern="1200" dirty="0">
                        <a:solidFill>
                          <a:srgbClr val="39471D"/>
                        </a:solidFill>
                        <a:latin typeface="+mn-lt"/>
                        <a:ea typeface="+mn-ea"/>
                        <a:cs typeface="+mn-cs"/>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a:solidFill>
                            <a:srgbClr val="39471D"/>
                          </a:solidFill>
                        </a:rPr>
                        <a:t>El </a:t>
                      </a:r>
                      <a:r>
                        <a:rPr lang="es-ES" sz="1400" kern="1200" dirty="0" smtClean="0">
                          <a:solidFill>
                            <a:srgbClr val="39471D"/>
                          </a:solidFill>
                        </a:rPr>
                        <a:t>ahorro. Medio </a:t>
                      </a:r>
                      <a:r>
                        <a:rPr lang="es-ES" sz="1400" kern="1200" dirty="0">
                          <a:solidFill>
                            <a:srgbClr val="39471D"/>
                          </a:solidFill>
                        </a:rPr>
                        <a:t>la alcancía</a:t>
                      </a:r>
                      <a:endParaRPr lang="es-AR" sz="1400" kern="1200" dirty="0">
                        <a:solidFill>
                          <a:srgbClr val="39471D"/>
                        </a:solidFill>
                      </a:endParaRPr>
                    </a:p>
                    <a:p>
                      <a:pPr marL="342900" indent="0" algn="l" rtl="0" fontAlgn="base">
                        <a:spcBef>
                          <a:spcPct val="20000"/>
                        </a:spcBef>
                        <a:spcAft>
                          <a:spcPct val="0"/>
                        </a:spcAft>
                        <a:buFont typeface="Arial" charset="0"/>
                        <a:buChar char="•"/>
                      </a:pPr>
                      <a:r>
                        <a:rPr lang="es-ES" sz="1400" kern="1200" dirty="0" smtClean="0">
                          <a:solidFill>
                            <a:srgbClr val="39471D"/>
                          </a:solidFill>
                        </a:rPr>
                        <a:t>Maneja </a:t>
                      </a:r>
                      <a:r>
                        <a:rPr lang="es-ES" sz="1400" kern="1200" dirty="0">
                          <a:solidFill>
                            <a:srgbClr val="39471D"/>
                          </a:solidFill>
                        </a:rPr>
                        <a:t>dinero solo como juego.</a:t>
                      </a:r>
                      <a:endParaRPr lang="es-AR" sz="1400" kern="1200" dirty="0">
                        <a:solidFill>
                          <a:srgbClr val="39471D"/>
                        </a:solidFill>
                        <a:latin typeface="+mn-lt"/>
                        <a:ea typeface="+mn-ea"/>
                        <a:cs typeface="+mn-cs"/>
                      </a:endParaRPr>
                    </a:p>
                  </a:txBody>
                  <a:tcPr marL="68580" marR="68580" marT="0" marB="0"/>
                </a:tc>
                <a:tc>
                  <a:txBody>
                    <a:bodyPr/>
                    <a:lstStyle/>
                    <a:p>
                      <a:pPr marL="342900" indent="0" algn="l" rtl="0" fontAlgn="base">
                        <a:spcBef>
                          <a:spcPct val="20000"/>
                        </a:spcBef>
                        <a:spcAft>
                          <a:spcPct val="0"/>
                        </a:spcAft>
                        <a:buFont typeface="Arial" charset="0"/>
                        <a:buChar char="•"/>
                      </a:pPr>
                      <a:r>
                        <a:rPr lang="es-ES" sz="1400" kern="1200" dirty="0">
                          <a:solidFill>
                            <a:srgbClr val="39471D"/>
                          </a:solidFill>
                        </a:rPr>
                        <a:t>La institución educativa  colabora </a:t>
                      </a:r>
                      <a:endParaRPr lang="es-AR" sz="1400" kern="1200" dirty="0">
                        <a:solidFill>
                          <a:srgbClr val="39471D"/>
                        </a:solidFill>
                      </a:endParaRPr>
                    </a:p>
                    <a:p>
                      <a:pPr marL="342900" indent="0" algn="l" rtl="0" fontAlgn="base">
                        <a:spcBef>
                          <a:spcPct val="20000"/>
                        </a:spcBef>
                        <a:spcAft>
                          <a:spcPct val="0"/>
                        </a:spcAft>
                        <a:buFont typeface="Arial" charset="0"/>
                        <a:buChar char="•"/>
                      </a:pPr>
                      <a:endParaRPr lang="es-AR" sz="1400" kern="1200" dirty="0">
                        <a:solidFill>
                          <a:srgbClr val="39471D"/>
                        </a:solidFill>
                        <a:latin typeface="+mn-lt"/>
                        <a:ea typeface="+mn-ea"/>
                        <a:cs typeface="+mn-cs"/>
                      </a:endParaRPr>
                    </a:p>
                  </a:txBody>
                  <a:tcPr marL="68580" marR="68580" marT="0" marB="0"/>
                </a:tc>
              </a:tr>
            </a:tbl>
          </a:graphicData>
        </a:graphic>
      </p:graphicFrame>
    </p:spTree>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5 Título"/>
          <p:cNvSpPr>
            <a:spLocks noGrp="1"/>
          </p:cNvSpPr>
          <p:nvPr>
            <p:ph type="title"/>
          </p:nvPr>
        </p:nvSpPr>
        <p:spPr/>
        <p:txBody>
          <a:bodyPr/>
          <a:lstStyle/>
          <a:p>
            <a:r>
              <a:rPr lang="es-AR" sz="3200" b="1" dirty="0" smtClean="0">
                <a:solidFill>
                  <a:schemeClr val="accent3">
                    <a:lumMod val="75000"/>
                  </a:schemeClr>
                </a:solidFill>
              </a:rPr>
              <a:t>Presentación de datos: Cuestionario docentes</a:t>
            </a:r>
            <a:endParaRPr lang="es-AR" sz="3200" b="1" dirty="0">
              <a:solidFill>
                <a:schemeClr val="accent3">
                  <a:lumMod val="75000"/>
                </a:schemeClr>
              </a:solidFill>
            </a:endParaRPr>
          </a:p>
        </p:txBody>
      </p:sp>
      <p:sp>
        <p:nvSpPr>
          <p:cNvPr id="3" name="2 Marcador de contenido"/>
          <p:cNvSpPr>
            <a:spLocks noGrp="1"/>
          </p:cNvSpPr>
          <p:nvPr>
            <p:ph idx="1"/>
          </p:nvPr>
        </p:nvSpPr>
        <p:spPr>
          <a:xfrm>
            <a:off x="457200" y="1600201"/>
            <a:ext cx="8229600" cy="2614618"/>
          </a:xfrm>
        </p:spPr>
        <p:txBody>
          <a:bodyPr rtlCol="0">
            <a:normAutofit/>
          </a:bodyPr>
          <a:lstStyle/>
          <a:p>
            <a:endParaRPr lang="es-ES" sz="2100" dirty="0" smtClean="0">
              <a:solidFill>
                <a:schemeClr val="accent3">
                  <a:lumMod val="50000"/>
                </a:schemeClr>
              </a:solidFill>
            </a:endParaRPr>
          </a:p>
          <a:p>
            <a:r>
              <a:rPr lang="es-ES" sz="2100" dirty="0" smtClean="0">
                <a:solidFill>
                  <a:schemeClr val="accent3">
                    <a:lumMod val="50000"/>
                  </a:schemeClr>
                </a:solidFill>
              </a:rPr>
              <a:t>Las tres docentes coinciden en que, observan en sus alumnos conductas económicas, también concuerdan en sus alumnos reciben en el hogar conocimiento sobre materia económica y resaltan la importancia de que sus alumnos reciban conocimiento sobre el manejo de dinero y que este incluido dentro del programa  educativo.</a:t>
            </a:r>
            <a:endParaRPr lang="es-AR" sz="2100" dirty="0" smtClean="0">
              <a:solidFill>
                <a:schemeClr val="accent3">
                  <a:lumMod val="50000"/>
                </a:schemeClr>
              </a:solidFill>
            </a:endParaRPr>
          </a:p>
          <a:p>
            <a:pPr fontAlgn="auto">
              <a:spcAft>
                <a:spcPts val="0"/>
              </a:spcAft>
              <a:buFont typeface="Arial" pitchFamily="34" charset="0"/>
              <a:buNone/>
              <a:defRPr/>
            </a:pPr>
            <a:endParaRPr lang="es-ES" sz="2400" dirty="0"/>
          </a:p>
        </p:txBody>
      </p:sp>
      <p:sp>
        <p:nvSpPr>
          <p:cNvPr id="7" name="5 Marcador de número de diapositiva"/>
          <p:cNvSpPr>
            <a:spLocks noGrp="1"/>
          </p:cNvSpPr>
          <p:nvPr>
            <p:ph type="sldNum" sz="quarter" idx="12"/>
          </p:nvPr>
        </p:nvSpPr>
        <p:spPr>
          <a:xfrm>
            <a:off x="5580112" y="6492875"/>
            <a:ext cx="2133600" cy="365125"/>
          </a:xfrm>
        </p:spPr>
        <p:txBody>
          <a:bodyPr/>
          <a:lstStyle/>
          <a:p>
            <a:pPr>
              <a:defRPr/>
            </a:pPr>
            <a:fld id="{A8FE93AB-443A-402C-A0AB-27F701670F13}" type="slidenum">
              <a:rPr lang="es-ES" smtClean="0">
                <a:solidFill>
                  <a:schemeClr val="bg1"/>
                </a:solidFill>
              </a:rPr>
              <a:pPr>
                <a:defRPr/>
              </a:pPr>
              <a:t>19</a:t>
            </a:fld>
            <a:endParaRPr lang="es-ES" dirty="0">
              <a:solidFill>
                <a:schemeClr val="bg1"/>
              </a:solidFill>
            </a:endParaRPr>
          </a:p>
        </p:txBody>
      </p:sp>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571472" y="274638"/>
            <a:ext cx="8115328" cy="1143000"/>
          </a:xfrm>
        </p:spPr>
        <p:txBody>
          <a:bodyPr/>
          <a:lstStyle/>
          <a:p>
            <a:r>
              <a:rPr lang="es-ES" sz="3200" b="1" dirty="0" smtClean="0">
                <a:solidFill>
                  <a:schemeClr val="accent3">
                    <a:lumMod val="75000"/>
                  </a:schemeClr>
                </a:solidFill>
              </a:rPr>
              <a:t/>
            </a:r>
            <a:br>
              <a:rPr lang="es-ES" sz="3200" b="1" dirty="0" smtClean="0">
                <a:solidFill>
                  <a:schemeClr val="accent3">
                    <a:lumMod val="75000"/>
                  </a:schemeClr>
                </a:solidFill>
              </a:rPr>
            </a:br>
            <a:r>
              <a:rPr lang="es-ES" sz="3200" b="1" dirty="0" smtClean="0">
                <a:solidFill>
                  <a:schemeClr val="accent3">
                    <a:lumMod val="75000"/>
                  </a:schemeClr>
                </a:solidFill>
              </a:rPr>
              <a:t>Síntesis respuestas de los docentes al cuestionario</a:t>
            </a:r>
            <a:r>
              <a:rPr lang="es-AR" sz="2800" dirty="0" smtClean="0"/>
              <a:t/>
            </a:r>
            <a:br>
              <a:rPr lang="es-AR" sz="2800" dirty="0" smtClean="0"/>
            </a:br>
            <a:endParaRPr lang="es-AR" sz="2800" dirty="0"/>
          </a:p>
        </p:txBody>
      </p:sp>
      <p:graphicFrame>
        <p:nvGraphicFramePr>
          <p:cNvPr id="6" name="5 Marcador de contenido"/>
          <p:cNvGraphicFramePr>
            <a:graphicFrameLocks noGrp="1"/>
          </p:cNvGraphicFramePr>
          <p:nvPr>
            <p:ph idx="1"/>
          </p:nvPr>
        </p:nvGraphicFramePr>
        <p:xfrm>
          <a:off x="571472" y="2000240"/>
          <a:ext cx="8143931" cy="3071832"/>
        </p:xfrm>
        <a:graphic>
          <a:graphicData uri="http://schemas.openxmlformats.org/drawingml/2006/table">
            <a:tbl>
              <a:tblPr firstRow="1" bandRow="1">
                <a:tableStyleId>{F5AB1C69-6EDB-4FF4-983F-18BD219EF322}</a:tableStyleId>
              </a:tblPr>
              <a:tblGrid>
                <a:gridCol w="2057066"/>
                <a:gridCol w="2028955"/>
                <a:gridCol w="2028955"/>
                <a:gridCol w="2028955"/>
              </a:tblGrid>
              <a:tr h="767958">
                <a:tc>
                  <a:txBody>
                    <a:bodyPr/>
                    <a:lstStyle/>
                    <a:p>
                      <a:pPr algn="just">
                        <a:spcAft>
                          <a:spcPts val="0"/>
                        </a:spcAft>
                      </a:pPr>
                      <a:r>
                        <a:rPr lang="es-ES_tradnl" sz="1800" dirty="0">
                          <a:solidFill>
                            <a:srgbClr val="39471D"/>
                          </a:solidFill>
                        </a:rPr>
                        <a:t>D.</a:t>
                      </a:r>
                      <a:endParaRPr lang="es-AR" sz="1800" dirty="0">
                        <a:solidFill>
                          <a:srgbClr val="39471D"/>
                        </a:solidFill>
                        <a:latin typeface="Times New Roman"/>
                        <a:ea typeface="Times New Roman"/>
                      </a:endParaRPr>
                    </a:p>
                  </a:txBody>
                  <a:tcPr marL="68580" marR="68580" marT="0" marB="0"/>
                </a:tc>
                <a:tc>
                  <a:txBody>
                    <a:bodyPr/>
                    <a:lstStyle/>
                    <a:p>
                      <a:pPr algn="just">
                        <a:spcAft>
                          <a:spcPts val="0"/>
                        </a:spcAft>
                      </a:pPr>
                      <a:r>
                        <a:rPr lang="es-ES_tradnl" sz="1800" dirty="0">
                          <a:solidFill>
                            <a:srgbClr val="39471D"/>
                          </a:solidFill>
                        </a:rPr>
                        <a:t>Prácticas de socialización</a:t>
                      </a:r>
                      <a:endParaRPr lang="es-AR" sz="1800" dirty="0">
                        <a:solidFill>
                          <a:srgbClr val="39471D"/>
                        </a:solidFill>
                        <a:latin typeface="Times New Roman"/>
                        <a:ea typeface="Times New Roman"/>
                      </a:endParaRPr>
                    </a:p>
                  </a:txBody>
                  <a:tcPr marL="68580" marR="68580" marT="0" marB="0"/>
                </a:tc>
                <a:tc>
                  <a:txBody>
                    <a:bodyPr/>
                    <a:lstStyle/>
                    <a:p>
                      <a:pPr algn="just">
                        <a:spcAft>
                          <a:spcPts val="0"/>
                        </a:spcAft>
                      </a:pPr>
                      <a:r>
                        <a:rPr lang="es-ES_tradnl" sz="1800" dirty="0">
                          <a:solidFill>
                            <a:srgbClr val="39471D"/>
                          </a:solidFill>
                        </a:rPr>
                        <a:t>Estrategias</a:t>
                      </a:r>
                      <a:endParaRPr lang="es-AR" sz="1800" dirty="0">
                        <a:solidFill>
                          <a:srgbClr val="39471D"/>
                        </a:solidFill>
                        <a:latin typeface="Times New Roman"/>
                        <a:ea typeface="Times New Roman"/>
                      </a:endParaRPr>
                    </a:p>
                  </a:txBody>
                  <a:tcPr marL="68580" marR="68580" marT="0" marB="0"/>
                </a:tc>
                <a:tc>
                  <a:txBody>
                    <a:bodyPr/>
                    <a:lstStyle/>
                    <a:p>
                      <a:pPr algn="just">
                        <a:spcAft>
                          <a:spcPts val="0"/>
                        </a:spcAft>
                      </a:pPr>
                      <a:r>
                        <a:rPr lang="es-ES_tradnl" sz="1800" dirty="0">
                          <a:solidFill>
                            <a:srgbClr val="39471D"/>
                          </a:solidFill>
                        </a:rPr>
                        <a:t>Alfabetización económica</a:t>
                      </a:r>
                      <a:endParaRPr lang="es-AR" sz="1800" dirty="0">
                        <a:solidFill>
                          <a:srgbClr val="39471D"/>
                        </a:solidFill>
                        <a:latin typeface="Times New Roman"/>
                        <a:ea typeface="Times New Roman"/>
                      </a:endParaRPr>
                    </a:p>
                  </a:txBody>
                  <a:tcPr marL="68580" marR="68580" marT="0" marB="0"/>
                </a:tc>
              </a:tr>
              <a:tr h="767958">
                <a:tc>
                  <a:txBody>
                    <a:bodyPr/>
                    <a:lstStyle/>
                    <a:p>
                      <a:pPr algn="just">
                        <a:spcAft>
                          <a:spcPts val="0"/>
                        </a:spcAft>
                      </a:pPr>
                      <a:r>
                        <a:rPr lang="es-ES_tradnl" sz="1800" dirty="0">
                          <a:solidFill>
                            <a:srgbClr val="39471D"/>
                          </a:solidFill>
                        </a:rPr>
                        <a:t>1</a:t>
                      </a:r>
                      <a:endParaRPr lang="es-AR" sz="1800" dirty="0">
                        <a:solidFill>
                          <a:srgbClr val="39471D"/>
                        </a:solidFill>
                        <a:latin typeface="Times New Roman"/>
                        <a:ea typeface="Times New Roman"/>
                      </a:endParaRPr>
                    </a:p>
                  </a:txBody>
                  <a:tcPr marL="68580" marR="68580" marT="0" marB="0"/>
                </a:tc>
                <a:tc>
                  <a:txBody>
                    <a:bodyPr/>
                    <a:lstStyle/>
                    <a:p>
                      <a:pPr algn="just">
                        <a:spcAft>
                          <a:spcPts val="0"/>
                        </a:spcAft>
                      </a:pPr>
                      <a:r>
                        <a:rPr lang="es-ES_tradnl" sz="1800" dirty="0">
                          <a:solidFill>
                            <a:srgbClr val="39471D"/>
                          </a:solidFill>
                        </a:rPr>
                        <a:t>observa conductas económicas</a:t>
                      </a:r>
                      <a:endParaRPr lang="es-AR" sz="1800" dirty="0">
                        <a:solidFill>
                          <a:srgbClr val="39471D"/>
                        </a:solidFill>
                        <a:latin typeface="Times New Roman"/>
                        <a:ea typeface="Times New Roman"/>
                      </a:endParaRPr>
                    </a:p>
                  </a:txBody>
                  <a:tcPr marL="68580" marR="68580" marT="0" marB="0"/>
                </a:tc>
                <a:tc>
                  <a:txBody>
                    <a:bodyPr/>
                    <a:lstStyle/>
                    <a:p>
                      <a:pPr algn="just">
                        <a:spcAft>
                          <a:spcPts val="0"/>
                        </a:spcAft>
                      </a:pPr>
                      <a:r>
                        <a:rPr lang="es-ES_tradnl" sz="1800" dirty="0">
                          <a:solidFill>
                            <a:srgbClr val="39471D"/>
                          </a:solidFill>
                        </a:rPr>
                        <a:t>Hogares socializan</a:t>
                      </a:r>
                      <a:endParaRPr lang="es-AR" sz="1800" dirty="0">
                        <a:solidFill>
                          <a:srgbClr val="39471D"/>
                        </a:solidFill>
                        <a:latin typeface="Times New Roman"/>
                        <a:ea typeface="Times New Roman"/>
                      </a:endParaRPr>
                    </a:p>
                  </a:txBody>
                  <a:tcPr marL="68580" marR="68580" marT="0" marB="0"/>
                </a:tc>
                <a:tc>
                  <a:txBody>
                    <a:bodyPr/>
                    <a:lstStyle/>
                    <a:p>
                      <a:pPr algn="just">
                        <a:spcAft>
                          <a:spcPts val="0"/>
                        </a:spcAft>
                      </a:pPr>
                      <a:r>
                        <a:rPr lang="es-ES_tradnl" sz="1800" dirty="0">
                          <a:solidFill>
                            <a:srgbClr val="39471D"/>
                          </a:solidFill>
                        </a:rPr>
                        <a:t>Aprendizaje relevante</a:t>
                      </a:r>
                      <a:endParaRPr lang="es-AR" sz="1800" dirty="0">
                        <a:solidFill>
                          <a:srgbClr val="39471D"/>
                        </a:solidFill>
                        <a:latin typeface="Times New Roman"/>
                        <a:ea typeface="Times New Roman"/>
                      </a:endParaRPr>
                    </a:p>
                  </a:txBody>
                  <a:tcPr marL="68580" marR="68580" marT="0" marB="0"/>
                </a:tc>
              </a:tr>
              <a:tr h="767958">
                <a:tc>
                  <a:txBody>
                    <a:bodyPr/>
                    <a:lstStyle/>
                    <a:p>
                      <a:pPr algn="just">
                        <a:spcAft>
                          <a:spcPts val="0"/>
                        </a:spcAft>
                      </a:pPr>
                      <a:r>
                        <a:rPr lang="es-ES_tradnl" sz="1800">
                          <a:solidFill>
                            <a:srgbClr val="39471D"/>
                          </a:solidFill>
                        </a:rPr>
                        <a:t>2</a:t>
                      </a:r>
                      <a:endParaRPr lang="es-AR" sz="1800">
                        <a:solidFill>
                          <a:srgbClr val="39471D"/>
                        </a:solidFill>
                        <a:latin typeface="Times New Roman"/>
                        <a:ea typeface="Times New Roman"/>
                      </a:endParaRPr>
                    </a:p>
                  </a:txBody>
                  <a:tcPr marL="68580" marR="68580" marT="0" marB="0"/>
                </a:tc>
                <a:tc>
                  <a:txBody>
                    <a:bodyPr/>
                    <a:lstStyle/>
                    <a:p>
                      <a:pPr algn="just">
                        <a:spcAft>
                          <a:spcPts val="0"/>
                        </a:spcAft>
                      </a:pPr>
                      <a:r>
                        <a:rPr lang="es-ES_tradnl" sz="1800" dirty="0">
                          <a:solidFill>
                            <a:srgbClr val="39471D"/>
                          </a:solidFill>
                        </a:rPr>
                        <a:t>observa conductas económicas</a:t>
                      </a:r>
                      <a:endParaRPr lang="es-AR" sz="1800" dirty="0">
                        <a:solidFill>
                          <a:srgbClr val="39471D"/>
                        </a:solidFill>
                        <a:latin typeface="Times New Roman"/>
                        <a:ea typeface="Times New Roman"/>
                      </a:endParaRPr>
                    </a:p>
                  </a:txBody>
                  <a:tcPr marL="68580" marR="68580" marT="0" marB="0"/>
                </a:tc>
                <a:tc>
                  <a:txBody>
                    <a:bodyPr/>
                    <a:lstStyle/>
                    <a:p>
                      <a:pPr algn="just">
                        <a:spcAft>
                          <a:spcPts val="0"/>
                        </a:spcAft>
                      </a:pPr>
                      <a:r>
                        <a:rPr lang="es-ES_tradnl" sz="1800" dirty="0">
                          <a:solidFill>
                            <a:srgbClr val="39471D"/>
                          </a:solidFill>
                        </a:rPr>
                        <a:t>Hogares socializan</a:t>
                      </a:r>
                      <a:endParaRPr lang="es-AR" sz="1800" dirty="0">
                        <a:solidFill>
                          <a:srgbClr val="39471D"/>
                        </a:solidFill>
                        <a:latin typeface="Times New Roman"/>
                        <a:ea typeface="Times New Roman"/>
                      </a:endParaRPr>
                    </a:p>
                  </a:txBody>
                  <a:tcPr marL="68580" marR="68580" marT="0" marB="0"/>
                </a:tc>
                <a:tc>
                  <a:txBody>
                    <a:bodyPr/>
                    <a:lstStyle/>
                    <a:p>
                      <a:pPr algn="just">
                        <a:spcAft>
                          <a:spcPts val="0"/>
                        </a:spcAft>
                      </a:pPr>
                      <a:r>
                        <a:rPr lang="es-ES_tradnl" sz="1800" dirty="0">
                          <a:solidFill>
                            <a:srgbClr val="39471D"/>
                          </a:solidFill>
                        </a:rPr>
                        <a:t>Aprendizaje relevante</a:t>
                      </a:r>
                      <a:endParaRPr lang="es-AR" sz="1800" dirty="0">
                        <a:solidFill>
                          <a:srgbClr val="39471D"/>
                        </a:solidFill>
                        <a:latin typeface="Times New Roman"/>
                        <a:ea typeface="Times New Roman"/>
                      </a:endParaRPr>
                    </a:p>
                  </a:txBody>
                  <a:tcPr marL="68580" marR="68580" marT="0" marB="0"/>
                </a:tc>
              </a:tr>
              <a:tr h="767958">
                <a:tc>
                  <a:txBody>
                    <a:bodyPr/>
                    <a:lstStyle/>
                    <a:p>
                      <a:pPr algn="just">
                        <a:spcAft>
                          <a:spcPts val="0"/>
                        </a:spcAft>
                      </a:pPr>
                      <a:r>
                        <a:rPr lang="es-ES_tradnl" sz="1800">
                          <a:solidFill>
                            <a:srgbClr val="39471D"/>
                          </a:solidFill>
                        </a:rPr>
                        <a:t>3</a:t>
                      </a:r>
                      <a:endParaRPr lang="es-AR" sz="1800">
                        <a:solidFill>
                          <a:srgbClr val="39471D"/>
                        </a:solidFill>
                        <a:latin typeface="Times New Roman"/>
                        <a:ea typeface="Times New Roman"/>
                      </a:endParaRPr>
                    </a:p>
                  </a:txBody>
                  <a:tcPr marL="68580" marR="68580" marT="0" marB="0"/>
                </a:tc>
                <a:tc>
                  <a:txBody>
                    <a:bodyPr/>
                    <a:lstStyle/>
                    <a:p>
                      <a:pPr algn="just">
                        <a:spcAft>
                          <a:spcPts val="0"/>
                        </a:spcAft>
                      </a:pPr>
                      <a:r>
                        <a:rPr lang="es-ES_tradnl" sz="1800">
                          <a:solidFill>
                            <a:srgbClr val="39471D"/>
                          </a:solidFill>
                        </a:rPr>
                        <a:t>observa conductas económicas</a:t>
                      </a:r>
                      <a:endParaRPr lang="es-AR" sz="1800">
                        <a:solidFill>
                          <a:srgbClr val="39471D"/>
                        </a:solidFill>
                        <a:latin typeface="Times New Roman"/>
                        <a:ea typeface="Times New Roman"/>
                      </a:endParaRPr>
                    </a:p>
                  </a:txBody>
                  <a:tcPr marL="68580" marR="68580" marT="0" marB="0"/>
                </a:tc>
                <a:tc>
                  <a:txBody>
                    <a:bodyPr/>
                    <a:lstStyle/>
                    <a:p>
                      <a:pPr algn="just">
                        <a:spcAft>
                          <a:spcPts val="0"/>
                        </a:spcAft>
                      </a:pPr>
                      <a:r>
                        <a:rPr lang="es-ES_tradnl" sz="1800" dirty="0">
                          <a:solidFill>
                            <a:srgbClr val="39471D"/>
                          </a:solidFill>
                        </a:rPr>
                        <a:t>Hogares socializan</a:t>
                      </a:r>
                      <a:endParaRPr lang="es-AR" sz="1800" dirty="0">
                        <a:solidFill>
                          <a:srgbClr val="39471D"/>
                        </a:solidFill>
                        <a:latin typeface="Times New Roman"/>
                        <a:ea typeface="Times New Roman"/>
                      </a:endParaRPr>
                    </a:p>
                  </a:txBody>
                  <a:tcPr marL="68580" marR="68580" marT="0" marB="0"/>
                </a:tc>
                <a:tc>
                  <a:txBody>
                    <a:bodyPr/>
                    <a:lstStyle/>
                    <a:p>
                      <a:pPr algn="just">
                        <a:spcAft>
                          <a:spcPts val="0"/>
                        </a:spcAft>
                      </a:pPr>
                      <a:r>
                        <a:rPr lang="es-ES_tradnl" sz="1800" dirty="0">
                          <a:solidFill>
                            <a:srgbClr val="39471D"/>
                          </a:solidFill>
                        </a:rPr>
                        <a:t>Aprendizaje relevante</a:t>
                      </a:r>
                      <a:endParaRPr lang="es-AR" sz="1800" dirty="0">
                        <a:solidFill>
                          <a:srgbClr val="39471D"/>
                        </a:solidFill>
                        <a:latin typeface="Times New Roman"/>
                        <a:ea typeface="Times New Roman"/>
                      </a:endParaRPr>
                    </a:p>
                  </a:txBody>
                  <a:tcPr marL="68580" marR="68580" marT="0" marB="0"/>
                </a:tc>
              </a:tr>
            </a:tbl>
          </a:graphicData>
        </a:graphic>
      </p:graphicFrame>
      <p:sp>
        <p:nvSpPr>
          <p:cNvPr id="7" name="5 Marcador de número de diapositiva"/>
          <p:cNvSpPr>
            <a:spLocks noGrp="1"/>
          </p:cNvSpPr>
          <p:nvPr>
            <p:ph type="sldNum" sz="quarter" idx="12"/>
          </p:nvPr>
        </p:nvSpPr>
        <p:spPr>
          <a:xfrm>
            <a:off x="5580112" y="6492875"/>
            <a:ext cx="2133600" cy="365125"/>
          </a:xfrm>
        </p:spPr>
        <p:txBody>
          <a:bodyPr/>
          <a:lstStyle/>
          <a:p>
            <a:pPr>
              <a:defRPr/>
            </a:pPr>
            <a:fld id="{A8FE93AB-443A-402C-A0AB-27F701670F13}" type="slidenum">
              <a:rPr lang="es-ES" smtClean="0">
                <a:solidFill>
                  <a:schemeClr val="bg1"/>
                </a:solidFill>
              </a:rPr>
              <a:pPr>
                <a:defRPr/>
              </a:pPr>
              <a:t>20</a:t>
            </a:fld>
            <a:endParaRPr lang="es-ES" dirty="0">
              <a:solidFill>
                <a:schemeClr val="bg1"/>
              </a:solidFill>
            </a:endParaRPr>
          </a:p>
        </p:txBody>
      </p:sp>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7 Título"/>
          <p:cNvSpPr>
            <a:spLocks noGrp="1"/>
          </p:cNvSpPr>
          <p:nvPr>
            <p:ph type="title"/>
          </p:nvPr>
        </p:nvSpPr>
        <p:spPr/>
        <p:txBody>
          <a:bodyPr/>
          <a:lstStyle/>
          <a:p>
            <a:r>
              <a:rPr lang="es-AR" sz="3000" b="1" dirty="0" smtClean="0">
                <a:solidFill>
                  <a:schemeClr val="accent3">
                    <a:lumMod val="75000"/>
                  </a:schemeClr>
                </a:solidFill>
              </a:rPr>
              <a:t>Presentación de los datos: Actividades Curriculares</a:t>
            </a:r>
            <a:endParaRPr lang="es-AR" sz="3000" b="1" dirty="0">
              <a:solidFill>
                <a:schemeClr val="accent3">
                  <a:lumMod val="75000"/>
                </a:schemeClr>
              </a:solidFill>
            </a:endParaRPr>
          </a:p>
        </p:txBody>
      </p:sp>
      <p:sp>
        <p:nvSpPr>
          <p:cNvPr id="25602" name="2 Marcador de contenido"/>
          <p:cNvSpPr>
            <a:spLocks noGrp="1"/>
          </p:cNvSpPr>
          <p:nvPr>
            <p:ph idx="1"/>
          </p:nvPr>
        </p:nvSpPr>
        <p:spPr>
          <a:xfrm>
            <a:off x="428595" y="1500175"/>
            <a:ext cx="8286809" cy="4643469"/>
          </a:xfrm>
        </p:spPr>
        <p:txBody>
          <a:bodyPr/>
          <a:lstStyle/>
          <a:p>
            <a:pPr>
              <a:buNone/>
            </a:pPr>
            <a:r>
              <a:rPr lang="es-ES" sz="2000" b="1" dirty="0" smtClean="0">
                <a:solidFill>
                  <a:schemeClr val="accent3">
                    <a:lumMod val="50000"/>
                  </a:schemeClr>
                </a:solidFill>
              </a:rPr>
              <a:t>      </a:t>
            </a:r>
            <a:r>
              <a:rPr lang="es-ES" sz="2000" b="1" dirty="0" smtClean="0">
                <a:solidFill>
                  <a:srgbClr val="39471D"/>
                </a:solidFill>
              </a:rPr>
              <a:t>Olimpiadas matemáticas </a:t>
            </a:r>
            <a:endParaRPr lang="es-AR" sz="2000" b="1" dirty="0" smtClean="0">
              <a:solidFill>
                <a:srgbClr val="39471D"/>
              </a:solidFill>
            </a:endParaRPr>
          </a:p>
          <a:p>
            <a:pPr>
              <a:buNone/>
            </a:pPr>
            <a:r>
              <a:rPr lang="es-ES" sz="2000" dirty="0" smtClean="0">
                <a:solidFill>
                  <a:schemeClr val="accent3">
                    <a:lumMod val="50000"/>
                  </a:schemeClr>
                </a:solidFill>
              </a:rPr>
              <a:t>      A raíz de esta actividad curricular, los niños pudieron aproximarse de forma lúdica, a ciertas nociones que consideramos relevantes:</a:t>
            </a:r>
            <a:endParaRPr lang="es-AR" sz="2000" dirty="0" smtClean="0">
              <a:solidFill>
                <a:schemeClr val="accent3">
                  <a:lumMod val="50000"/>
                </a:schemeClr>
              </a:solidFill>
            </a:endParaRPr>
          </a:p>
          <a:p>
            <a:r>
              <a:rPr lang="es-ES" sz="2000" dirty="0" smtClean="0">
                <a:solidFill>
                  <a:schemeClr val="accent3">
                    <a:lumMod val="50000"/>
                  </a:schemeClr>
                </a:solidFill>
              </a:rPr>
              <a:t>Aproximación a la procedencia del dinero, por medio del trabajo.</a:t>
            </a:r>
            <a:endParaRPr lang="es-AR" sz="2000" dirty="0" smtClean="0">
              <a:solidFill>
                <a:schemeClr val="accent3">
                  <a:lumMod val="50000"/>
                </a:schemeClr>
              </a:solidFill>
            </a:endParaRPr>
          </a:p>
          <a:p>
            <a:pPr lvl="0"/>
            <a:r>
              <a:rPr lang="es-ES" sz="2000" dirty="0" smtClean="0">
                <a:solidFill>
                  <a:schemeClr val="accent3">
                    <a:lumMod val="50000"/>
                  </a:schemeClr>
                </a:solidFill>
              </a:rPr>
              <a:t>Aproximación al intercambio bancario de cheques por dinero impreso en papel.</a:t>
            </a:r>
            <a:endParaRPr lang="es-AR" sz="2000" dirty="0" smtClean="0">
              <a:solidFill>
                <a:schemeClr val="accent3">
                  <a:lumMod val="50000"/>
                </a:schemeClr>
              </a:solidFill>
            </a:endParaRPr>
          </a:p>
          <a:p>
            <a:pPr lvl="0"/>
            <a:r>
              <a:rPr lang="es-ES" sz="2000" dirty="0" smtClean="0">
                <a:solidFill>
                  <a:schemeClr val="accent3">
                    <a:lumMod val="50000"/>
                  </a:schemeClr>
                </a:solidFill>
              </a:rPr>
              <a:t>Aproximación al intercambio de dinero por productos.</a:t>
            </a:r>
            <a:endParaRPr lang="es-AR" sz="2000" dirty="0" smtClean="0">
              <a:solidFill>
                <a:schemeClr val="accent3">
                  <a:lumMod val="50000"/>
                </a:schemeClr>
              </a:solidFill>
            </a:endParaRPr>
          </a:p>
          <a:p>
            <a:pPr lvl="0"/>
            <a:r>
              <a:rPr lang="es-ES" sz="2000" dirty="0" smtClean="0">
                <a:solidFill>
                  <a:schemeClr val="accent3">
                    <a:lumMod val="50000"/>
                  </a:schemeClr>
                </a:solidFill>
              </a:rPr>
              <a:t>Aproximación a la racionalización y planificación  de la compra, por medio de la elección de los productos a raíz del monto con el que cuentan para gastar.</a:t>
            </a:r>
            <a:endParaRPr lang="es-AR" sz="2000" dirty="0" smtClean="0">
              <a:solidFill>
                <a:schemeClr val="accent3">
                  <a:lumMod val="50000"/>
                </a:schemeClr>
              </a:solidFill>
            </a:endParaRPr>
          </a:p>
          <a:p>
            <a:pPr lvl="0"/>
            <a:r>
              <a:rPr lang="es-ES" sz="2000" dirty="0" smtClean="0">
                <a:solidFill>
                  <a:schemeClr val="accent3">
                    <a:lumMod val="50000"/>
                  </a:schemeClr>
                </a:solidFill>
              </a:rPr>
              <a:t>Adquisición de ciertas conductas de compra relacionados con la organización que requiere la misma, como lo es el realizar una fila, aguardar que llegue el turno y  guardar el dinero. </a:t>
            </a:r>
            <a:endParaRPr lang="es-AR" sz="2000" dirty="0" smtClean="0">
              <a:solidFill>
                <a:schemeClr val="accent3">
                  <a:lumMod val="50000"/>
                </a:schemeClr>
              </a:solidFill>
            </a:endParaRPr>
          </a:p>
          <a:p>
            <a:pPr>
              <a:buNone/>
            </a:pPr>
            <a:endParaRPr lang="en-US" sz="1600" dirty="0" smtClean="0"/>
          </a:p>
          <a:p>
            <a:endParaRPr lang="en-US" sz="1600" dirty="0" smtClean="0"/>
          </a:p>
          <a:p>
            <a:endParaRPr lang="es-ES" sz="1600" dirty="0" smtClean="0"/>
          </a:p>
          <a:p>
            <a:pPr>
              <a:buNone/>
            </a:pPr>
            <a:endParaRPr lang="es-AR" dirty="0" smtClean="0"/>
          </a:p>
        </p:txBody>
      </p:sp>
      <p:sp>
        <p:nvSpPr>
          <p:cNvPr id="25603" name="2 Marcador de contenido"/>
          <p:cNvSpPr txBox="1">
            <a:spLocks/>
          </p:cNvSpPr>
          <p:nvPr/>
        </p:nvSpPr>
        <p:spPr bwMode="auto">
          <a:xfrm>
            <a:off x="1908175" y="4437063"/>
            <a:ext cx="7704138" cy="2016125"/>
          </a:xfrm>
          <a:prstGeom prst="rect">
            <a:avLst/>
          </a:prstGeom>
          <a:noFill/>
          <a:ln w="9525">
            <a:noFill/>
            <a:miter lim="800000"/>
            <a:headEnd/>
            <a:tailEnd/>
          </a:ln>
        </p:spPr>
        <p:txBody>
          <a:bodyPr/>
          <a:lstStyle/>
          <a:p>
            <a:pPr marL="342900" indent="-342900">
              <a:spcBef>
                <a:spcPct val="20000"/>
              </a:spcBef>
              <a:buFont typeface="Arial" charset="0"/>
              <a:buChar char="•"/>
            </a:pPr>
            <a:endParaRPr lang="es-ES_tradnl" sz="3200">
              <a:latin typeface="Calibri" pitchFamily="34" charset="0"/>
            </a:endParaRPr>
          </a:p>
        </p:txBody>
      </p:sp>
      <p:sp>
        <p:nvSpPr>
          <p:cNvPr id="7" name="5 Marcador de número de diapositiva"/>
          <p:cNvSpPr>
            <a:spLocks noGrp="1"/>
          </p:cNvSpPr>
          <p:nvPr>
            <p:ph type="sldNum" sz="quarter" idx="12"/>
          </p:nvPr>
        </p:nvSpPr>
        <p:spPr>
          <a:xfrm>
            <a:off x="5580112" y="6492875"/>
            <a:ext cx="2133600" cy="365125"/>
          </a:xfrm>
        </p:spPr>
        <p:txBody>
          <a:bodyPr/>
          <a:lstStyle/>
          <a:p>
            <a:pPr>
              <a:defRPr/>
            </a:pPr>
            <a:fld id="{A8FE93AB-443A-402C-A0AB-27F701670F13}" type="slidenum">
              <a:rPr lang="es-ES" smtClean="0">
                <a:solidFill>
                  <a:schemeClr val="bg1"/>
                </a:solidFill>
              </a:rPr>
              <a:pPr>
                <a:defRPr/>
              </a:pPr>
              <a:t>21</a:t>
            </a:fld>
            <a:endParaRPr lang="es-ES" dirty="0">
              <a:solidFill>
                <a:schemeClr val="bg1"/>
              </a:solidFill>
            </a:endParaRPr>
          </a:p>
        </p:txBody>
      </p:sp>
    </p:spTree>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idx="4294967295"/>
          </p:nvPr>
        </p:nvSpPr>
        <p:spPr>
          <a:xfrm>
            <a:off x="395536" y="188913"/>
            <a:ext cx="8286750" cy="954087"/>
          </a:xfrm>
        </p:spPr>
        <p:txBody>
          <a:bodyPr rtlCol="0">
            <a:normAutofit/>
          </a:bodyPr>
          <a:lstStyle/>
          <a:p>
            <a:r>
              <a:rPr lang="en-US" dirty="0" smtClean="0"/>
              <a:t> </a:t>
            </a:r>
            <a:r>
              <a:rPr lang="es-ES" sz="3600" b="1" dirty="0" smtClean="0">
                <a:solidFill>
                  <a:schemeClr val="accent3">
                    <a:lumMod val="75000"/>
                  </a:schemeClr>
                </a:solidFill>
              </a:rPr>
              <a:t>Consideraciones finales </a:t>
            </a:r>
            <a:endParaRPr lang="es-ES" sz="3600" b="1" dirty="0">
              <a:solidFill>
                <a:schemeClr val="accent3">
                  <a:lumMod val="75000"/>
                </a:schemeClr>
              </a:solidFill>
            </a:endParaRPr>
          </a:p>
        </p:txBody>
      </p:sp>
      <p:sp>
        <p:nvSpPr>
          <p:cNvPr id="28674" name="2 Marcador de contenido"/>
          <p:cNvSpPr>
            <a:spLocks noGrp="1"/>
          </p:cNvSpPr>
          <p:nvPr>
            <p:ph idx="4294967295"/>
          </p:nvPr>
        </p:nvSpPr>
        <p:spPr>
          <a:xfrm>
            <a:off x="389135" y="1071563"/>
            <a:ext cx="8215313" cy="5357812"/>
          </a:xfrm>
        </p:spPr>
        <p:txBody>
          <a:bodyPr/>
          <a:lstStyle/>
          <a:p>
            <a:r>
              <a:rPr lang="es-ES" sz="1700" dirty="0" smtClean="0">
                <a:solidFill>
                  <a:schemeClr val="accent3">
                    <a:lumMod val="50000"/>
                  </a:schemeClr>
                </a:solidFill>
              </a:rPr>
              <a:t>Con respecto a el nivel  de pensamiento económico de los sujetos estudiados se  pudo observar que los mismo, se encuentran atravesando  el primer subnivel de pensamiento económico planteado por </a:t>
            </a:r>
            <a:r>
              <a:rPr lang="es-ES" sz="1700" dirty="0" err="1" smtClean="0">
                <a:solidFill>
                  <a:schemeClr val="accent3">
                    <a:lumMod val="50000"/>
                  </a:schemeClr>
                </a:solidFill>
              </a:rPr>
              <a:t>Denegri</a:t>
            </a:r>
            <a:r>
              <a:rPr lang="es-ES" sz="1700" dirty="0" smtClean="0">
                <a:solidFill>
                  <a:schemeClr val="accent3">
                    <a:lumMod val="50000"/>
                  </a:schemeClr>
                </a:solidFill>
              </a:rPr>
              <a:t> (1995b), denominado pensamiento extraeconómico, presentándose en ellos características similares a las dadas en dicho nivel.</a:t>
            </a:r>
            <a:endParaRPr lang="es-AR" sz="1700" dirty="0" smtClean="0">
              <a:solidFill>
                <a:schemeClr val="accent3">
                  <a:lumMod val="50000"/>
                </a:schemeClr>
              </a:solidFill>
            </a:endParaRPr>
          </a:p>
          <a:p>
            <a:r>
              <a:rPr lang="es-ES" sz="1700" dirty="0" smtClean="0">
                <a:solidFill>
                  <a:schemeClr val="accent3">
                    <a:lumMod val="50000"/>
                  </a:schemeClr>
                </a:solidFill>
              </a:rPr>
              <a:t>Se puede decir que estos sujetos se muestran socializados económicamente  en algunos aspectos y que  lograron por medio de la colaboración mutua de los agentes encargados de su socialización y educación, una aproximación a ciertas cuestiones  del mundo económico, que incidieron de modo positivo en  el desarrollo de una adecuada conducta económica, siendo esto de gran importancia para su formación como sujetos que puedan actuar de modo eficaz en su medio ambiente social en materia económica.</a:t>
            </a:r>
            <a:endParaRPr lang="es-AR" sz="1700" dirty="0" smtClean="0">
              <a:solidFill>
                <a:schemeClr val="accent3">
                  <a:lumMod val="50000"/>
                </a:schemeClr>
              </a:solidFill>
            </a:endParaRPr>
          </a:p>
          <a:p>
            <a:r>
              <a:rPr lang="es-ES" sz="1700" dirty="0" smtClean="0">
                <a:solidFill>
                  <a:schemeClr val="accent3">
                    <a:lumMod val="50000"/>
                  </a:schemeClr>
                </a:solidFill>
              </a:rPr>
              <a:t>La escuela, como la familia, cumple el papel de agentes socializadores y educadores, en los distintos ámbitos de la vida del sujeto que esta en formación. </a:t>
            </a:r>
            <a:endParaRPr lang="es-AR" sz="1700" dirty="0" smtClean="0">
              <a:solidFill>
                <a:schemeClr val="accent3">
                  <a:lumMod val="50000"/>
                </a:schemeClr>
              </a:solidFill>
            </a:endParaRPr>
          </a:p>
          <a:p>
            <a:r>
              <a:rPr lang="es-ES" sz="1700" dirty="0" smtClean="0">
                <a:solidFill>
                  <a:schemeClr val="accent3">
                    <a:lumMod val="50000"/>
                  </a:schemeClr>
                </a:solidFill>
              </a:rPr>
              <a:t> Si bien se  puedo observar,  que ambos agentes cooperaran entre si, para el logro de un adecuado desarrollo en el ámbito económico, se denota que  no  tienen internalizada, la importancia que dicha tarea tiene en la vida de los sujetos a los cuales instruyen. </a:t>
            </a:r>
            <a:endParaRPr lang="es-AR" sz="1700" dirty="0" smtClean="0">
              <a:solidFill>
                <a:schemeClr val="accent3">
                  <a:lumMod val="50000"/>
                </a:schemeClr>
              </a:solidFill>
            </a:endParaRPr>
          </a:p>
          <a:p>
            <a:r>
              <a:rPr lang="es-ES" sz="1700" dirty="0" smtClean="0">
                <a:solidFill>
                  <a:schemeClr val="accent3">
                    <a:lumMod val="50000"/>
                  </a:schemeClr>
                </a:solidFill>
              </a:rPr>
              <a:t> Sería interesante que como agentes socializadores y educadores, tomasen conciencia de la relevancia que tiene,  la educación económica temprana,  para la formación de sujetos que puedan desenvolverse eficazmente en el mundo económico.</a:t>
            </a:r>
            <a:endParaRPr lang="es-AR" sz="1700" dirty="0" smtClean="0">
              <a:solidFill>
                <a:schemeClr val="accent3">
                  <a:lumMod val="50000"/>
                </a:schemeClr>
              </a:solidFill>
            </a:endParaRPr>
          </a:p>
          <a:p>
            <a:pPr>
              <a:buNone/>
            </a:pPr>
            <a:r>
              <a:rPr lang="es-ES" sz="1800" dirty="0" smtClean="0">
                <a:solidFill>
                  <a:schemeClr val="accent3">
                    <a:lumMod val="50000"/>
                  </a:schemeClr>
                </a:solidFill>
              </a:rPr>
              <a:t> </a:t>
            </a:r>
            <a:endParaRPr lang="es-AR" sz="1800" dirty="0" smtClean="0">
              <a:solidFill>
                <a:schemeClr val="accent3">
                  <a:lumMod val="50000"/>
                </a:schemeClr>
              </a:solidFill>
            </a:endParaRPr>
          </a:p>
          <a:p>
            <a:endParaRPr lang="es-ES" sz="800" dirty="0" smtClean="0"/>
          </a:p>
        </p:txBody>
      </p:sp>
      <p:sp>
        <p:nvSpPr>
          <p:cNvPr id="6" name="5 Marcador de número de diapositiva"/>
          <p:cNvSpPr>
            <a:spLocks noGrp="1"/>
          </p:cNvSpPr>
          <p:nvPr>
            <p:ph type="sldNum" sz="quarter" idx="12"/>
          </p:nvPr>
        </p:nvSpPr>
        <p:spPr>
          <a:xfrm>
            <a:off x="5580112" y="6492875"/>
            <a:ext cx="2133600" cy="365125"/>
          </a:xfrm>
        </p:spPr>
        <p:txBody>
          <a:bodyPr/>
          <a:lstStyle/>
          <a:p>
            <a:pPr>
              <a:defRPr/>
            </a:pPr>
            <a:fld id="{A8FE93AB-443A-402C-A0AB-27F701670F13}" type="slidenum">
              <a:rPr lang="es-ES" smtClean="0">
                <a:solidFill>
                  <a:schemeClr val="bg1"/>
                </a:solidFill>
              </a:rPr>
              <a:pPr>
                <a:defRPr/>
              </a:pPr>
              <a:t>22</a:t>
            </a:fld>
            <a:endParaRPr lang="es-ES" dirty="0">
              <a:solidFill>
                <a:schemeClr val="bg1"/>
              </a:solidFill>
            </a:endParaRPr>
          </a:p>
        </p:txBody>
      </p:sp>
    </p:spTree>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r>
              <a:rPr lang="es-ES" b="1" dirty="0" smtClean="0">
                <a:solidFill>
                  <a:schemeClr val="accent3">
                    <a:lumMod val="75000"/>
                  </a:schemeClr>
                </a:solidFill>
              </a:rPr>
              <a:t>Muchas Gracias.</a:t>
            </a:r>
            <a:endParaRPr lang="es-ES" dirty="0"/>
          </a:p>
        </p:txBody>
      </p: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a:tailEnd type="arrow"/>
        </a:ln>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1493</TotalTime>
  <Words>3237</Words>
  <Application>Microsoft Office PowerPoint</Application>
  <PresentationFormat>Presentación en pantalla (4:3)</PresentationFormat>
  <Paragraphs>313</Paragraphs>
  <Slides>23</Slides>
  <Notes>2</Notes>
  <HiddenSlides>0</HiddenSlides>
  <MMClips>0</MMClips>
  <ScaleCrop>false</ScaleCrop>
  <HeadingPairs>
    <vt:vector size="4" baseType="variant">
      <vt:variant>
        <vt:lpstr>Tema</vt:lpstr>
      </vt:variant>
      <vt:variant>
        <vt:i4>1</vt:i4>
      </vt:variant>
      <vt:variant>
        <vt:lpstr>Títulos de diapositiva</vt:lpstr>
      </vt:variant>
      <vt:variant>
        <vt:i4>23</vt:i4>
      </vt:variant>
    </vt:vector>
  </HeadingPairs>
  <TitlesOfParts>
    <vt:vector size="24" baseType="lpstr">
      <vt:lpstr>Tema de Office</vt:lpstr>
      <vt:lpstr> SOCIALIZACIÓN Y ALFABETIZACIÓN ECONÓMICA  </vt:lpstr>
      <vt:lpstr> Objetivos</vt:lpstr>
      <vt:lpstr> Modelo de Psicogénesis del Pensamiento Económico (Denegri)</vt:lpstr>
      <vt:lpstr> Socialización Económica</vt:lpstr>
      <vt:lpstr> Alfabetización Económica. </vt:lpstr>
      <vt:lpstr>Metodología: Fuentes e instrumentos</vt:lpstr>
      <vt:lpstr> Metodología: Administración de las técnicas  </vt:lpstr>
      <vt:lpstr>Metodología: Descripción de la muestra</vt:lpstr>
      <vt:lpstr>Niños que componen la muestra</vt:lpstr>
      <vt:lpstr>Padres entrevistados</vt:lpstr>
      <vt:lpstr> Docentes entrevistados </vt:lpstr>
      <vt:lpstr>Presentación de los datos: Taller de historieta </vt:lpstr>
      <vt:lpstr>Diapositiva 13</vt:lpstr>
      <vt:lpstr>Presentación de  datos:  Técnica lúdica </vt:lpstr>
      <vt:lpstr>Diapositiva 15</vt:lpstr>
      <vt:lpstr>Diapositiva 16</vt:lpstr>
      <vt:lpstr>  Presentación de  datos: Cuestionario a padres</vt:lpstr>
      <vt:lpstr>Diapositiva 18</vt:lpstr>
      <vt:lpstr>Presentación de datos: Cuestionario docentes</vt:lpstr>
      <vt:lpstr> Síntesis respuestas de los docentes al cuestionario </vt:lpstr>
      <vt:lpstr>Presentación de los datos: Actividades Curriculares</vt:lpstr>
      <vt:lpstr> Consideraciones finales </vt:lpstr>
      <vt:lpstr>Muchas Gracias.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Exploración de las representaciones sociales acerca de la pobreza y las desigualdades sociales, en niños de la ciudad de Mar del Plata.</dc:title>
  <dc:creator>acer</dc:creator>
  <cp:lastModifiedBy>Sergio</cp:lastModifiedBy>
  <cp:revision>132</cp:revision>
  <dcterms:created xsi:type="dcterms:W3CDTF">2012-10-13T18:00:15Z</dcterms:created>
  <dcterms:modified xsi:type="dcterms:W3CDTF">2012-12-06T02:11:07Z</dcterms:modified>
</cp:coreProperties>
</file>