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8"/>
  </p:notesMasterIdLst>
  <p:sldIdLst>
    <p:sldId id="256" r:id="rId2"/>
    <p:sldId id="257" r:id="rId3"/>
    <p:sldId id="285" r:id="rId4"/>
    <p:sldId id="286" r:id="rId5"/>
    <p:sldId id="258" r:id="rId6"/>
    <p:sldId id="259" r:id="rId7"/>
    <p:sldId id="260" r:id="rId8"/>
    <p:sldId id="281" r:id="rId9"/>
    <p:sldId id="282" r:id="rId10"/>
    <p:sldId id="261" r:id="rId11"/>
    <p:sldId id="262" r:id="rId12"/>
    <p:sldId id="263" r:id="rId13"/>
    <p:sldId id="264" r:id="rId14"/>
    <p:sldId id="265" r:id="rId15"/>
    <p:sldId id="266" r:id="rId16"/>
    <p:sldId id="284" r:id="rId17"/>
    <p:sldId id="267" r:id="rId18"/>
    <p:sldId id="269" r:id="rId19"/>
    <p:sldId id="283" r:id="rId20"/>
    <p:sldId id="271" r:id="rId21"/>
    <p:sldId id="272" r:id="rId22"/>
    <p:sldId id="274" r:id="rId23"/>
    <p:sldId id="276" r:id="rId24"/>
    <p:sldId id="277" r:id="rId25"/>
    <p:sldId id="278" r:id="rId26"/>
    <p:sldId id="279" r:id="rId27"/>
  </p:sldIdLst>
  <p:sldSz cx="9906000" cy="6858000" type="A4"/>
  <p:notesSz cx="6858000" cy="9144000"/>
  <p:embeddedFontLst>
    <p:embeddedFont>
      <p:font typeface="Ebrima" pitchFamily="2" charset="0"/>
      <p:regular r:id="rId29"/>
      <p:bold r:id="rId30"/>
    </p:embeddedFont>
    <p:embeddedFont>
      <p:font typeface="Economica" charset="0"/>
      <p:regular r:id="rId31"/>
      <p:bold r:id="rId32"/>
      <p:italic r:id="rId33"/>
      <p:boldItalic r:id="rId34"/>
    </p:embeddedFont>
    <p:embeddedFont>
      <p:font typeface="Merriweather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9" clrIdx="0"/>
  <p:cmAuthor id="1" name="Zenias" initials="Z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972" y="-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76A0E7BA-CB79-4BC6-AFB4-A740B019B698}"/>
    <pc:docChg chg="modSld">
      <pc:chgData name="" userId="" providerId="" clId="Web-{76A0E7BA-CB79-4BC6-AFB4-A740B019B698}" dt="2018-05-29T22:06:28.057" v="6" actId="1076"/>
      <pc:docMkLst>
        <pc:docMk/>
      </pc:docMkLst>
      <pc:sldChg chg="modSp">
        <pc:chgData name="" userId="" providerId="" clId="Web-{76A0E7BA-CB79-4BC6-AFB4-A740B019B698}" dt="2018-05-29T22:06:28.057" v="6" actId="1076"/>
        <pc:sldMkLst>
          <pc:docMk/>
          <pc:sldMk cId="0" sldId="260"/>
        </pc:sldMkLst>
        <pc:spChg chg="mod">
          <ac:chgData name="" userId="" providerId="" clId="Web-{76A0E7BA-CB79-4BC6-AFB4-A740B019B698}" dt="2018-05-29T22:06:17.174" v="3" actId="1076"/>
          <ac:spMkLst>
            <pc:docMk/>
            <pc:sldMk cId="0" sldId="260"/>
            <ac:spMk id="47" creationId="{00000000-0000-0000-0000-000000000000}"/>
          </ac:spMkLst>
        </pc:spChg>
        <pc:spChg chg="mod">
          <ac:chgData name="" userId="" providerId="" clId="Web-{76A0E7BA-CB79-4BC6-AFB4-A740B019B698}" dt="2018-05-29T22:06:11.263" v="2" actId="1076"/>
          <ac:spMkLst>
            <pc:docMk/>
            <pc:sldMk cId="0" sldId="260"/>
            <ac:spMk id="48" creationId="{00000000-0000-0000-0000-000000000000}"/>
          </ac:spMkLst>
        </pc:spChg>
        <pc:spChg chg="mod">
          <ac:chgData name="" userId="" providerId="" clId="Web-{76A0E7BA-CB79-4BC6-AFB4-A740B019B698}" dt="2018-05-29T22:06:28.057" v="6" actId="1076"/>
          <ac:spMkLst>
            <pc:docMk/>
            <pc:sldMk cId="0" sldId="260"/>
            <ac:spMk id="49" creationId="{00000000-0000-0000-0000-000000000000}"/>
          </ac:spMkLst>
        </pc:spChg>
        <pc:spChg chg="mod">
          <ac:chgData name="" userId="" providerId="" clId="Web-{76A0E7BA-CB79-4BC6-AFB4-A740B019B698}" dt="2018-05-29T22:06:23.131" v="4" actId="1076"/>
          <ac:spMkLst>
            <pc:docMk/>
            <pc:sldMk cId="0" sldId="260"/>
            <ac:spMk id="50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nias\Desktop\GRAD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21582731082078385"/>
                  <c:y val="-5.536357550447894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DC-49CC-91BA-CC2168FD5F35}"/>
                </c:ext>
              </c:extLst>
            </c:dLbl>
            <c:dLbl>
              <c:idx val="1"/>
              <c:layout>
                <c:manualLayout>
                  <c:x val="-1.3845253718285214E-2"/>
                  <c:y val="-0.3138907115777194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DC-49CC-91BA-CC2168FD5F35}"/>
                </c:ext>
              </c:extLst>
            </c:dLbl>
            <c:dLbl>
              <c:idx val="3"/>
              <c:layout>
                <c:manualLayout>
                  <c:x val="4.9519058070646299E-2"/>
                  <c:y val="8.20029328317765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DC-49CC-91BA-CC2168FD5F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es-A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Hoja1!$C$5:$C$8</c:f>
              <c:numCache>
                <c:formatCode>0%</c:formatCode>
                <c:ptCount val="4"/>
                <c:pt idx="0">
                  <c:v>0.28999999999999998</c:v>
                </c:pt>
                <c:pt idx="1">
                  <c:v>0.24</c:v>
                </c:pt>
                <c:pt idx="2">
                  <c:v>0.28999999999999998</c:v>
                </c:pt>
                <c:pt idx="3">
                  <c:v>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FDC-49CC-91BA-CC2168FD5F3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s-A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Hoja1!$D$7:$D$8</c:f>
              <c:numCache>
                <c:formatCode>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17-4F23-BAE5-00C79AC0B8C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C82722-150B-4EA3-B09D-AEBBBD792FF2}" type="doc">
      <dgm:prSet loTypeId="urn:microsoft.com/office/officeart/2005/8/layout/funnel1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5275B5E8-454D-406D-8020-BA9D21B3832A}">
      <dgm:prSet phldrT="[Texto]"/>
      <dgm:spPr/>
      <dgm:t>
        <a:bodyPr/>
        <a:lstStyle/>
        <a:p>
          <a:r>
            <a:rPr lang="es-AR" b="1" dirty="0">
              <a:latin typeface="Economica" panose="020B0604020202020204" charset="0"/>
            </a:rPr>
            <a:t>Derechos sexuales positivos</a:t>
          </a:r>
        </a:p>
      </dgm:t>
    </dgm:pt>
    <dgm:pt modelId="{353F956F-6D35-4AD2-8ECB-A1710FE47295}" type="parTrans" cxnId="{97D0F4AE-3EE6-4D0C-9621-5FC7B2D28880}">
      <dgm:prSet/>
      <dgm:spPr/>
      <dgm:t>
        <a:bodyPr/>
        <a:lstStyle/>
        <a:p>
          <a:endParaRPr lang="es-AR"/>
        </a:p>
      </dgm:t>
    </dgm:pt>
    <dgm:pt modelId="{3B10DDD2-BD75-445C-A4FB-46391A55650A}" type="sibTrans" cxnId="{97D0F4AE-3EE6-4D0C-9621-5FC7B2D28880}">
      <dgm:prSet/>
      <dgm:spPr/>
      <dgm:t>
        <a:bodyPr/>
        <a:lstStyle/>
        <a:p>
          <a:endParaRPr lang="es-AR"/>
        </a:p>
      </dgm:t>
    </dgm:pt>
    <dgm:pt modelId="{31BFDD31-C831-4C10-B715-908BB6B777D4}">
      <dgm:prSet phldrT="[Texto]"/>
      <dgm:spPr/>
      <dgm:t>
        <a:bodyPr/>
        <a:lstStyle/>
        <a:p>
          <a:r>
            <a:rPr lang="es-AR" b="1" dirty="0">
              <a:latin typeface="Economica" panose="020B0604020202020204" charset="0"/>
            </a:rPr>
            <a:t>Salud</a:t>
          </a:r>
          <a:r>
            <a:rPr lang="es-AR" b="1" dirty="0"/>
            <a:t> </a:t>
          </a:r>
          <a:r>
            <a:rPr lang="es-AR" b="1" dirty="0">
              <a:latin typeface="Economica" panose="020B0604020202020204" charset="0"/>
            </a:rPr>
            <a:t>sexual</a:t>
          </a:r>
        </a:p>
      </dgm:t>
    </dgm:pt>
    <dgm:pt modelId="{5E54758A-6078-41BA-A49C-B5C792C29E67}" type="parTrans" cxnId="{C44EB245-3254-493E-BF04-6E05BCA2324C}">
      <dgm:prSet/>
      <dgm:spPr/>
      <dgm:t>
        <a:bodyPr/>
        <a:lstStyle/>
        <a:p>
          <a:endParaRPr lang="es-AR"/>
        </a:p>
      </dgm:t>
    </dgm:pt>
    <dgm:pt modelId="{23CBAE52-00D3-4185-808C-FF09C1A36A3A}" type="sibTrans" cxnId="{C44EB245-3254-493E-BF04-6E05BCA2324C}">
      <dgm:prSet/>
      <dgm:spPr/>
      <dgm:t>
        <a:bodyPr/>
        <a:lstStyle/>
        <a:p>
          <a:endParaRPr lang="es-AR"/>
        </a:p>
      </dgm:t>
    </dgm:pt>
    <dgm:pt modelId="{D7CBE931-6271-4265-BBFB-32B7D001A3AB}">
      <dgm:prSet phldrT="[Texto]" custT="1"/>
      <dgm:spPr/>
      <dgm:t>
        <a:bodyPr/>
        <a:lstStyle/>
        <a:p>
          <a:r>
            <a:rPr lang="es-AR" sz="2000" b="1" dirty="0">
              <a:latin typeface="Economica" panose="020B0604020202020204" charset="0"/>
            </a:rPr>
            <a:t>Investigación</a:t>
          </a:r>
        </a:p>
      </dgm:t>
    </dgm:pt>
    <dgm:pt modelId="{9FA4FBFE-BAFF-4166-B052-D27B5AAA71B4}" type="parTrans" cxnId="{E33B664B-A23E-4EA7-B70F-ABC7EB269B9A}">
      <dgm:prSet/>
      <dgm:spPr/>
      <dgm:t>
        <a:bodyPr/>
        <a:lstStyle/>
        <a:p>
          <a:endParaRPr lang="es-AR"/>
        </a:p>
      </dgm:t>
    </dgm:pt>
    <dgm:pt modelId="{A22FA6C8-E632-4BDD-905E-48AC8EA3CEDB}" type="sibTrans" cxnId="{E33B664B-A23E-4EA7-B70F-ABC7EB269B9A}">
      <dgm:prSet/>
      <dgm:spPr/>
      <dgm:t>
        <a:bodyPr/>
        <a:lstStyle/>
        <a:p>
          <a:endParaRPr lang="es-AR"/>
        </a:p>
      </dgm:t>
    </dgm:pt>
    <dgm:pt modelId="{E1DB88BD-2754-4C08-9BD6-C6A45D73354F}">
      <dgm:prSet phldrT="[Texto]"/>
      <dgm:spPr/>
      <dgm:t>
        <a:bodyPr/>
        <a:lstStyle/>
        <a:p>
          <a:r>
            <a:rPr lang="es-AR" b="1" dirty="0">
              <a:latin typeface="Economica" panose="020B0604020202020204" charset="0"/>
            </a:rPr>
            <a:t>Conclusiones</a:t>
          </a:r>
        </a:p>
      </dgm:t>
    </dgm:pt>
    <dgm:pt modelId="{482702B2-2E6F-40CA-A606-0A929769258B}" type="parTrans" cxnId="{CFCF1873-0B85-455B-86AE-68EDB2FBCAD3}">
      <dgm:prSet/>
      <dgm:spPr/>
      <dgm:t>
        <a:bodyPr/>
        <a:lstStyle/>
        <a:p>
          <a:endParaRPr lang="es-AR"/>
        </a:p>
      </dgm:t>
    </dgm:pt>
    <dgm:pt modelId="{068F6A18-6BF8-4CFF-A761-44E735FF188C}" type="sibTrans" cxnId="{CFCF1873-0B85-455B-86AE-68EDB2FBCAD3}">
      <dgm:prSet/>
      <dgm:spPr/>
      <dgm:t>
        <a:bodyPr/>
        <a:lstStyle/>
        <a:p>
          <a:endParaRPr lang="es-AR"/>
        </a:p>
      </dgm:t>
    </dgm:pt>
    <dgm:pt modelId="{F4E5E124-EC0E-4460-AB36-4B211FF52470}" type="pres">
      <dgm:prSet presAssocID="{BAC82722-150B-4EA3-B09D-AEBBBD792FF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633B07A7-D954-465A-B2C5-F8FEDCC44C1D}" type="pres">
      <dgm:prSet presAssocID="{BAC82722-150B-4EA3-B09D-AEBBBD792FF2}" presName="ellipse" presStyleLbl="trBgShp" presStyleIdx="0" presStyleCnt="1"/>
      <dgm:spPr/>
    </dgm:pt>
    <dgm:pt modelId="{96DA1103-EF21-4415-90C1-D23A406FA370}" type="pres">
      <dgm:prSet presAssocID="{BAC82722-150B-4EA3-B09D-AEBBBD792FF2}" presName="arrow1" presStyleLbl="fgShp" presStyleIdx="0" presStyleCnt="1"/>
      <dgm:spPr/>
    </dgm:pt>
    <dgm:pt modelId="{BC928710-B890-4188-8562-BA89D7B9D27F}" type="pres">
      <dgm:prSet presAssocID="{BAC82722-150B-4EA3-B09D-AEBBBD792FF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73AD4CC-3521-4395-BB6C-2DB8568AE68B}" type="pres">
      <dgm:prSet presAssocID="{31BFDD31-C831-4C10-B715-908BB6B777D4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B392FCA-9701-4492-BED5-BA98A56CE782}" type="pres">
      <dgm:prSet presAssocID="{D7CBE931-6271-4265-BBFB-32B7D001A3A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BF9C811-9D5D-4E8E-A6DA-1FAA45A47CED}" type="pres">
      <dgm:prSet presAssocID="{E1DB88BD-2754-4C08-9BD6-C6A45D73354F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A23FE33-617C-40FA-93A4-A4F9640AE25C}" type="pres">
      <dgm:prSet presAssocID="{BAC82722-150B-4EA3-B09D-AEBBBD792FF2}" presName="funnel" presStyleLbl="trAlignAcc1" presStyleIdx="0" presStyleCnt="1"/>
      <dgm:spPr/>
    </dgm:pt>
  </dgm:ptLst>
  <dgm:cxnLst>
    <dgm:cxn modelId="{A006E5D1-31BD-4E25-B940-6E27A35DE1B2}" type="presOf" srcId="{D7CBE931-6271-4265-BBFB-32B7D001A3AB}" destId="{B73AD4CC-3521-4395-BB6C-2DB8568AE68B}" srcOrd="0" destOrd="0" presId="urn:microsoft.com/office/officeart/2005/8/layout/funnel1"/>
    <dgm:cxn modelId="{C44EB245-3254-493E-BF04-6E05BCA2324C}" srcId="{BAC82722-150B-4EA3-B09D-AEBBBD792FF2}" destId="{31BFDD31-C831-4C10-B715-908BB6B777D4}" srcOrd="1" destOrd="0" parTransId="{5E54758A-6078-41BA-A49C-B5C792C29E67}" sibTransId="{23CBAE52-00D3-4185-808C-FF09C1A36A3A}"/>
    <dgm:cxn modelId="{E33B664B-A23E-4EA7-B70F-ABC7EB269B9A}" srcId="{BAC82722-150B-4EA3-B09D-AEBBBD792FF2}" destId="{D7CBE931-6271-4265-BBFB-32B7D001A3AB}" srcOrd="2" destOrd="0" parTransId="{9FA4FBFE-BAFF-4166-B052-D27B5AAA71B4}" sibTransId="{A22FA6C8-E632-4BDD-905E-48AC8EA3CEDB}"/>
    <dgm:cxn modelId="{09AF149C-B270-4F92-B1A2-76731C8DB7A5}" type="presOf" srcId="{5275B5E8-454D-406D-8020-BA9D21B3832A}" destId="{2BF9C811-9D5D-4E8E-A6DA-1FAA45A47CED}" srcOrd="0" destOrd="0" presId="urn:microsoft.com/office/officeart/2005/8/layout/funnel1"/>
    <dgm:cxn modelId="{CFCF1873-0B85-455B-86AE-68EDB2FBCAD3}" srcId="{BAC82722-150B-4EA3-B09D-AEBBBD792FF2}" destId="{E1DB88BD-2754-4C08-9BD6-C6A45D73354F}" srcOrd="3" destOrd="0" parTransId="{482702B2-2E6F-40CA-A606-0A929769258B}" sibTransId="{068F6A18-6BF8-4CFF-A761-44E735FF188C}"/>
    <dgm:cxn modelId="{59CCA979-BDFD-4588-A5A5-19BD74373E98}" type="presOf" srcId="{E1DB88BD-2754-4C08-9BD6-C6A45D73354F}" destId="{BC928710-B890-4188-8562-BA89D7B9D27F}" srcOrd="0" destOrd="0" presId="urn:microsoft.com/office/officeart/2005/8/layout/funnel1"/>
    <dgm:cxn modelId="{6B3BF1B1-3AA8-4D8A-B3AF-5D717BAB167A}" type="presOf" srcId="{BAC82722-150B-4EA3-B09D-AEBBBD792FF2}" destId="{F4E5E124-EC0E-4460-AB36-4B211FF52470}" srcOrd="0" destOrd="0" presId="urn:microsoft.com/office/officeart/2005/8/layout/funnel1"/>
    <dgm:cxn modelId="{B4CA63DF-571F-4EE5-8DDD-BB9DD22860CC}" type="presOf" srcId="{31BFDD31-C831-4C10-B715-908BB6B777D4}" destId="{6B392FCA-9701-4492-BED5-BA98A56CE782}" srcOrd="0" destOrd="0" presId="urn:microsoft.com/office/officeart/2005/8/layout/funnel1"/>
    <dgm:cxn modelId="{97D0F4AE-3EE6-4D0C-9621-5FC7B2D28880}" srcId="{BAC82722-150B-4EA3-B09D-AEBBBD792FF2}" destId="{5275B5E8-454D-406D-8020-BA9D21B3832A}" srcOrd="0" destOrd="0" parTransId="{353F956F-6D35-4AD2-8ECB-A1710FE47295}" sibTransId="{3B10DDD2-BD75-445C-A4FB-46391A55650A}"/>
    <dgm:cxn modelId="{512FD139-7C25-49D5-8B25-B1BEFF7348C8}" type="presParOf" srcId="{F4E5E124-EC0E-4460-AB36-4B211FF52470}" destId="{633B07A7-D954-465A-B2C5-F8FEDCC44C1D}" srcOrd="0" destOrd="0" presId="urn:microsoft.com/office/officeart/2005/8/layout/funnel1"/>
    <dgm:cxn modelId="{B70B45D4-F8C3-4FE9-9D73-141DF190AF05}" type="presParOf" srcId="{F4E5E124-EC0E-4460-AB36-4B211FF52470}" destId="{96DA1103-EF21-4415-90C1-D23A406FA370}" srcOrd="1" destOrd="0" presId="urn:microsoft.com/office/officeart/2005/8/layout/funnel1"/>
    <dgm:cxn modelId="{0B99F3DD-914B-499D-B13C-A4D2AC1FD45B}" type="presParOf" srcId="{F4E5E124-EC0E-4460-AB36-4B211FF52470}" destId="{BC928710-B890-4188-8562-BA89D7B9D27F}" srcOrd="2" destOrd="0" presId="urn:microsoft.com/office/officeart/2005/8/layout/funnel1"/>
    <dgm:cxn modelId="{2E7E0E42-52BF-42CC-9CD7-545D284A9BB2}" type="presParOf" srcId="{F4E5E124-EC0E-4460-AB36-4B211FF52470}" destId="{B73AD4CC-3521-4395-BB6C-2DB8568AE68B}" srcOrd="3" destOrd="0" presId="urn:microsoft.com/office/officeart/2005/8/layout/funnel1"/>
    <dgm:cxn modelId="{70B87302-9F44-4CB1-9466-81F6380F480F}" type="presParOf" srcId="{F4E5E124-EC0E-4460-AB36-4B211FF52470}" destId="{6B392FCA-9701-4492-BED5-BA98A56CE782}" srcOrd="4" destOrd="0" presId="urn:microsoft.com/office/officeart/2005/8/layout/funnel1"/>
    <dgm:cxn modelId="{0A41DF1D-87C6-4C56-A05B-667FB0C98E75}" type="presParOf" srcId="{F4E5E124-EC0E-4460-AB36-4B211FF52470}" destId="{2BF9C811-9D5D-4E8E-A6DA-1FAA45A47CED}" srcOrd="5" destOrd="0" presId="urn:microsoft.com/office/officeart/2005/8/layout/funnel1"/>
    <dgm:cxn modelId="{88B5EB8E-ED33-4491-8D21-4AAE1C843A26}" type="presParOf" srcId="{F4E5E124-EC0E-4460-AB36-4B211FF52470}" destId="{8A23FE33-617C-40FA-93A4-A4F9640AE25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67FEF8-1475-4E50-B2C7-F8C757DCFBC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2BE004E-1014-4594-83E5-53F550A3B4A8}">
      <dgm:prSet phldrT="[Texto]"/>
      <dgm:spPr/>
      <dgm:t>
        <a:bodyPr/>
        <a:lstStyle/>
        <a:p>
          <a:r>
            <a:rPr lang="es-AR" dirty="0"/>
            <a:t>Actitud hacia la Sexualidad</a:t>
          </a:r>
        </a:p>
      </dgm:t>
    </dgm:pt>
    <dgm:pt modelId="{45194B9C-F593-483F-BFC7-5D903AF19A6F}" type="parTrans" cxnId="{81A47C4E-687A-4C50-AB66-A208701CCB76}">
      <dgm:prSet/>
      <dgm:spPr/>
      <dgm:t>
        <a:bodyPr/>
        <a:lstStyle/>
        <a:p>
          <a:endParaRPr lang="es-AR"/>
        </a:p>
      </dgm:t>
    </dgm:pt>
    <dgm:pt modelId="{7B74E8A4-8B0E-434F-B826-B82A6497A61E}" type="sibTrans" cxnId="{81A47C4E-687A-4C50-AB66-A208701CCB76}">
      <dgm:prSet/>
      <dgm:spPr/>
      <dgm:t>
        <a:bodyPr/>
        <a:lstStyle/>
        <a:p>
          <a:endParaRPr lang="es-AR"/>
        </a:p>
      </dgm:t>
    </dgm:pt>
    <dgm:pt modelId="{339D4D93-A9F5-4DD0-AAC9-EEFDD5DBA720}">
      <dgm:prSet phldrT="[Texto]"/>
      <dgm:spPr/>
      <dgm:t>
        <a:bodyPr/>
        <a:lstStyle/>
        <a:p>
          <a:r>
            <a:rPr lang="es-AR"/>
            <a:t>Funcionamiento Sexual</a:t>
          </a:r>
        </a:p>
      </dgm:t>
    </dgm:pt>
    <dgm:pt modelId="{69196914-6E0D-4568-AD4E-70886EBA772D}" type="parTrans" cxnId="{787F59C4-440F-4949-9601-444B9D11ACD6}">
      <dgm:prSet/>
      <dgm:spPr/>
      <dgm:t>
        <a:bodyPr/>
        <a:lstStyle/>
        <a:p>
          <a:endParaRPr lang="es-AR"/>
        </a:p>
      </dgm:t>
    </dgm:pt>
    <dgm:pt modelId="{F3D71E91-DEA7-4413-9A92-E04981B8E437}" type="sibTrans" cxnId="{787F59C4-440F-4949-9601-444B9D11ACD6}">
      <dgm:prSet/>
      <dgm:spPr/>
      <dgm:t>
        <a:bodyPr/>
        <a:lstStyle/>
        <a:p>
          <a:endParaRPr lang="es-AR"/>
        </a:p>
      </dgm:t>
    </dgm:pt>
    <dgm:pt modelId="{BBC9EAF1-313D-430D-9683-BFD4847E0A5B}">
      <dgm:prSet phldrT="[Texto]"/>
      <dgm:spPr/>
      <dgm:t>
        <a:bodyPr/>
        <a:lstStyle/>
        <a:p>
          <a:r>
            <a:rPr lang="es-AR"/>
            <a:t>Satisfacción Sexual</a:t>
          </a:r>
        </a:p>
      </dgm:t>
    </dgm:pt>
    <dgm:pt modelId="{11141FBB-4159-4977-A6FB-35AE72ECDFA0}" type="parTrans" cxnId="{4EEA95A2-D56E-48E6-A088-FF420ACD7E44}">
      <dgm:prSet/>
      <dgm:spPr/>
      <dgm:t>
        <a:bodyPr/>
        <a:lstStyle/>
        <a:p>
          <a:endParaRPr lang="es-AR"/>
        </a:p>
      </dgm:t>
    </dgm:pt>
    <dgm:pt modelId="{EDE3CDF2-46A9-4DEF-BF19-65F468949798}" type="sibTrans" cxnId="{4EEA95A2-D56E-48E6-A088-FF420ACD7E44}">
      <dgm:prSet/>
      <dgm:spPr/>
      <dgm:t>
        <a:bodyPr/>
        <a:lstStyle/>
        <a:p>
          <a:endParaRPr lang="es-AR"/>
        </a:p>
      </dgm:t>
    </dgm:pt>
    <dgm:pt modelId="{E53E28B4-8BD5-48EC-9741-74CB8F7A3118}" type="pres">
      <dgm:prSet presAssocID="{1667FEF8-1475-4E50-B2C7-F8C757DCFBC3}" presName="Name0" presStyleCnt="0">
        <dgm:presLayoutVars>
          <dgm:dir/>
          <dgm:resizeHandles val="exact"/>
        </dgm:presLayoutVars>
      </dgm:prSet>
      <dgm:spPr/>
    </dgm:pt>
    <dgm:pt modelId="{6E623F98-9569-4B0A-B067-90B19BCBFE2C}" type="pres">
      <dgm:prSet presAssocID="{D2BE004E-1014-4594-83E5-53F550A3B4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C18B0D4-0CE4-486C-8440-A208C4A59F34}" type="pres">
      <dgm:prSet presAssocID="{7B74E8A4-8B0E-434F-B826-B82A6497A61E}" presName="sibTrans" presStyleLbl="sibTrans2D1" presStyleIdx="0" presStyleCnt="2"/>
      <dgm:spPr/>
      <dgm:t>
        <a:bodyPr/>
        <a:lstStyle/>
        <a:p>
          <a:endParaRPr lang="es-AR"/>
        </a:p>
      </dgm:t>
    </dgm:pt>
    <dgm:pt modelId="{1C207FCA-2F6F-42E8-A313-B300F8FDD12A}" type="pres">
      <dgm:prSet presAssocID="{7B74E8A4-8B0E-434F-B826-B82A6497A61E}" presName="connectorText" presStyleLbl="sibTrans2D1" presStyleIdx="0" presStyleCnt="2"/>
      <dgm:spPr/>
      <dgm:t>
        <a:bodyPr/>
        <a:lstStyle/>
        <a:p>
          <a:endParaRPr lang="es-AR"/>
        </a:p>
      </dgm:t>
    </dgm:pt>
    <dgm:pt modelId="{560E0F95-7984-427F-B749-E9EA5ADA64F1}" type="pres">
      <dgm:prSet presAssocID="{339D4D93-A9F5-4DD0-AAC9-EEFDD5DBA720}" presName="node" presStyleLbl="node1" presStyleIdx="1" presStyleCnt="3" custScaleX="93431" custScaleY="94051" custLinFactNeighborX="-6564" custLinFactNeighborY="-8951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DB8551C-FD42-42A2-BAC4-5DDF79DF76F0}" type="pres">
      <dgm:prSet presAssocID="{F3D71E91-DEA7-4413-9A92-E04981B8E437}" presName="sibTrans" presStyleLbl="sibTrans2D1" presStyleIdx="1" presStyleCnt="2"/>
      <dgm:spPr/>
      <dgm:t>
        <a:bodyPr/>
        <a:lstStyle/>
        <a:p>
          <a:endParaRPr lang="es-AR"/>
        </a:p>
      </dgm:t>
    </dgm:pt>
    <dgm:pt modelId="{4B6CE7F2-6E06-4C35-917A-42BF96DF0DDC}" type="pres">
      <dgm:prSet presAssocID="{F3D71E91-DEA7-4413-9A92-E04981B8E437}" presName="connectorText" presStyleLbl="sibTrans2D1" presStyleIdx="1" presStyleCnt="2"/>
      <dgm:spPr/>
      <dgm:t>
        <a:bodyPr/>
        <a:lstStyle/>
        <a:p>
          <a:endParaRPr lang="es-AR"/>
        </a:p>
      </dgm:t>
    </dgm:pt>
    <dgm:pt modelId="{EA5DC36A-9ABD-476A-9C47-05B4FE329B28}" type="pres">
      <dgm:prSet presAssocID="{BBC9EAF1-313D-430D-9683-BFD4847E0A5B}" presName="node" presStyleLbl="node1" presStyleIdx="2" presStyleCnt="3" custLinFactNeighborX="-1333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EF05940B-B961-49C5-94FF-DDEB6CCBEEDC}" type="presOf" srcId="{F3D71E91-DEA7-4413-9A92-E04981B8E437}" destId="{4DB8551C-FD42-42A2-BAC4-5DDF79DF76F0}" srcOrd="0" destOrd="0" presId="urn:microsoft.com/office/officeart/2005/8/layout/process1"/>
    <dgm:cxn modelId="{A916FD07-9B93-432F-B590-0CFB4E62D592}" type="presOf" srcId="{7B74E8A4-8B0E-434F-B826-B82A6497A61E}" destId="{1C207FCA-2F6F-42E8-A313-B300F8FDD12A}" srcOrd="1" destOrd="0" presId="urn:microsoft.com/office/officeart/2005/8/layout/process1"/>
    <dgm:cxn modelId="{5DACB761-CFC7-4AE7-859D-C20555542941}" type="presOf" srcId="{BBC9EAF1-313D-430D-9683-BFD4847E0A5B}" destId="{EA5DC36A-9ABD-476A-9C47-05B4FE329B28}" srcOrd="0" destOrd="0" presId="urn:microsoft.com/office/officeart/2005/8/layout/process1"/>
    <dgm:cxn modelId="{1CEC229F-008F-4F9D-8121-E0C27A062619}" type="presOf" srcId="{F3D71E91-DEA7-4413-9A92-E04981B8E437}" destId="{4B6CE7F2-6E06-4C35-917A-42BF96DF0DDC}" srcOrd="1" destOrd="0" presId="urn:microsoft.com/office/officeart/2005/8/layout/process1"/>
    <dgm:cxn modelId="{4EEA95A2-D56E-48E6-A088-FF420ACD7E44}" srcId="{1667FEF8-1475-4E50-B2C7-F8C757DCFBC3}" destId="{BBC9EAF1-313D-430D-9683-BFD4847E0A5B}" srcOrd="2" destOrd="0" parTransId="{11141FBB-4159-4977-A6FB-35AE72ECDFA0}" sibTransId="{EDE3CDF2-46A9-4DEF-BF19-65F468949798}"/>
    <dgm:cxn modelId="{ADF2ACD3-169E-485D-AEF2-9B5658556E5E}" type="presOf" srcId="{1667FEF8-1475-4E50-B2C7-F8C757DCFBC3}" destId="{E53E28B4-8BD5-48EC-9741-74CB8F7A3118}" srcOrd="0" destOrd="0" presId="urn:microsoft.com/office/officeart/2005/8/layout/process1"/>
    <dgm:cxn modelId="{2EC0EC3D-166C-435E-A419-88DC78F8454B}" type="presOf" srcId="{D2BE004E-1014-4594-83E5-53F550A3B4A8}" destId="{6E623F98-9569-4B0A-B067-90B19BCBFE2C}" srcOrd="0" destOrd="0" presId="urn:microsoft.com/office/officeart/2005/8/layout/process1"/>
    <dgm:cxn modelId="{C18BED85-3077-4AB0-AF7E-B3A818F0539E}" type="presOf" srcId="{7B74E8A4-8B0E-434F-B826-B82A6497A61E}" destId="{8C18B0D4-0CE4-486C-8440-A208C4A59F34}" srcOrd="0" destOrd="0" presId="urn:microsoft.com/office/officeart/2005/8/layout/process1"/>
    <dgm:cxn modelId="{787F59C4-440F-4949-9601-444B9D11ACD6}" srcId="{1667FEF8-1475-4E50-B2C7-F8C757DCFBC3}" destId="{339D4D93-A9F5-4DD0-AAC9-EEFDD5DBA720}" srcOrd="1" destOrd="0" parTransId="{69196914-6E0D-4568-AD4E-70886EBA772D}" sibTransId="{F3D71E91-DEA7-4413-9A92-E04981B8E437}"/>
    <dgm:cxn modelId="{81A47C4E-687A-4C50-AB66-A208701CCB76}" srcId="{1667FEF8-1475-4E50-B2C7-F8C757DCFBC3}" destId="{D2BE004E-1014-4594-83E5-53F550A3B4A8}" srcOrd="0" destOrd="0" parTransId="{45194B9C-F593-483F-BFC7-5D903AF19A6F}" sibTransId="{7B74E8A4-8B0E-434F-B826-B82A6497A61E}"/>
    <dgm:cxn modelId="{4003C143-8710-4E06-97D3-102B877FA9AE}" type="presOf" srcId="{339D4D93-A9F5-4DD0-AAC9-EEFDD5DBA720}" destId="{560E0F95-7984-427F-B749-E9EA5ADA64F1}" srcOrd="0" destOrd="0" presId="urn:microsoft.com/office/officeart/2005/8/layout/process1"/>
    <dgm:cxn modelId="{FDD940CF-D6F4-4621-8F5D-9AA282947330}" type="presParOf" srcId="{E53E28B4-8BD5-48EC-9741-74CB8F7A3118}" destId="{6E623F98-9569-4B0A-B067-90B19BCBFE2C}" srcOrd="0" destOrd="0" presId="urn:microsoft.com/office/officeart/2005/8/layout/process1"/>
    <dgm:cxn modelId="{31D14046-3946-4ADE-92C6-E9E1FEF0B256}" type="presParOf" srcId="{E53E28B4-8BD5-48EC-9741-74CB8F7A3118}" destId="{8C18B0D4-0CE4-486C-8440-A208C4A59F34}" srcOrd="1" destOrd="0" presId="urn:microsoft.com/office/officeart/2005/8/layout/process1"/>
    <dgm:cxn modelId="{49154AEA-09F1-450D-B13A-12983419197F}" type="presParOf" srcId="{8C18B0D4-0CE4-486C-8440-A208C4A59F34}" destId="{1C207FCA-2F6F-42E8-A313-B300F8FDD12A}" srcOrd="0" destOrd="0" presId="urn:microsoft.com/office/officeart/2005/8/layout/process1"/>
    <dgm:cxn modelId="{493061F7-540D-42E1-9802-F5B21F740671}" type="presParOf" srcId="{E53E28B4-8BD5-48EC-9741-74CB8F7A3118}" destId="{560E0F95-7984-427F-B749-E9EA5ADA64F1}" srcOrd="2" destOrd="0" presId="urn:microsoft.com/office/officeart/2005/8/layout/process1"/>
    <dgm:cxn modelId="{60D378DF-6BF6-449A-A977-BA9412BD80ED}" type="presParOf" srcId="{E53E28B4-8BD5-48EC-9741-74CB8F7A3118}" destId="{4DB8551C-FD42-42A2-BAC4-5DDF79DF76F0}" srcOrd="3" destOrd="0" presId="urn:microsoft.com/office/officeart/2005/8/layout/process1"/>
    <dgm:cxn modelId="{F8412A95-AB6A-415C-9D21-C47AF7E08376}" type="presParOf" srcId="{4DB8551C-FD42-42A2-BAC4-5DDF79DF76F0}" destId="{4B6CE7F2-6E06-4C35-917A-42BF96DF0DDC}" srcOrd="0" destOrd="0" presId="urn:microsoft.com/office/officeart/2005/8/layout/process1"/>
    <dgm:cxn modelId="{A4C37E4C-DAB2-4606-82EB-E5DADC28BAB1}" type="presParOf" srcId="{E53E28B4-8BD5-48EC-9741-74CB8F7A3118}" destId="{EA5DC36A-9ABD-476A-9C47-05B4FE329B2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67FEF8-1475-4E50-B2C7-F8C757DCFBC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2BE004E-1014-4594-83E5-53F550A3B4A8}">
      <dgm:prSet phldrT="[Texto]" custT="1"/>
      <dgm:spPr/>
      <dgm:t>
        <a:bodyPr/>
        <a:lstStyle/>
        <a:p>
          <a:r>
            <a:rPr lang="es-AR" sz="900" dirty="0"/>
            <a:t>Actitud hacia la Sexualidad</a:t>
          </a:r>
        </a:p>
      </dgm:t>
    </dgm:pt>
    <dgm:pt modelId="{45194B9C-F593-483F-BFC7-5D903AF19A6F}" type="parTrans" cxnId="{81A47C4E-687A-4C50-AB66-A208701CCB76}">
      <dgm:prSet/>
      <dgm:spPr/>
      <dgm:t>
        <a:bodyPr/>
        <a:lstStyle/>
        <a:p>
          <a:endParaRPr lang="es-AR"/>
        </a:p>
      </dgm:t>
    </dgm:pt>
    <dgm:pt modelId="{7B74E8A4-8B0E-434F-B826-B82A6497A61E}" type="sibTrans" cxnId="{81A47C4E-687A-4C50-AB66-A208701CCB76}">
      <dgm:prSet/>
      <dgm:spPr/>
      <dgm:t>
        <a:bodyPr/>
        <a:lstStyle/>
        <a:p>
          <a:endParaRPr lang="es-AR"/>
        </a:p>
      </dgm:t>
    </dgm:pt>
    <dgm:pt modelId="{BBC9EAF1-313D-430D-9683-BFD4847E0A5B}">
      <dgm:prSet phldrT="[Texto]" custT="1"/>
      <dgm:spPr/>
      <dgm:t>
        <a:bodyPr/>
        <a:lstStyle/>
        <a:p>
          <a:r>
            <a:rPr lang="es-AR" sz="900" dirty="0"/>
            <a:t>Satisfacción Sexual</a:t>
          </a:r>
        </a:p>
      </dgm:t>
    </dgm:pt>
    <dgm:pt modelId="{11141FBB-4159-4977-A6FB-35AE72ECDFA0}" type="parTrans" cxnId="{4EEA95A2-D56E-48E6-A088-FF420ACD7E44}">
      <dgm:prSet/>
      <dgm:spPr/>
      <dgm:t>
        <a:bodyPr/>
        <a:lstStyle/>
        <a:p>
          <a:endParaRPr lang="es-AR"/>
        </a:p>
      </dgm:t>
    </dgm:pt>
    <dgm:pt modelId="{EDE3CDF2-46A9-4DEF-BF19-65F468949798}" type="sibTrans" cxnId="{4EEA95A2-D56E-48E6-A088-FF420ACD7E44}">
      <dgm:prSet/>
      <dgm:spPr/>
      <dgm:t>
        <a:bodyPr/>
        <a:lstStyle/>
        <a:p>
          <a:endParaRPr lang="es-AR"/>
        </a:p>
      </dgm:t>
    </dgm:pt>
    <dgm:pt modelId="{E53E28B4-8BD5-48EC-9741-74CB8F7A3118}" type="pres">
      <dgm:prSet presAssocID="{1667FEF8-1475-4E50-B2C7-F8C757DCFBC3}" presName="Name0" presStyleCnt="0">
        <dgm:presLayoutVars>
          <dgm:dir/>
          <dgm:resizeHandles val="exact"/>
        </dgm:presLayoutVars>
      </dgm:prSet>
      <dgm:spPr/>
    </dgm:pt>
    <dgm:pt modelId="{6E623F98-9569-4B0A-B067-90B19BCBFE2C}" type="pres">
      <dgm:prSet presAssocID="{D2BE004E-1014-4594-83E5-53F550A3B4A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C18B0D4-0CE4-486C-8440-A208C4A59F34}" type="pres">
      <dgm:prSet presAssocID="{7B74E8A4-8B0E-434F-B826-B82A6497A61E}" presName="sibTrans" presStyleLbl="sibTrans2D1" presStyleIdx="0" presStyleCnt="1"/>
      <dgm:spPr/>
      <dgm:t>
        <a:bodyPr/>
        <a:lstStyle/>
        <a:p>
          <a:endParaRPr lang="es-AR"/>
        </a:p>
      </dgm:t>
    </dgm:pt>
    <dgm:pt modelId="{1C207FCA-2F6F-42E8-A313-B300F8FDD12A}" type="pres">
      <dgm:prSet presAssocID="{7B74E8A4-8B0E-434F-B826-B82A6497A61E}" presName="connectorText" presStyleLbl="sibTrans2D1" presStyleIdx="0" presStyleCnt="1"/>
      <dgm:spPr/>
      <dgm:t>
        <a:bodyPr/>
        <a:lstStyle/>
        <a:p>
          <a:endParaRPr lang="es-AR"/>
        </a:p>
      </dgm:t>
    </dgm:pt>
    <dgm:pt modelId="{EA5DC36A-9ABD-476A-9C47-05B4FE329B28}" type="pres">
      <dgm:prSet presAssocID="{BBC9EAF1-313D-430D-9683-BFD4847E0A5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CD43ED32-328B-4061-A667-1C1E1FD21202}" type="presOf" srcId="{D2BE004E-1014-4594-83E5-53F550A3B4A8}" destId="{6E623F98-9569-4B0A-B067-90B19BCBFE2C}" srcOrd="0" destOrd="0" presId="urn:microsoft.com/office/officeart/2005/8/layout/process1"/>
    <dgm:cxn modelId="{9F1BC4D0-54D5-4F3D-8AAA-D3C462F4C5E7}" type="presOf" srcId="{BBC9EAF1-313D-430D-9683-BFD4847E0A5B}" destId="{EA5DC36A-9ABD-476A-9C47-05B4FE329B28}" srcOrd="0" destOrd="0" presId="urn:microsoft.com/office/officeart/2005/8/layout/process1"/>
    <dgm:cxn modelId="{706ACF63-CA6D-4C21-B721-F57582FB264F}" type="presOf" srcId="{7B74E8A4-8B0E-434F-B826-B82A6497A61E}" destId="{1C207FCA-2F6F-42E8-A313-B300F8FDD12A}" srcOrd="1" destOrd="0" presId="urn:microsoft.com/office/officeart/2005/8/layout/process1"/>
    <dgm:cxn modelId="{4EEA95A2-D56E-48E6-A088-FF420ACD7E44}" srcId="{1667FEF8-1475-4E50-B2C7-F8C757DCFBC3}" destId="{BBC9EAF1-313D-430D-9683-BFD4847E0A5B}" srcOrd="1" destOrd="0" parTransId="{11141FBB-4159-4977-A6FB-35AE72ECDFA0}" sibTransId="{EDE3CDF2-46A9-4DEF-BF19-65F468949798}"/>
    <dgm:cxn modelId="{14A419C4-3458-41A7-81F2-B9601D8BBDD5}" type="presOf" srcId="{1667FEF8-1475-4E50-B2C7-F8C757DCFBC3}" destId="{E53E28B4-8BD5-48EC-9741-74CB8F7A3118}" srcOrd="0" destOrd="0" presId="urn:microsoft.com/office/officeart/2005/8/layout/process1"/>
    <dgm:cxn modelId="{D8125B8D-1004-4F4A-8843-3AFD01B279E2}" type="presOf" srcId="{7B74E8A4-8B0E-434F-B826-B82A6497A61E}" destId="{8C18B0D4-0CE4-486C-8440-A208C4A59F34}" srcOrd="0" destOrd="0" presId="urn:microsoft.com/office/officeart/2005/8/layout/process1"/>
    <dgm:cxn modelId="{81A47C4E-687A-4C50-AB66-A208701CCB76}" srcId="{1667FEF8-1475-4E50-B2C7-F8C757DCFBC3}" destId="{D2BE004E-1014-4594-83E5-53F550A3B4A8}" srcOrd="0" destOrd="0" parTransId="{45194B9C-F593-483F-BFC7-5D903AF19A6F}" sibTransId="{7B74E8A4-8B0E-434F-B826-B82A6497A61E}"/>
    <dgm:cxn modelId="{47FA35EF-9C25-4B57-AEE2-881FBF93C9F4}" type="presParOf" srcId="{E53E28B4-8BD5-48EC-9741-74CB8F7A3118}" destId="{6E623F98-9569-4B0A-B067-90B19BCBFE2C}" srcOrd="0" destOrd="0" presId="urn:microsoft.com/office/officeart/2005/8/layout/process1"/>
    <dgm:cxn modelId="{366C248B-4049-4F26-AA30-C88098832E01}" type="presParOf" srcId="{E53E28B4-8BD5-48EC-9741-74CB8F7A3118}" destId="{8C18B0D4-0CE4-486C-8440-A208C4A59F34}" srcOrd="1" destOrd="0" presId="urn:microsoft.com/office/officeart/2005/8/layout/process1"/>
    <dgm:cxn modelId="{586D02B3-9225-4DBE-9FA2-FA710DF114C3}" type="presParOf" srcId="{8C18B0D4-0CE4-486C-8440-A208C4A59F34}" destId="{1C207FCA-2F6F-42E8-A313-B300F8FDD12A}" srcOrd="0" destOrd="0" presId="urn:microsoft.com/office/officeart/2005/8/layout/process1"/>
    <dgm:cxn modelId="{99F1828D-017C-4E30-A85A-19C913665229}" type="presParOf" srcId="{E53E28B4-8BD5-48EC-9741-74CB8F7A3118}" destId="{EA5DC36A-9ABD-476A-9C47-05B4FE329B2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B07A7-D954-465A-B2C5-F8FEDCC44C1D}">
      <dsp:nvSpPr>
        <dsp:cNvPr id="0" name=""/>
        <dsp:cNvSpPr/>
      </dsp:nvSpPr>
      <dsp:spPr>
        <a:xfrm>
          <a:off x="1521671" y="178858"/>
          <a:ext cx="3549650" cy="1232746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A1103-EF21-4415-90C1-D23A406FA370}">
      <dsp:nvSpPr>
        <dsp:cNvPr id="0" name=""/>
        <dsp:cNvSpPr/>
      </dsp:nvSpPr>
      <dsp:spPr>
        <a:xfrm>
          <a:off x="2958041" y="3197436"/>
          <a:ext cx="687916" cy="440266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C928710-B890-4188-8562-BA89D7B9D27F}">
      <dsp:nvSpPr>
        <dsp:cNvPr id="0" name=""/>
        <dsp:cNvSpPr/>
      </dsp:nvSpPr>
      <dsp:spPr>
        <a:xfrm>
          <a:off x="1650999" y="3549650"/>
          <a:ext cx="3302000" cy="825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000" b="1" kern="1200" dirty="0">
              <a:latin typeface="Economica" panose="020B0604020202020204" charset="0"/>
            </a:rPr>
            <a:t>Conclusiones</a:t>
          </a:r>
        </a:p>
      </dsp:txBody>
      <dsp:txXfrm>
        <a:off x="1650999" y="3549650"/>
        <a:ext cx="3302000" cy="825500"/>
      </dsp:txXfrm>
    </dsp:sp>
    <dsp:sp modelId="{B73AD4CC-3521-4395-BB6C-2DB8568AE68B}">
      <dsp:nvSpPr>
        <dsp:cNvPr id="0" name=""/>
        <dsp:cNvSpPr/>
      </dsp:nvSpPr>
      <dsp:spPr>
        <a:xfrm>
          <a:off x="2812203" y="1506812"/>
          <a:ext cx="1238250" cy="12382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>
              <a:latin typeface="Economica" panose="020B0604020202020204" charset="0"/>
            </a:rPr>
            <a:t>Investigación</a:t>
          </a:r>
        </a:p>
      </dsp:txBody>
      <dsp:txXfrm>
        <a:off x="2993541" y="1688150"/>
        <a:ext cx="875574" cy="875574"/>
      </dsp:txXfrm>
    </dsp:sp>
    <dsp:sp modelId="{6B392FCA-9701-4492-BED5-BA98A56CE782}">
      <dsp:nvSpPr>
        <dsp:cNvPr id="0" name=""/>
        <dsp:cNvSpPr/>
      </dsp:nvSpPr>
      <dsp:spPr>
        <a:xfrm>
          <a:off x="1926166" y="577850"/>
          <a:ext cx="1238250" cy="1238250"/>
        </a:xfrm>
        <a:prstGeom prst="ellipse">
          <a:avLst/>
        </a:prstGeom>
        <a:solidFill>
          <a:schemeClr val="accent2">
            <a:hueOff val="6000036"/>
            <a:satOff val="7693"/>
            <a:lumOff val="2058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>
              <a:latin typeface="Economica" panose="020B0604020202020204" charset="0"/>
            </a:rPr>
            <a:t>Salud</a:t>
          </a:r>
          <a:r>
            <a:rPr lang="es-AR" sz="2000" b="1" kern="1200" dirty="0"/>
            <a:t> </a:t>
          </a:r>
          <a:r>
            <a:rPr lang="es-AR" sz="2000" b="1" kern="1200" dirty="0">
              <a:latin typeface="Economica" panose="020B0604020202020204" charset="0"/>
            </a:rPr>
            <a:t>sexual</a:t>
          </a:r>
        </a:p>
      </dsp:txBody>
      <dsp:txXfrm>
        <a:off x="2107504" y="759188"/>
        <a:ext cx="875574" cy="875574"/>
      </dsp:txXfrm>
    </dsp:sp>
    <dsp:sp modelId="{2BF9C811-9D5D-4E8E-A6DA-1FAA45A47CED}">
      <dsp:nvSpPr>
        <dsp:cNvPr id="0" name=""/>
        <dsp:cNvSpPr/>
      </dsp:nvSpPr>
      <dsp:spPr>
        <a:xfrm>
          <a:off x="3191933" y="278468"/>
          <a:ext cx="1238250" cy="1238250"/>
        </a:xfrm>
        <a:prstGeom prst="ellipse">
          <a:avLst/>
        </a:prstGeom>
        <a:solidFill>
          <a:schemeClr val="accent2">
            <a:hueOff val="12000071"/>
            <a:satOff val="15385"/>
            <a:lumOff val="411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>
              <a:latin typeface="Economica" panose="020B0604020202020204" charset="0"/>
            </a:rPr>
            <a:t>Derechos sexuales positivos</a:t>
          </a:r>
        </a:p>
      </dsp:txBody>
      <dsp:txXfrm>
        <a:off x="3373271" y="459806"/>
        <a:ext cx="875574" cy="875574"/>
      </dsp:txXfrm>
    </dsp:sp>
    <dsp:sp modelId="{8A23FE33-617C-40FA-93A4-A4F9640AE25C}">
      <dsp:nvSpPr>
        <dsp:cNvPr id="0" name=""/>
        <dsp:cNvSpPr/>
      </dsp:nvSpPr>
      <dsp:spPr>
        <a:xfrm>
          <a:off x="1375833" y="27516"/>
          <a:ext cx="3852333" cy="30818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23F98-9569-4B0A-B067-90B19BCBFE2C}">
      <dsp:nvSpPr>
        <dsp:cNvPr id="0" name=""/>
        <dsp:cNvSpPr/>
      </dsp:nvSpPr>
      <dsp:spPr>
        <a:xfrm>
          <a:off x="1610" y="480456"/>
          <a:ext cx="1104428" cy="6626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900" kern="1200" dirty="0"/>
            <a:t>Actitud hacia la Sexualidad</a:t>
          </a:r>
        </a:p>
      </dsp:txBody>
      <dsp:txXfrm>
        <a:off x="21019" y="499865"/>
        <a:ext cx="1065610" cy="623839"/>
      </dsp:txXfrm>
    </dsp:sp>
    <dsp:sp modelId="{8C18B0D4-0CE4-486C-8440-A208C4A59F34}">
      <dsp:nvSpPr>
        <dsp:cNvPr id="0" name=""/>
        <dsp:cNvSpPr/>
      </dsp:nvSpPr>
      <dsp:spPr>
        <a:xfrm rot="20480290">
          <a:off x="1203162" y="416535"/>
          <a:ext cx="230910" cy="273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800" kern="1200"/>
        </a:p>
      </dsp:txBody>
      <dsp:txXfrm>
        <a:off x="1204983" y="482398"/>
        <a:ext cx="161637" cy="164338"/>
      </dsp:txXfrm>
    </dsp:sp>
    <dsp:sp modelId="{560E0F95-7984-427F-B749-E9EA5ADA64F1}">
      <dsp:nvSpPr>
        <dsp:cNvPr id="0" name=""/>
        <dsp:cNvSpPr/>
      </dsp:nvSpPr>
      <dsp:spPr>
        <a:xfrm>
          <a:off x="1518812" y="0"/>
          <a:ext cx="1031878" cy="623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900" kern="1200"/>
            <a:t>Funcionamiento Sexual</a:t>
          </a:r>
        </a:p>
      </dsp:txBody>
      <dsp:txXfrm>
        <a:off x="1537066" y="18254"/>
        <a:ext cx="995370" cy="586727"/>
      </dsp:txXfrm>
    </dsp:sp>
    <dsp:sp modelId="{4DB8551C-FD42-42A2-BAC4-5DDF79DF76F0}">
      <dsp:nvSpPr>
        <dsp:cNvPr id="0" name=""/>
        <dsp:cNvSpPr/>
      </dsp:nvSpPr>
      <dsp:spPr>
        <a:xfrm rot="1120360">
          <a:off x="2647590" y="420710"/>
          <a:ext cx="230408" cy="273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800" kern="1200"/>
        </a:p>
      </dsp:txBody>
      <dsp:txXfrm>
        <a:off x="2649409" y="464425"/>
        <a:ext cx="161286" cy="164338"/>
      </dsp:txXfrm>
    </dsp:sp>
    <dsp:sp modelId="{EA5DC36A-9ABD-476A-9C47-05B4FE329B28}">
      <dsp:nvSpPr>
        <dsp:cNvPr id="0" name=""/>
        <dsp:cNvSpPr/>
      </dsp:nvSpPr>
      <dsp:spPr>
        <a:xfrm>
          <a:off x="2962541" y="480456"/>
          <a:ext cx="1104428" cy="6626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900" kern="1200"/>
            <a:t>Satisfacción Sexual</a:t>
          </a:r>
        </a:p>
      </dsp:txBody>
      <dsp:txXfrm>
        <a:off x="2981950" y="499865"/>
        <a:ext cx="1065610" cy="6238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23F98-9569-4B0A-B067-90B19BCBFE2C}">
      <dsp:nvSpPr>
        <dsp:cNvPr id="0" name=""/>
        <dsp:cNvSpPr/>
      </dsp:nvSpPr>
      <dsp:spPr>
        <a:xfrm>
          <a:off x="544" y="251822"/>
          <a:ext cx="1160841" cy="6965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900" kern="1200" dirty="0"/>
            <a:t>Actitud hacia la Sexualidad</a:t>
          </a:r>
        </a:p>
      </dsp:txBody>
      <dsp:txXfrm>
        <a:off x="20944" y="272222"/>
        <a:ext cx="1120041" cy="655705"/>
      </dsp:txXfrm>
    </dsp:sp>
    <dsp:sp modelId="{8C18B0D4-0CE4-486C-8440-A208C4A59F34}">
      <dsp:nvSpPr>
        <dsp:cNvPr id="0" name=""/>
        <dsp:cNvSpPr/>
      </dsp:nvSpPr>
      <dsp:spPr>
        <a:xfrm>
          <a:off x="1277470" y="456130"/>
          <a:ext cx="246098" cy="2878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300" kern="1200"/>
        </a:p>
      </dsp:txBody>
      <dsp:txXfrm>
        <a:off x="1277470" y="513708"/>
        <a:ext cx="172269" cy="172732"/>
      </dsp:txXfrm>
    </dsp:sp>
    <dsp:sp modelId="{EA5DC36A-9ABD-476A-9C47-05B4FE329B28}">
      <dsp:nvSpPr>
        <dsp:cNvPr id="0" name=""/>
        <dsp:cNvSpPr/>
      </dsp:nvSpPr>
      <dsp:spPr>
        <a:xfrm>
          <a:off x="1625722" y="251822"/>
          <a:ext cx="1160841" cy="6965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900" kern="1200" dirty="0"/>
            <a:t>Satisfacción Sexual</a:t>
          </a:r>
        </a:p>
      </dsp:txBody>
      <dsp:txXfrm>
        <a:off x="1646122" y="272222"/>
        <a:ext cx="1120041" cy="655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90680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4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0305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3564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4249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6466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1206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9460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4138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74450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4826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4014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8446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685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97301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4760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1829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4325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8964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2448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9693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8803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7766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7586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37684" y="992767"/>
            <a:ext cx="923065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37675" y="3778833"/>
            <a:ext cx="923065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37675" y="1474833"/>
            <a:ext cx="923065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37675" y="4202967"/>
            <a:ext cx="923065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37675" y="2867800"/>
            <a:ext cx="923065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4333225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5235100" y="1536633"/>
            <a:ext cx="4333225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37675" y="740800"/>
            <a:ext cx="3042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37675" y="1852800"/>
            <a:ext cx="3042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531104" y="600200"/>
            <a:ext cx="689845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953000" y="-167"/>
            <a:ext cx="4953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43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87625" y="1644233"/>
            <a:ext cx="43823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87625" y="3737433"/>
            <a:ext cx="43823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5351125" y="965433"/>
            <a:ext cx="415675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37675" y="5640767"/>
            <a:ext cx="64987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17.pn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18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5" Type="http://schemas.openxmlformats.org/officeDocument/2006/relationships/image" Target="../media/image31.png"/><Relationship Id="rId10" Type="http://schemas.openxmlformats.org/officeDocument/2006/relationships/image" Target="../media/image34.png"/><Relationship Id="rId4" Type="http://schemas.openxmlformats.org/officeDocument/2006/relationships/image" Target="../media/image30.png"/><Relationship Id="rId9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10" Type="http://schemas.openxmlformats.org/officeDocument/2006/relationships/image" Target="../media/image40.jpeg"/><Relationship Id="rId4" Type="http://schemas.openxmlformats.org/officeDocument/2006/relationships/image" Target="../media/image30.png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8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microsoft.com/office/2007/relationships/diagramDrawing" Target="../diagrams/drawing1.xml"/><Relationship Id="rId5" Type="http://schemas.openxmlformats.org/officeDocument/2006/relationships/image" Target="../media/image10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9.png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2046" y="2742256"/>
            <a:ext cx="3063775" cy="29259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66"/>
          <p:cNvSpPr txBox="1">
            <a:spLocks/>
          </p:cNvSpPr>
          <p:nvPr/>
        </p:nvSpPr>
        <p:spPr>
          <a:xfrm>
            <a:off x="1282634" y="1032920"/>
            <a:ext cx="7642597" cy="1187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3600" b="1" dirty="0">
                <a:latin typeface="Economica"/>
                <a:ea typeface="Economica"/>
                <a:cs typeface="Economica"/>
                <a:sym typeface="Economica"/>
              </a:rPr>
              <a:t>SATISFACCIÓN SEXUAL Y ACTITUD ANTE LA SEXUALIDAD</a:t>
            </a:r>
            <a:br>
              <a:rPr lang="es-AR" sz="3600" b="1" dirty="0">
                <a:latin typeface="Economica"/>
                <a:ea typeface="Economica"/>
                <a:cs typeface="Economica"/>
                <a:sym typeface="Economica"/>
              </a:rPr>
            </a:br>
            <a:r>
              <a:rPr lang="es-AR" sz="2000" b="1" dirty="0">
                <a:latin typeface="Economica"/>
                <a:ea typeface="Economica"/>
                <a:cs typeface="Economica"/>
                <a:sym typeface="Economica"/>
              </a:rPr>
              <a:t>GULIN / ECHEVARRIA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663671" y="53302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Estudios previos 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  <a:p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(Sánchez-Fuentes, Salinas &amp;Sierra, 2016)</a:t>
            </a:r>
            <a:endParaRPr sz="1800" dirty="0"/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1764" y="4275275"/>
            <a:ext cx="706275" cy="138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1763" y="1706991"/>
            <a:ext cx="594247" cy="138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3382835" y="1808983"/>
            <a:ext cx="5108021" cy="8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La actitud hacia la sexualidad influye notoriamente  sobre el funcionamiento sexual e indirectamente sobre la satisfacción sexual.</a:t>
            </a:r>
          </a:p>
          <a:p>
            <a:endParaRPr sz="18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3411272" y="4366125"/>
            <a:ext cx="5051145" cy="8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La actitud hacia la sexualidad influye directamente sobre la satisfacción sexual. </a:t>
            </a:r>
            <a:endParaRPr sz="1800" dirty="0">
              <a:latin typeface="Economica"/>
              <a:ea typeface="Economica"/>
              <a:cs typeface="Economica"/>
              <a:sym typeface="Economica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859005433"/>
              </p:ext>
            </p:extLst>
          </p:nvPr>
        </p:nvGraphicFramePr>
        <p:xfrm>
          <a:off x="5539015" y="2673883"/>
          <a:ext cx="4127500" cy="1623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496542921"/>
              </p:ext>
            </p:extLst>
          </p:nvPr>
        </p:nvGraphicFramePr>
        <p:xfrm>
          <a:off x="6226629" y="4818971"/>
          <a:ext cx="2787109" cy="1200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92700" y="76525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Objetivo general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  <a:p>
            <a:endParaRPr dirty="0"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1348550" y="2227439"/>
            <a:ext cx="7208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 algn="ctr">
              <a:lnSpc>
                <a:spcPct val="150000"/>
              </a:lnSpc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Analizar y comparar la relación entre satisfacción sexual y actitud sexual en adultos solteros y con pareja de la ciudad de Mar del Plata.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649157" y="77976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Objetivos específicos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1473425" y="2497055"/>
            <a:ext cx="7134900" cy="29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Clr>
                <a:srgbClr val="000000"/>
              </a:buClr>
              <a:buFont typeface="Economica"/>
              <a:buAutoNum type="arabicPeriod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Identificar el grado de satisfacción sexual y actitud sexual.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algn="ctr">
              <a:buClr>
                <a:srgbClr val="000000"/>
              </a:buClr>
              <a:buFont typeface="Economica"/>
              <a:buAutoNum type="arabicPeriod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Relación  satisfacción y actitud.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algn="ctr">
              <a:buClr>
                <a:srgbClr val="000000"/>
              </a:buClr>
              <a:buFont typeface="Economica"/>
              <a:buAutoNum type="arabicPeriod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Comparar satisfacción en solteros y con pareja.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algn="ctr">
              <a:buClr>
                <a:srgbClr val="000000"/>
              </a:buClr>
              <a:buFont typeface="Economica"/>
              <a:buAutoNum type="arabicPeriod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Satisfacción y actitud según género.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663671" y="82330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Hipótesis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1928600" y="2009725"/>
            <a:ext cx="6301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 algn="ctr">
              <a:lnSpc>
                <a:spcPct val="150000"/>
              </a:lnSpc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Las personas que refieren apertura hacia las actividades sexuales (erotofilia) informarán mayor grado de satisfacción sexual, con independencia de que estén en pareja o solteras.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lnSpc>
                <a:spcPct val="150000"/>
              </a:lnSpc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556223" y="77581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AR" sz="3600" b="1" dirty="0">
                <a:latin typeface="Economica"/>
                <a:ea typeface="Economica"/>
                <a:cs typeface="Economica"/>
                <a:sym typeface="Economica"/>
              </a:rPr>
              <a:t>Metodología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  <a:p>
            <a:endParaRPr dirty="0"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2174401" y="1993924"/>
            <a:ext cx="703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None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Diseño no-experimental, transversal  de  tipo  descriptivo correlacional.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Bef>
                <a:spcPts val="1600"/>
              </a:spcBef>
              <a:buNone/>
            </a:pPr>
            <a:endParaRPr dirty="0" smtClean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buNone/>
            </a:pPr>
            <a:endParaRPr dirty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2052" name="Picture 4" descr="Resultado de imagen para icono lapi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844" y="1918116"/>
            <a:ext cx="621173" cy="6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750744"/>
              </p:ext>
            </p:extLst>
          </p:nvPr>
        </p:nvGraphicFramePr>
        <p:xfrm>
          <a:off x="102737" y="3360738"/>
          <a:ext cx="5005386" cy="313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2 Imagen" descr="Resultado de imagen para ICONO PAREJ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70" y="4657726"/>
            <a:ext cx="542924" cy="54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 Imagen" descr="Resultado de imagen para ICONO PAREJA TECH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711" y="3430591"/>
            <a:ext cx="714374" cy="71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4 Imagen" descr="Resultado de imagen para ICONO PAREJ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366" y="3787778"/>
            <a:ext cx="400049" cy="40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5 Imagen" descr="Resultado de imagen para ICONO RELACION CASUA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891" y="4719637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6 Imagen" descr="Resultado de imagen para ICONO sol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595" y="3475041"/>
            <a:ext cx="1025522" cy="102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2483351"/>
              </p:ext>
            </p:extLst>
          </p:nvPr>
        </p:nvGraphicFramePr>
        <p:xfrm>
          <a:off x="4876800" y="3351213"/>
          <a:ext cx="5029200" cy="315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026" name="Picture 2" descr="C:\Users\Zenias\Desktop\1455555018_users-2_icon-icons.com_53266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215" y="3475041"/>
            <a:ext cx="937485" cy="93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enias\Desktop\1455554992_users-14_icon-icons.com_53277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572" y="4014790"/>
            <a:ext cx="1446643" cy="144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hape 136"/>
          <p:cNvSpPr txBox="1">
            <a:spLocks/>
          </p:cNvSpPr>
          <p:nvPr/>
        </p:nvSpPr>
        <p:spPr>
          <a:xfrm>
            <a:off x="-172659" y="5175083"/>
            <a:ext cx="7038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AR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casual.</a:t>
            </a:r>
          </a:p>
          <a:p>
            <a:pPr marL="0" indent="0">
              <a:spcBef>
                <a:spcPts val="1600"/>
              </a:spcBef>
              <a:buFont typeface="Arial"/>
              <a:buNone/>
            </a:pPr>
            <a:endParaRPr lang="es-AR" dirty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buFont typeface="Arial"/>
              <a:buNone/>
            </a:pPr>
            <a:endParaRPr lang="es-AR" dirty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Arial"/>
              <a:buNone/>
            </a:pPr>
            <a:endParaRPr lang="es-AR" dirty="0"/>
          </a:p>
        </p:txBody>
      </p:sp>
      <p:sp>
        <p:nvSpPr>
          <p:cNvPr id="19" name="Shape 136"/>
          <p:cNvSpPr txBox="1">
            <a:spLocks/>
          </p:cNvSpPr>
          <p:nvPr/>
        </p:nvSpPr>
        <p:spPr>
          <a:xfrm>
            <a:off x="548067" y="3987802"/>
            <a:ext cx="7038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AR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soltero.</a:t>
            </a:r>
          </a:p>
          <a:p>
            <a:pPr marL="0" indent="0">
              <a:spcBef>
                <a:spcPts val="1600"/>
              </a:spcBef>
              <a:buFont typeface="Arial"/>
              <a:buNone/>
            </a:pPr>
            <a:endParaRPr lang="es-AR" dirty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buFont typeface="Arial"/>
              <a:buNone/>
            </a:pPr>
            <a:endParaRPr lang="es-AR" dirty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Arial"/>
              <a:buNone/>
            </a:pPr>
            <a:endParaRPr lang="es-AR" dirty="0"/>
          </a:p>
        </p:txBody>
      </p:sp>
      <p:sp>
        <p:nvSpPr>
          <p:cNvPr id="16" name="Shape 136"/>
          <p:cNvSpPr txBox="1">
            <a:spLocks/>
          </p:cNvSpPr>
          <p:nvPr/>
        </p:nvSpPr>
        <p:spPr>
          <a:xfrm>
            <a:off x="4448516" y="2801383"/>
            <a:ext cx="1270001" cy="800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AR" sz="4000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147</a:t>
            </a:r>
            <a:r>
              <a:rPr lang="es-AR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br>
              <a:rPr lang="es-AR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r>
              <a:rPr lang="es-AR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personas</a:t>
            </a:r>
            <a:r>
              <a:rPr lang="es-AR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</a:p>
          <a:p>
            <a:pPr marL="0" indent="0">
              <a:spcBef>
                <a:spcPts val="1600"/>
              </a:spcBef>
              <a:buFont typeface="Arial"/>
              <a:buNone/>
            </a:pPr>
            <a:endParaRPr lang="es-AR" dirty="0" smtClean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buFont typeface="Arial"/>
              <a:buNone/>
            </a:pPr>
            <a:endParaRPr lang="es-AR" dirty="0" smtClean="0">
              <a:solidFill>
                <a:srgbClr val="FFFFFF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Arial"/>
              <a:buNone/>
            </a:pPr>
            <a:endParaRPr lang="es-A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776796" y="80355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</a:pPr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Instrumentos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776796" y="2673725"/>
            <a:ext cx="2535684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317500">
              <a:lnSpc>
                <a:spcPct val="150000"/>
              </a:lnSpc>
              <a:buClr>
                <a:srgbClr val="000000"/>
              </a:buClr>
              <a:buSzPts val="1400"/>
              <a:buFont typeface="Economica"/>
              <a:buChar char="●"/>
            </a:pPr>
            <a:r>
              <a:rPr lang="en" i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Registro de datos básicos</a:t>
            </a:r>
            <a:endParaRPr dirty="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45" name="Shape 145"/>
          <p:cNvSpPr txBox="1"/>
          <p:nvPr/>
        </p:nvSpPr>
        <p:spPr>
          <a:xfrm>
            <a:off x="3029168" y="2673725"/>
            <a:ext cx="3698400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17500" algn="ctr">
              <a:lnSpc>
                <a:spcPct val="150000"/>
              </a:lnSpc>
              <a:buClr>
                <a:schemeClr val="dk1"/>
              </a:buClr>
              <a:buSzPts val="1400"/>
              <a:buFont typeface="Economica"/>
              <a:buChar char="●"/>
            </a:pPr>
            <a:r>
              <a:rPr lang="en" sz="1800" i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Nueva Escala de Satisfacción sexual</a:t>
            </a:r>
            <a:r>
              <a:rPr lang="en" sz="18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 NSSS </a:t>
            </a:r>
            <a:endParaRPr sz="1800" dirty="0"/>
          </a:p>
        </p:txBody>
      </p:sp>
      <p:sp>
        <p:nvSpPr>
          <p:cNvPr id="146" name="Shape 146"/>
          <p:cNvSpPr txBox="1"/>
          <p:nvPr/>
        </p:nvSpPr>
        <p:spPr>
          <a:xfrm>
            <a:off x="6402962" y="2673500"/>
            <a:ext cx="3698400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17500" algn="ctr">
              <a:lnSpc>
                <a:spcPct val="150000"/>
              </a:lnSpc>
              <a:buClr>
                <a:schemeClr val="dk1"/>
              </a:buClr>
              <a:buSzPts val="1400"/>
              <a:buFont typeface="Economica"/>
              <a:buChar char="●"/>
            </a:pPr>
            <a:r>
              <a:rPr lang="en" sz="1800" i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Encuesta de Opinión Sexual SOS-6</a:t>
            </a:r>
            <a:endParaRPr sz="1800" dirty="0"/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7901" y="3292451"/>
            <a:ext cx="11334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0358" y="3292451"/>
            <a:ext cx="11334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5425" y="3242600"/>
            <a:ext cx="1133475" cy="113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5350" y="606067"/>
            <a:ext cx="9230650" cy="763600"/>
          </a:xfrm>
        </p:spPr>
        <p:txBody>
          <a:bodyPr/>
          <a:lstStyle/>
          <a:p>
            <a:pPr algn="ctr"/>
            <a:r>
              <a:rPr lang="es-AR" sz="5400" dirty="0">
                <a:latin typeface="Economica" charset="0"/>
              </a:rPr>
              <a:t>Resultados y Discusión!</a:t>
            </a:r>
          </a:p>
        </p:txBody>
      </p:sp>
      <p:pic>
        <p:nvPicPr>
          <p:cNvPr id="1028" name="Picture 4" descr="Resultado de imagen para icono cientif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75" y="1689100"/>
            <a:ext cx="398780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940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692700" y="853211"/>
            <a:ext cx="8520600" cy="12697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Objetivo 1: </a:t>
            </a:r>
            <a:b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Grado de satisfacción sexual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12434" y="2246213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Se encuentran en los valores promedios según estudios en otros paises.                    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Valores similares para varones y mujeres.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Ambos generos </a:t>
            </a:r>
            <a:r>
              <a:rPr lang="en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valoran el desempeño sexual en la SS.</a:t>
            </a: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/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Igualdad de los modelos, rompe con teoria de los guiones sexuales. Cambio cultural.</a:t>
            </a:r>
          </a:p>
          <a:p>
            <a:pPr>
              <a:buClr>
                <a:srgbClr val="000000"/>
              </a:buClr>
              <a:buFont typeface="Economica"/>
              <a:buChar char="●"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" name="3 Imagen" descr="Resultado de imagen para estados unido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219" y="2163455"/>
            <a:ext cx="474476" cy="386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05" y="2155333"/>
            <a:ext cx="474476" cy="38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0" t="33854" r="36029" b="29007"/>
          <a:stretch/>
        </p:blipFill>
        <p:spPr bwMode="auto">
          <a:xfrm>
            <a:off x="4620705" y="2980191"/>
            <a:ext cx="317204" cy="228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8 Imagen" descr="Resultado de imagen para desempeÃ±o icono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204" y="3208387"/>
            <a:ext cx="1053478" cy="687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10 Imagen" descr="Resultado de imagen para icono feminismo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235" y="4042950"/>
            <a:ext cx="486190" cy="674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1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35087" y="2788414"/>
            <a:ext cx="233830" cy="531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10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73272" y="2788414"/>
            <a:ext cx="322497" cy="531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13 Imagen" descr="Resultado de imagen para croacia bandera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160" y="2163455"/>
            <a:ext cx="474476" cy="378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14 Imagen" descr="Resultado de imagen para brasil bandera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24" y="2163455"/>
            <a:ext cx="474476" cy="3787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92700" y="2111323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Font typeface="Economica"/>
              <a:buChar char="●"/>
            </a:pP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Se encuentra en los valores promedios.</a:t>
            </a:r>
            <a:br>
              <a:rPr lang="en" dirty="0"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Font typeface="Economica"/>
              <a:buChar char="●"/>
            </a:pP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Los varones son más erotofílicos.</a:t>
            </a:r>
            <a:br>
              <a:rPr lang="en" dirty="0">
                <a:latin typeface="Economica"/>
                <a:ea typeface="Economica"/>
                <a:cs typeface="Economica"/>
                <a:sym typeface="Economica"/>
              </a:rPr>
            </a:br>
            <a:endParaRPr lang="en" dirty="0"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Font typeface="Economica"/>
              <a:buChar char="●"/>
            </a:pP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Puede ser explicada a partir de los roles de géneros tradicionales: a las mujeres se les ha enseñado a ser pasivas sexualmente y a los varones, a ser más activos en la sexualidad con mayores permisos para prácticas erotofílicas.</a:t>
            </a:r>
            <a:br>
              <a:rPr lang="en" dirty="0"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" name="3 Imagen" descr="Resultado de imagen para estados unido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999" y="2341554"/>
            <a:ext cx="320060" cy="169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890" y="2342723"/>
            <a:ext cx="293431" cy="17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 descr="C:\Users\Zenias\Desktop\porn-folder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445" y="2956050"/>
            <a:ext cx="319804" cy="40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 descr="Resultado de imagen para icono fap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303" y="2889631"/>
            <a:ext cx="489922" cy="560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Zenias\Desktop\king_icon-icons.com_5504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347" y="4817253"/>
            <a:ext cx="551928" cy="55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enias\Desktop\1a833f9e3ea9828c8e1c647e33fb9b7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839" y="4817253"/>
            <a:ext cx="574574" cy="57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 154"/>
          <p:cNvSpPr txBox="1">
            <a:spLocks/>
          </p:cNvSpPr>
          <p:nvPr/>
        </p:nvSpPr>
        <p:spPr>
          <a:xfrm>
            <a:off x="680854" y="849202"/>
            <a:ext cx="8520600" cy="1269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Objetivo 1: </a:t>
            </a:r>
            <a:br>
              <a:rPr lang="es-AR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r>
              <a:rPr lang="es-AR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Grado de actitud sexual</a:t>
            </a:r>
          </a:p>
        </p:txBody>
      </p:sp>
      <p:pic>
        <p:nvPicPr>
          <p:cNvPr id="13" name="Shape 1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752805" y="2961795"/>
            <a:ext cx="233830" cy="531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Resultado de imagen para simbolo de desigua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858" y="4946430"/>
            <a:ext cx="438592" cy="30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blob:https://web.whatsapp.com/fff8d9c1-59c3-42fd-8996-41f49ee977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027" name="Picture 3" descr="C:\Users\Zenias\Downloads\WhatsApp Image 2018-05-29 at 3.17.39 PM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8"/>
          <a:stretch/>
        </p:blipFill>
        <p:spPr bwMode="auto">
          <a:xfrm>
            <a:off x="2728681" y="160337"/>
            <a:ext cx="4963889" cy="664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ctrTitle"/>
          </p:nvPr>
        </p:nvSpPr>
        <p:spPr>
          <a:xfrm>
            <a:off x="1394200" y="1808837"/>
            <a:ext cx="7583100" cy="31723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lnSpc>
                <a:spcPct val="200000"/>
              </a:lnSpc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200000"/>
              </a:lnSpc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200000"/>
              </a:lnSpc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200000"/>
              </a:lnSpc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200000"/>
              </a:lnSpc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200000"/>
              </a:lnSpc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</a:pPr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Satisfacción sexual y actitud ante la sexualidad: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</a:pPr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Estudio comparativo en adultos marplatenses en pareja y solteros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endParaRPr dirty="0">
              <a:solidFill>
                <a:srgbClr val="000000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subTitle" idx="1"/>
          </p:nvPr>
        </p:nvSpPr>
        <p:spPr>
          <a:xfrm>
            <a:off x="1600600" y="4374627"/>
            <a:ext cx="7170300" cy="202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70000"/>
              </a:lnSpc>
            </a:pPr>
            <a:r>
              <a:rPr lang="en" sz="1800" b="1" dirty="0">
                <a:solidFill>
                  <a:srgbClr val="000000"/>
                </a:solidFill>
                <a:latin typeface="Economica" charset="0"/>
              </a:rPr>
              <a:t>Echevarría, Gisele. </a:t>
            </a:r>
          </a:p>
          <a:p>
            <a:pPr marL="0" indent="0">
              <a:lnSpc>
                <a:spcPct val="170000"/>
              </a:lnSpc>
            </a:pPr>
            <a:r>
              <a:rPr lang="en" sz="1800" b="1" dirty="0">
                <a:solidFill>
                  <a:srgbClr val="000000"/>
                </a:solidFill>
                <a:latin typeface="Economica" charset="0"/>
              </a:rPr>
              <a:t>Gulin, Sebastián.</a:t>
            </a:r>
            <a:endParaRPr sz="1800" b="1" dirty="0">
              <a:solidFill>
                <a:srgbClr val="000000"/>
              </a:solidFill>
              <a:latin typeface="Economica" charset="0"/>
            </a:endParaRPr>
          </a:p>
          <a:p>
            <a:pPr marL="0" indent="0">
              <a:lnSpc>
                <a:spcPct val="170000"/>
              </a:lnSpc>
            </a:pPr>
            <a:r>
              <a:rPr lang="en" sz="1800" b="1" dirty="0">
                <a:solidFill>
                  <a:srgbClr val="000000"/>
                </a:solidFill>
                <a:latin typeface="Economica" charset="0"/>
              </a:rPr>
              <a:t>Supervisor: Mg. Jorge Eduardo Visca</a:t>
            </a:r>
            <a:endParaRPr sz="1800" b="1" dirty="0">
              <a:solidFill>
                <a:srgbClr val="000000"/>
              </a:solidFill>
              <a:latin typeface="Economica" charset="0"/>
            </a:endParaRPr>
          </a:p>
          <a:p>
            <a:pPr marL="0" indent="0">
              <a:lnSpc>
                <a:spcPct val="170000"/>
              </a:lnSpc>
            </a:pPr>
            <a:r>
              <a:rPr lang="en" sz="1800" b="1" dirty="0">
                <a:solidFill>
                  <a:srgbClr val="000000"/>
                </a:solidFill>
                <a:latin typeface="Economica" charset="0"/>
              </a:rPr>
              <a:t>Co- Supervisora: Esp. Galarza Aixa</a:t>
            </a:r>
            <a:endParaRPr sz="1800" b="1" dirty="0">
              <a:solidFill>
                <a:srgbClr val="000000"/>
              </a:solidFill>
              <a:latin typeface="Economica" charset="0"/>
            </a:endParaRPr>
          </a:p>
          <a:p>
            <a:pPr marL="0" indent="0"/>
            <a:endParaRPr dirty="0">
              <a:solidFill>
                <a:srgbClr val="000000"/>
              </a:solidFill>
              <a:latin typeface="Economica" charset="0"/>
            </a:endParaRPr>
          </a:p>
        </p:txBody>
      </p:sp>
      <p:pic>
        <p:nvPicPr>
          <p:cNvPr id="1026" name="Picture 2" descr="Resultado de imagen para logo universidad nacional de mar del p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087" y="387111"/>
            <a:ext cx="2288213" cy="9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logo facultad de psicologia unmd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86" b="10448"/>
          <a:stretch/>
        </p:blipFill>
        <p:spPr bwMode="auto">
          <a:xfrm>
            <a:off x="1600600" y="549473"/>
            <a:ext cx="2196644" cy="8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777844" y="82330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Objetivo 2: </a:t>
            </a:r>
            <a:b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Relación Satisfacción - Actitud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4425" y="2833159"/>
            <a:ext cx="6023550" cy="239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688975" y="29248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Objetivo 2. </a:t>
            </a:r>
            <a:b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Relación Satisfacción - Actitud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endParaRPr sz="1800" i="1" dirty="0">
              <a:solidFill>
                <a:srgbClr val="FFFFFF"/>
              </a:solidFill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1616366" y="1648608"/>
            <a:ext cx="7728969" cy="36987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Mujeres: correlacion positiva. Ante más actitud sexual más satisfacción sexual. </a:t>
            </a:r>
            <a:endParaRPr lang="en" dirty="0" smtClean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endParaRPr lang="en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s-AR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Ante </a:t>
            </a:r>
            <a:r>
              <a:rPr lang="es-AR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más satisfacción interpersonal más satisfacción individual.</a:t>
            </a: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endParaRPr lang="es-AR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Varones: no </a:t>
            </a:r>
            <a:r>
              <a:rPr lang="es-AR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hay correlación directa entre SS y AS.</a:t>
            </a:r>
            <a:br>
              <a:rPr lang="es-AR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lang="es-AR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s-AR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Se puede relacionar con los estudios anteriores (Sánchez-Fuentes, Salinas &amp;Sierra, 2016) que indican que la satisfacción en los varones dependería más de la evaluación que hagan del funcionamiento sexual que de la actitud hacia la sexualidad.</a:t>
            </a: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Las mujeres al estar ubicadas en un rol más pasivo en la relación sexual estarían menos pendientes del funcionamiento.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0928" y="1652501"/>
            <a:ext cx="241539" cy="56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3341" y="3497977"/>
            <a:ext cx="283025" cy="5846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4" descr="Resultado de imagen para icono comprobar"/>
          <p:cNvSpPr>
            <a:spLocks noChangeAspect="1" noChangeArrowheads="1"/>
          </p:cNvSpPr>
          <p:nvPr/>
        </p:nvSpPr>
        <p:spPr bwMode="auto">
          <a:xfrm>
            <a:off x="536575" y="7127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3077" name="Picture 5" descr="C:\Users\Zenias\Desktop\hook-1425312_960_72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78" y="4403709"/>
            <a:ext cx="597994" cy="57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8 Imagen" descr="Resultado de imagen para icono mujer pasiva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65"/>
          <a:stretch/>
        </p:blipFill>
        <p:spPr bwMode="auto">
          <a:xfrm>
            <a:off x="1211684" y="5464026"/>
            <a:ext cx="598488" cy="831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Resultado de imagen para mujer corazon  icono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293" y="2447909"/>
            <a:ext cx="543526" cy="584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721728" y="89348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Objetivo 3: </a:t>
            </a:r>
            <a:b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Satisfacción en adultos solteros y con pareja.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92700" y="2482185"/>
            <a:ext cx="8520600" cy="28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Las personas en pareja informaron mayor satisfacción sexual interpersonal e individual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Estar en una relación sexual, casual o estable generarían lazos de confianza que permiten una mejor comunicación , apertura a las necesidades y expecativas propias y del otro.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098" name="Picture 2" descr="C:\Users\Zenias\Desktop\6ed8fc323cbe7d5d1927e2e2ff09bea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56" y="4173724"/>
            <a:ext cx="2330244" cy="163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para siluetas beso homosexu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 t="1524" r="2042" b="35619"/>
          <a:stretch/>
        </p:blipFill>
        <p:spPr bwMode="auto">
          <a:xfrm>
            <a:off x="3824214" y="4173724"/>
            <a:ext cx="2257572" cy="149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Zenias\Desktop\6ed8fc323cbe7d5d1927e2e2ff09bea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07"/>
          <a:stretch/>
        </p:blipFill>
        <p:spPr bwMode="auto">
          <a:xfrm>
            <a:off x="6161900" y="4173724"/>
            <a:ext cx="1104373" cy="163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Zenias\Desktop\6ed8fc323cbe7d5d1927e2e2ff09bea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07"/>
          <a:stretch/>
        </p:blipFill>
        <p:spPr bwMode="auto">
          <a:xfrm flipH="1">
            <a:off x="7208217" y="4173724"/>
            <a:ext cx="1104373" cy="163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692700" y="88136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Objetivo 4:</a:t>
            </a:r>
            <a:b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D</a:t>
            </a:r>
            <a:r>
              <a:rPr lang="es-AR" sz="3600" b="1" dirty="0" err="1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iferencias</a:t>
            </a:r>
            <a:r>
              <a:rPr lang="es-AR" sz="36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de género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endParaRPr dirty="0">
              <a:solidFill>
                <a:srgbClr val="000000"/>
              </a:solidFill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858978" y="2761726"/>
            <a:ext cx="7124469" cy="27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42900">
              <a:lnSpc>
                <a:spcPct val="150000"/>
              </a:lnSpc>
              <a:buSzPts val="1800"/>
              <a:buFont typeface="Economica"/>
              <a:buChar char="●"/>
            </a:pPr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Actitud hacia la sexualidad: </a:t>
            </a:r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Los hombres se demostraron más erotofílicos que las mujeres.</a:t>
            </a:r>
            <a:br>
              <a:rPr lang="en" sz="1800" dirty="0">
                <a:latin typeface="Economica"/>
                <a:ea typeface="Economica"/>
                <a:cs typeface="Economica"/>
                <a:sym typeface="Economica"/>
              </a:rPr>
            </a:br>
            <a:endParaRPr sz="1800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indent="-342900">
              <a:lnSpc>
                <a:spcPct val="150000"/>
              </a:lnSpc>
              <a:buSzPts val="1800"/>
              <a:buFont typeface="Economica"/>
              <a:buChar char="●"/>
            </a:pPr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Siguiendo la teoría de los roles sexuales, el hombre ha sido socializado para permitirse la realización de ciertas prácticas y ha contado con el consenso</a:t>
            </a:r>
          </a:p>
          <a:p>
            <a:pPr marL="114300">
              <a:lnSpc>
                <a:spcPct val="150000"/>
              </a:lnSpc>
              <a:buSzPts val="1800"/>
            </a:pPr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 social para las mismas, situación practicamente opuesta para la mujer.</a:t>
            </a:r>
            <a:br>
              <a:rPr lang="en" sz="1800" dirty="0">
                <a:latin typeface="Economica"/>
                <a:ea typeface="Economica"/>
                <a:cs typeface="Economica"/>
                <a:sym typeface="Economica"/>
              </a:rPr>
            </a:br>
            <a:endParaRPr sz="1800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0165" y="4298131"/>
            <a:ext cx="644705" cy="1186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4870" y="4255506"/>
            <a:ext cx="566047" cy="1186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736243" y="91039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Limitaciones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1951350" y="2646875"/>
            <a:ext cx="6645600" cy="26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Los instrumentos fueron importados y están en proceso de adaptación.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algn="ctr"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Muestra poblacional reducida y desbalanceada con respecto a la edad.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algn="ctr"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Alcance descriptivo-correlacional.</a:t>
            </a:r>
          </a:p>
          <a:p>
            <a:pPr algn="ctr"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Deseabilidad social propia de los instrumentos de autopercepción</a:t>
            </a:r>
            <a:b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dirty="0"/>
              <a:t> </a:t>
            </a:r>
            <a:endParaRPr dirty="0"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692600" y="86518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Aportes y nuevas líneas…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8975" y="2305582"/>
            <a:ext cx="7785300" cy="38412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Constituye uno de los primeros estudios a nivel local.</a:t>
            </a:r>
          </a:p>
          <a:p>
            <a:pPr>
              <a:lnSpc>
                <a:spcPct val="150000"/>
              </a:lnSpc>
              <a:buClr>
                <a:srgbClr val="000000"/>
              </a:buClr>
              <a:buFont typeface="Economica"/>
              <a:buChar char="●"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Punto de partida para investigaciones en SS y AS: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Font typeface="Economica"/>
              <a:buChar char="●"/>
            </a:pPr>
            <a:r>
              <a:rPr lang="en" sz="16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Roles de género.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Font typeface="Economica"/>
              <a:buChar char="●"/>
            </a:pPr>
            <a:r>
              <a:rPr lang="en" sz="16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Modelos de pareja.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Font typeface="Economica"/>
              <a:buChar char="●"/>
            </a:pPr>
            <a:r>
              <a:rPr lang="en" sz="16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Colectivo de diversidad (LGBTIQA) y disidencia</a:t>
            </a:r>
            <a:endParaRPr sz="16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" name="AutoShape 2" descr="Resultado de imagen para icono gps vector"/>
          <p:cNvSpPr>
            <a:spLocks noChangeAspect="1" noChangeArrowheads="1"/>
          </p:cNvSpPr>
          <p:nvPr/>
        </p:nvSpPr>
        <p:spPr bwMode="auto">
          <a:xfrm>
            <a:off x="536575" y="7127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6" name="5 Imagen" descr="Resultado de imagen para icono gps vecto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770" y="1017589"/>
            <a:ext cx="1108505" cy="1045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692700" y="83337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Agradecimientos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92700" y="2009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Agradecemos a nuestro supervisor Jorge Visca y a la cosupervisora Aixa Galarza por acompañarnos desde el inicio, en la delimitación de un campo tan vasto y complejo, y durante todo el proceso que conllevó esta tesis.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Bef>
                <a:spcPts val="1600"/>
              </a:spcBef>
              <a:buNone/>
              <a:tabLst>
                <a:tab pos="7000875" algn="l"/>
              </a:tabLst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Finalmente, agradecemos a todos los que participaron como población de muestra y todos nuestros afectos.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indent="0">
              <a:spcBef>
                <a:spcPts val="1600"/>
              </a:spcBef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3657600" indent="45720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Muchas Gracias!</a:t>
            </a: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8239" y="3707176"/>
            <a:ext cx="2293575" cy="229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7975" y="428267"/>
            <a:ext cx="9230650" cy="763600"/>
          </a:xfrm>
        </p:spPr>
        <p:txBody>
          <a:bodyPr/>
          <a:lstStyle/>
          <a:p>
            <a:r>
              <a:rPr lang="es-AR" sz="3600" dirty="0" smtClean="0">
                <a:latin typeface="Economica" charset="0"/>
                <a:ea typeface="Ebrima" pitchFamily="2" charset="0"/>
                <a:cs typeface="Ebrima" pitchFamily="2" charset="0"/>
              </a:rPr>
              <a:t>La </a:t>
            </a:r>
            <a:r>
              <a:rPr lang="es-AR" sz="3600" b="1" dirty="0" smtClean="0">
                <a:latin typeface="Economica" charset="0"/>
                <a:ea typeface="Ebrima" pitchFamily="2" charset="0"/>
                <a:cs typeface="Ebrima" pitchFamily="2" charset="0"/>
              </a:rPr>
              <a:t>reacción emocional </a:t>
            </a:r>
            <a:r>
              <a:rPr lang="es-AR" sz="3600" dirty="0" smtClean="0">
                <a:latin typeface="Economica" charset="0"/>
                <a:ea typeface="Ebrima" pitchFamily="2" charset="0"/>
                <a:cs typeface="Ebrima" pitchFamily="2" charset="0"/>
              </a:rPr>
              <a:t>hacia los estímulos sexuales en general incide luego en la </a:t>
            </a:r>
            <a:r>
              <a:rPr lang="es-AR" sz="3600" b="1" dirty="0" smtClean="0">
                <a:latin typeface="Economica" charset="0"/>
                <a:ea typeface="Ebrima" pitchFamily="2" charset="0"/>
                <a:cs typeface="Ebrima" pitchFamily="2" charset="0"/>
              </a:rPr>
              <a:t>satisfacción</a:t>
            </a:r>
            <a:r>
              <a:rPr lang="es-AR" sz="3600" dirty="0" smtClean="0">
                <a:latin typeface="Economica" charset="0"/>
                <a:ea typeface="Ebrima" pitchFamily="2" charset="0"/>
                <a:cs typeface="Ebrima" pitchFamily="2" charset="0"/>
              </a:rPr>
              <a:t> sexual?</a:t>
            </a:r>
            <a:endParaRPr lang="es-AR" sz="3600" dirty="0">
              <a:latin typeface="Economica" charset="0"/>
              <a:ea typeface="Ebrima" pitchFamily="2" charset="0"/>
              <a:cs typeface="Ebrima" pitchFamily="2" charset="0"/>
            </a:endParaRPr>
          </a:p>
        </p:txBody>
      </p:sp>
      <p:pic>
        <p:nvPicPr>
          <p:cNvPr id="1026" name="Picture 2" descr="C:\Users\Zenias\Desktop\Graph-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52" y="2021668"/>
            <a:ext cx="3494385" cy="349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3952232" y="5383204"/>
            <a:ext cx="4079728" cy="440467"/>
            <a:chOff x="2455189" y="3427687"/>
            <a:chExt cx="5411915" cy="510977"/>
          </a:xfrm>
        </p:grpSpPr>
        <p:sp>
          <p:nvSpPr>
            <p:cNvPr id="6" name="Cheurón 35"/>
            <p:cNvSpPr/>
            <p:nvPr/>
          </p:nvSpPr>
          <p:spPr>
            <a:xfrm>
              <a:off x="2455189" y="344310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7" name="Cheurón 36"/>
            <p:cNvSpPr/>
            <p:nvPr/>
          </p:nvSpPr>
          <p:spPr>
            <a:xfrm>
              <a:off x="2752732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8" name="Cheurón 37"/>
            <p:cNvSpPr/>
            <p:nvPr/>
          </p:nvSpPr>
          <p:spPr>
            <a:xfrm>
              <a:off x="3081578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9" name="Cheurón 38"/>
            <p:cNvSpPr/>
            <p:nvPr/>
          </p:nvSpPr>
          <p:spPr>
            <a:xfrm>
              <a:off x="3388632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0" name="Cheurón 39"/>
            <p:cNvSpPr/>
            <p:nvPr/>
          </p:nvSpPr>
          <p:spPr>
            <a:xfrm>
              <a:off x="3687541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1" name="Cheurón 40"/>
            <p:cNvSpPr/>
            <p:nvPr/>
          </p:nvSpPr>
          <p:spPr>
            <a:xfrm>
              <a:off x="7576819" y="3459693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2" name="Cheurón 41"/>
            <p:cNvSpPr/>
            <p:nvPr/>
          </p:nvSpPr>
          <p:spPr>
            <a:xfrm>
              <a:off x="6410492" y="3449775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3" name="Cheurón 42"/>
            <p:cNvSpPr/>
            <p:nvPr/>
          </p:nvSpPr>
          <p:spPr>
            <a:xfrm>
              <a:off x="6709377" y="3457619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4" name="Cheurón 43"/>
            <p:cNvSpPr/>
            <p:nvPr/>
          </p:nvSpPr>
          <p:spPr>
            <a:xfrm>
              <a:off x="6976752" y="3454455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5" name="Cheurón 44"/>
            <p:cNvSpPr/>
            <p:nvPr/>
          </p:nvSpPr>
          <p:spPr>
            <a:xfrm>
              <a:off x="7288809" y="3449183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6" name="Cheurón 45"/>
            <p:cNvSpPr/>
            <p:nvPr/>
          </p:nvSpPr>
          <p:spPr>
            <a:xfrm>
              <a:off x="3973365" y="3448810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7" name="Cheurón 46"/>
            <p:cNvSpPr/>
            <p:nvPr/>
          </p:nvSpPr>
          <p:spPr>
            <a:xfrm>
              <a:off x="4238785" y="3427687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8" name="Cheurón 47"/>
            <p:cNvSpPr/>
            <p:nvPr/>
          </p:nvSpPr>
          <p:spPr>
            <a:xfrm>
              <a:off x="4506160" y="3449774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19" name="Cheurón 48"/>
            <p:cNvSpPr/>
            <p:nvPr/>
          </p:nvSpPr>
          <p:spPr>
            <a:xfrm>
              <a:off x="5038140" y="3442063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0" name="Cheurón 49"/>
            <p:cNvSpPr/>
            <p:nvPr/>
          </p:nvSpPr>
          <p:spPr>
            <a:xfrm>
              <a:off x="4768720" y="3442064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1" name="Cheurón 50"/>
            <p:cNvSpPr/>
            <p:nvPr/>
          </p:nvSpPr>
          <p:spPr>
            <a:xfrm>
              <a:off x="5290738" y="3458249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2" name="Cheurón 51"/>
            <p:cNvSpPr/>
            <p:nvPr/>
          </p:nvSpPr>
          <p:spPr>
            <a:xfrm>
              <a:off x="5573862" y="3450404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3" name="Cheurón 52"/>
            <p:cNvSpPr/>
            <p:nvPr/>
          </p:nvSpPr>
          <p:spPr>
            <a:xfrm>
              <a:off x="5854636" y="3449774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4" name="Cheurón 53"/>
            <p:cNvSpPr/>
            <p:nvPr/>
          </p:nvSpPr>
          <p:spPr>
            <a:xfrm>
              <a:off x="6140111" y="3449775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</p:grpSp>
      <p:sp>
        <p:nvSpPr>
          <p:cNvPr id="4" name="AutoShape 4" descr="Imagen relaciona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032" name="Picture 8" descr="Resultado de imagen para icono mujer tris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817" y="4640673"/>
            <a:ext cx="670415" cy="6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909" y="2021668"/>
            <a:ext cx="752336" cy="75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1 Título"/>
          <p:cNvSpPr txBox="1">
            <a:spLocks/>
          </p:cNvSpPr>
          <p:nvPr/>
        </p:nvSpPr>
        <p:spPr>
          <a:xfrm>
            <a:off x="5717169" y="5823671"/>
            <a:ext cx="2509475" cy="433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1400" dirty="0" smtClean="0">
                <a:latin typeface="Economica" charset="0"/>
                <a:ea typeface="Ebrima" pitchFamily="2" charset="0"/>
                <a:cs typeface="Ebrima" pitchFamily="2" charset="0"/>
              </a:rPr>
              <a:t>REACCION A LOS ESTIMULOS</a:t>
            </a:r>
            <a:endParaRPr lang="es-AR" sz="1400" dirty="0">
              <a:latin typeface="Economica" charset="0"/>
              <a:ea typeface="Ebrima" pitchFamily="2" charset="0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17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78975" y="1114067"/>
            <a:ext cx="9230650" cy="763600"/>
          </a:xfrm>
        </p:spPr>
        <p:txBody>
          <a:bodyPr/>
          <a:lstStyle/>
          <a:p>
            <a:r>
              <a:rPr lang="es-AR" dirty="0" smtClean="0">
                <a:latin typeface="Economica" charset="0"/>
                <a:ea typeface="Ebrima" pitchFamily="2" charset="0"/>
                <a:cs typeface="Ebrima" pitchFamily="2" charset="0"/>
              </a:rPr>
              <a:t> </a:t>
            </a:r>
            <a:r>
              <a:rPr lang="es-AR" dirty="0">
                <a:latin typeface="Economica" charset="0"/>
                <a:ea typeface="Ebrima" pitchFamily="2" charset="0"/>
                <a:cs typeface="Ebrima" pitchFamily="2" charset="0"/>
              </a:rPr>
              <a:t>Y como se da esto en los que tienen pareja estable, o son solteros… o tienen relaciones casuales?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2000" y="2617568"/>
            <a:ext cx="774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800" dirty="0" smtClean="0">
                <a:latin typeface="Economica" charset="0"/>
                <a:ea typeface="Ebrima" pitchFamily="2" charset="0"/>
                <a:cs typeface="Ebrima" pitchFamily="2" charset="0"/>
              </a:rPr>
              <a:t>Y habrá diferencia entre varones y mujeres?</a:t>
            </a:r>
            <a:endParaRPr lang="es-AR" sz="2800" dirty="0"/>
          </a:p>
        </p:txBody>
      </p:sp>
      <p:pic>
        <p:nvPicPr>
          <p:cNvPr id="2052" name="Picture 4" descr="Resultado de imagen para icono cientifico pregun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200" y="236102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612900" y="4201441"/>
            <a:ext cx="4565673" cy="597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latin typeface="Economica" charset="0"/>
                <a:ea typeface="Ebrima" pitchFamily="2" charset="0"/>
                <a:cs typeface="Ebrima" pitchFamily="2" charset="0"/>
              </a:rPr>
              <a:t/>
            </a:r>
            <a:br>
              <a:rPr lang="es-AR" dirty="0" smtClean="0">
                <a:latin typeface="Economica" charset="0"/>
                <a:ea typeface="Ebrima" pitchFamily="2" charset="0"/>
                <a:cs typeface="Ebrima" pitchFamily="2" charset="0"/>
              </a:rPr>
            </a:br>
            <a:r>
              <a:rPr lang="es-AR" dirty="0" smtClean="0">
                <a:latin typeface="Economica" charset="0"/>
                <a:ea typeface="Ebrima" pitchFamily="2" charset="0"/>
                <a:cs typeface="Ebrima" pitchFamily="2" charset="0"/>
              </a:rPr>
              <a:t>Tienen </a:t>
            </a:r>
            <a:r>
              <a:rPr lang="es-AR" dirty="0">
                <a:latin typeface="Economica" charset="0"/>
                <a:ea typeface="Ebrima" pitchFamily="2" charset="0"/>
                <a:cs typeface="Ebrima" pitchFamily="2" charset="0"/>
              </a:rPr>
              <a:t>actitudes ante los estímulos más favorables o más </a:t>
            </a:r>
            <a:r>
              <a:rPr lang="es-AR" dirty="0" err="1">
                <a:latin typeface="Economica" charset="0"/>
                <a:ea typeface="Ebrima" pitchFamily="2" charset="0"/>
                <a:cs typeface="Ebrima" pitchFamily="2" charset="0"/>
              </a:rPr>
              <a:t>evitativas</a:t>
            </a:r>
            <a:r>
              <a:rPr lang="es-AR" dirty="0">
                <a:latin typeface="Economica" charset="0"/>
                <a:ea typeface="Ebrima" pitchFamily="2" charset="0"/>
                <a:cs typeface="Ebrima" pitchFamily="2" charset="0"/>
              </a:rPr>
              <a:t>?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1092200" y="4028861"/>
            <a:ext cx="2696572" cy="345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Economica" charset="0"/>
                <a:ea typeface="Ebrima" pitchFamily="2" charset="0"/>
                <a:cs typeface="Ebrima" pitchFamily="2" charset="0"/>
              </a:rPr>
              <a:t>Unos están más satisfechos que otros?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5514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92700" y="69223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Justificación del estudio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636" y="2656701"/>
            <a:ext cx="804225" cy="80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4570" y="3733977"/>
            <a:ext cx="914100" cy="9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5529" y="4892100"/>
            <a:ext cx="1145100" cy="114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349" y="1408473"/>
            <a:ext cx="1636800" cy="119570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38114212"/>
              </p:ext>
            </p:extLst>
          </p:nvPr>
        </p:nvGraphicFramePr>
        <p:xfrm>
          <a:off x="2346149" y="1815522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737343" y="77125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Satisfacción sexual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7464225" y="4338750"/>
            <a:ext cx="2060700" cy="3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rgbClr val="FFFFFF"/>
                </a:solidFill>
              </a:rPr>
              <a:t>Satisfaccion sexual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4733150" y="5134875"/>
            <a:ext cx="2060700" cy="3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rgbClr val="FFFFFF"/>
                </a:solidFill>
              </a:rPr>
              <a:t>Actitud ante la sexualidad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3698" y="1828800"/>
            <a:ext cx="6135402" cy="435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9208" y="5469975"/>
            <a:ext cx="478774" cy="469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70285" y="3294758"/>
            <a:ext cx="650777" cy="637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65976" y="2356383"/>
            <a:ext cx="379622" cy="637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11693" y="2494092"/>
            <a:ext cx="723090" cy="63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Texto 11"/>
          <p:cNvSpPr txBox="1"/>
          <p:nvPr/>
        </p:nvSpPr>
        <p:spPr>
          <a:xfrm>
            <a:off x="674638" y="1326386"/>
            <a:ext cx="350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 (Sánchez-Fuentes, Salinas &amp;Sierra, 2016)</a:t>
            </a:r>
            <a:endParaRPr lang="es-AR" sz="1800" dirty="0">
              <a:latin typeface="Economica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23329" y="73621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Actitud ante la sexualidad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1125323" y="3405464"/>
            <a:ext cx="1349850" cy="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400" b="1" dirty="0">
                <a:latin typeface="Economica"/>
                <a:ea typeface="Economica"/>
                <a:cs typeface="Economica"/>
                <a:sym typeface="Economica"/>
              </a:rPr>
              <a:t>Erotofobia</a:t>
            </a:r>
            <a:endParaRPr sz="24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8026659" y="3405464"/>
            <a:ext cx="1279308" cy="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400" b="1" dirty="0">
                <a:latin typeface="Economica"/>
                <a:ea typeface="Economica"/>
                <a:cs typeface="Economica"/>
                <a:sym typeface="Economica"/>
              </a:rPr>
              <a:t>Erotofilia</a:t>
            </a:r>
            <a:endParaRPr sz="24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05265" y="1326386"/>
            <a:ext cx="2983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(Fisher, Byrne, White &amp; Kelley, 1988)</a:t>
            </a:r>
            <a:endParaRPr lang="es-AR" sz="1800" dirty="0">
              <a:latin typeface="Economica" panose="020B0604020202020204" charset="0"/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2455189" y="3427687"/>
            <a:ext cx="5411915" cy="510977"/>
            <a:chOff x="2455189" y="3427687"/>
            <a:chExt cx="5411915" cy="510977"/>
          </a:xfrm>
        </p:grpSpPr>
        <p:sp>
          <p:nvSpPr>
            <p:cNvPr id="36" name="Cheurón 35"/>
            <p:cNvSpPr/>
            <p:nvPr/>
          </p:nvSpPr>
          <p:spPr>
            <a:xfrm>
              <a:off x="2455189" y="344310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37" name="Cheurón 36"/>
            <p:cNvSpPr/>
            <p:nvPr/>
          </p:nvSpPr>
          <p:spPr>
            <a:xfrm>
              <a:off x="2752732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38" name="Cheurón 37"/>
            <p:cNvSpPr/>
            <p:nvPr/>
          </p:nvSpPr>
          <p:spPr>
            <a:xfrm>
              <a:off x="3081578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39" name="Cheurón 38"/>
            <p:cNvSpPr/>
            <p:nvPr/>
          </p:nvSpPr>
          <p:spPr>
            <a:xfrm>
              <a:off x="3388632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0" name="Cheurón 39"/>
            <p:cNvSpPr/>
            <p:nvPr/>
          </p:nvSpPr>
          <p:spPr>
            <a:xfrm>
              <a:off x="3687541" y="3454455"/>
              <a:ext cx="290285" cy="478971"/>
            </a:xfrm>
            <a:prstGeom prst="chevron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1" name="Cheurón 40"/>
            <p:cNvSpPr/>
            <p:nvPr/>
          </p:nvSpPr>
          <p:spPr>
            <a:xfrm>
              <a:off x="7576819" y="3459693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2" name="Cheurón 41"/>
            <p:cNvSpPr/>
            <p:nvPr/>
          </p:nvSpPr>
          <p:spPr>
            <a:xfrm>
              <a:off x="6410492" y="3449775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3" name="Cheurón 42"/>
            <p:cNvSpPr/>
            <p:nvPr/>
          </p:nvSpPr>
          <p:spPr>
            <a:xfrm>
              <a:off x="6709377" y="3457619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4" name="Cheurón 43"/>
            <p:cNvSpPr/>
            <p:nvPr/>
          </p:nvSpPr>
          <p:spPr>
            <a:xfrm>
              <a:off x="6976752" y="3454455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5" name="Cheurón 44"/>
            <p:cNvSpPr/>
            <p:nvPr/>
          </p:nvSpPr>
          <p:spPr>
            <a:xfrm>
              <a:off x="7288809" y="3449183"/>
              <a:ext cx="290285" cy="478971"/>
            </a:xfrm>
            <a:prstGeom prst="chevron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6" name="Cheurón 45"/>
            <p:cNvSpPr/>
            <p:nvPr/>
          </p:nvSpPr>
          <p:spPr>
            <a:xfrm>
              <a:off x="3973365" y="3448810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7" name="Cheurón 46"/>
            <p:cNvSpPr/>
            <p:nvPr/>
          </p:nvSpPr>
          <p:spPr>
            <a:xfrm>
              <a:off x="4238785" y="3427687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8" name="Cheurón 47"/>
            <p:cNvSpPr/>
            <p:nvPr/>
          </p:nvSpPr>
          <p:spPr>
            <a:xfrm>
              <a:off x="4506160" y="3449774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49" name="Cheurón 48"/>
            <p:cNvSpPr/>
            <p:nvPr/>
          </p:nvSpPr>
          <p:spPr>
            <a:xfrm>
              <a:off x="5038140" y="3442063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50" name="Cheurón 49"/>
            <p:cNvSpPr/>
            <p:nvPr/>
          </p:nvSpPr>
          <p:spPr>
            <a:xfrm>
              <a:off x="4768720" y="3442064"/>
              <a:ext cx="290285" cy="478971"/>
            </a:xfrm>
            <a:prstGeom prst="chevron">
              <a:avLst/>
            </a:prstGeom>
            <a:solidFill>
              <a:srgbClr val="7030A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51" name="Cheurón 50"/>
            <p:cNvSpPr/>
            <p:nvPr/>
          </p:nvSpPr>
          <p:spPr>
            <a:xfrm>
              <a:off x="5290738" y="3458249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52" name="Cheurón 51"/>
            <p:cNvSpPr/>
            <p:nvPr/>
          </p:nvSpPr>
          <p:spPr>
            <a:xfrm>
              <a:off x="5573862" y="3450404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53" name="Cheurón 52"/>
            <p:cNvSpPr/>
            <p:nvPr/>
          </p:nvSpPr>
          <p:spPr>
            <a:xfrm>
              <a:off x="5854636" y="3449774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54" name="Cheurón 53"/>
            <p:cNvSpPr/>
            <p:nvPr/>
          </p:nvSpPr>
          <p:spPr>
            <a:xfrm>
              <a:off x="6140111" y="3449775"/>
              <a:ext cx="290285" cy="478971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707214" y="75073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Estudios previos 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  <a:p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(Sierra, Zubeidat, Carretero-Dios &amp; Reina, 2003;)</a:t>
            </a:r>
            <a:b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(Smith, Becker, Byrne &amp; Prybyla, 1993)</a:t>
            </a:r>
            <a:b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(Zubeidat, Ortega &amp; Sierra, 2004)</a:t>
            </a:r>
            <a:endParaRPr sz="1800" dirty="0"/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0420" y="3359941"/>
            <a:ext cx="706275" cy="138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71631" y="3359941"/>
            <a:ext cx="594247" cy="138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3426378" y="3621591"/>
            <a:ext cx="5108021" cy="8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La actitud sexual erotofílica guarda una asociación  positiva moderada con  la satisfacción sexual.</a:t>
            </a:r>
          </a:p>
          <a:p>
            <a:endParaRPr sz="18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  <p:extLst>
      <p:ext uri="{BB962C8B-B14F-4D97-AF65-F5344CB8AC3E}">
        <p14:creationId xmlns:p14="http://schemas.microsoft.com/office/powerpoint/2010/main" val="41464613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707214" y="75073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Estudios previos 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  <a:p>
            <a:r>
              <a:rPr lang="en" sz="1800" b="1" dirty="0">
                <a:latin typeface="Economica"/>
                <a:ea typeface="Economica"/>
                <a:cs typeface="Economica"/>
                <a:sym typeface="Economica"/>
              </a:rPr>
              <a:t>(Hulbert, Apt &amp; Rabehl,1993)</a:t>
            </a:r>
            <a:endParaRPr sz="1800" dirty="0"/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2704" y="2779369"/>
            <a:ext cx="706275" cy="138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3339292" y="3041019"/>
            <a:ext cx="5108021" cy="8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1800" dirty="0">
                <a:latin typeface="Economica"/>
                <a:ea typeface="Economica"/>
                <a:cs typeface="Economica"/>
                <a:sym typeface="Economica"/>
              </a:rPr>
              <a:t>Tanto la erotofilia como la percepción de la cercanía de la pareja y la asertividad correlacionan con la satisfacción sexual.</a:t>
            </a:r>
          </a:p>
          <a:p>
            <a:endParaRPr sz="18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  <p:extLst>
      <p:ext uri="{BB962C8B-B14F-4D97-AF65-F5344CB8AC3E}">
        <p14:creationId xmlns:p14="http://schemas.microsoft.com/office/powerpoint/2010/main" val="21802715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630</Words>
  <Application>Microsoft Office PowerPoint</Application>
  <PresentationFormat>A4 (210 x 297 mm)</PresentationFormat>
  <Paragraphs>120</Paragraphs>
  <Slides>26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Arial</vt:lpstr>
      <vt:lpstr>Ebrima</vt:lpstr>
      <vt:lpstr>Economica</vt:lpstr>
      <vt:lpstr>Merriweather</vt:lpstr>
      <vt:lpstr>Simple Light</vt:lpstr>
      <vt:lpstr>Presentación de PowerPoint</vt:lpstr>
      <vt:lpstr>      Satisfacción sexual y actitud ante la sexualidad: Estudio comparativo en adultos marplatenses en pareja y solteros </vt:lpstr>
      <vt:lpstr>La reacción emocional hacia los estímulos sexuales en general incide luego en la satisfacción sexual?</vt:lpstr>
      <vt:lpstr> Y como se da esto en los que tienen pareja estable, o son solteros… o tienen relaciones casuales? </vt:lpstr>
      <vt:lpstr>Justificación del estudio</vt:lpstr>
      <vt:lpstr>Satisfacción sexual</vt:lpstr>
      <vt:lpstr>Actitud ante la sexualidad</vt:lpstr>
      <vt:lpstr>Estudios previos  (Sierra, Zubeidat, Carretero-Dios &amp; Reina, 2003;) (Smith, Becker, Byrne &amp; Prybyla, 1993) (Zubeidat, Ortega &amp; Sierra, 2004)</vt:lpstr>
      <vt:lpstr>Estudios previos  (Hulbert, Apt &amp; Rabehl,1993)</vt:lpstr>
      <vt:lpstr>Estudios previos  (Sánchez-Fuentes, Salinas &amp;Sierra, 2016)</vt:lpstr>
      <vt:lpstr>Objetivo general </vt:lpstr>
      <vt:lpstr>Objetivos específicos</vt:lpstr>
      <vt:lpstr>Hipótesis</vt:lpstr>
      <vt:lpstr>Metodología </vt:lpstr>
      <vt:lpstr>Instrumentos</vt:lpstr>
      <vt:lpstr>Resultados y Discusión!</vt:lpstr>
      <vt:lpstr>Objetivo 1:  Grado de satisfacción sexual</vt:lpstr>
      <vt:lpstr>Presentación de PowerPoint</vt:lpstr>
      <vt:lpstr>Presentación de PowerPoint</vt:lpstr>
      <vt:lpstr>Objetivo 2:  Relación Satisfacción - Actitud</vt:lpstr>
      <vt:lpstr>Objetivo 2.  Relación Satisfacción - Actitud </vt:lpstr>
      <vt:lpstr>Objetivo 3:  Satisfacción en adultos solteros y con pareja.</vt:lpstr>
      <vt:lpstr>Objetivo 4: Diferencias de género </vt:lpstr>
      <vt:lpstr>Limitaciones</vt:lpstr>
      <vt:lpstr>Aportes y nuevas líneas…</vt:lpstr>
      <vt:lpstr>Agradecimientos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Gladys</dc:creator>
  <cp:lastModifiedBy>Zenias</cp:lastModifiedBy>
  <cp:revision>73</cp:revision>
  <dcterms:modified xsi:type="dcterms:W3CDTF">2018-05-31T17:29:02Z</dcterms:modified>
</cp:coreProperties>
</file>