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8" r:id="rId1"/>
  </p:sldMasterIdLst>
  <p:sldIdLst>
    <p:sldId id="256" r:id="rId2"/>
    <p:sldId id="257" r:id="rId3"/>
    <p:sldId id="258" r:id="rId4"/>
    <p:sldId id="259" r:id="rId5"/>
    <p:sldId id="260" r:id="rId6"/>
    <p:sldId id="261" r:id="rId7"/>
    <p:sldId id="263" r:id="rId8"/>
    <p:sldId id="278" r:id="rId9"/>
    <p:sldId id="264" r:id="rId10"/>
    <p:sldId id="265" r:id="rId11"/>
    <p:sldId id="266" r:id="rId12"/>
    <p:sldId id="267" r:id="rId13"/>
    <p:sldId id="268" r:id="rId14"/>
    <p:sldId id="269" r:id="rId15"/>
    <p:sldId id="273" r:id="rId16"/>
    <p:sldId id="270" r:id="rId17"/>
    <p:sldId id="276" r:id="rId18"/>
    <p:sldId id="277" r:id="rId19"/>
    <p:sldId id="271" r:id="rId20"/>
    <p:sldId id="274" r:id="rId21"/>
    <p:sldId id="279" r:id="rId22"/>
    <p:sldId id="284" r:id="rId23"/>
    <p:sldId id="275" r:id="rId24"/>
    <p:sldId id="272" r:id="rId25"/>
    <p:sldId id="283" r:id="rId26"/>
    <p:sldId id="282" r:id="rId27"/>
  </p:sldIdLst>
  <p:sldSz cx="12192000" cy="6858000"/>
  <p:notesSz cx="6858000" cy="9144000"/>
  <p:defaultText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81" d="100"/>
          <a:sy n="81" d="100"/>
        </p:scale>
        <p:origin x="-300" y="-3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D83422E5-2AFF-4A7E-A6A6-0501D2853A85}" type="datetimeFigureOut">
              <a:rPr lang="es-AR" smtClean="0"/>
              <a:t>22/03/2018</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1B55F97C-916E-4459-81A8-0D899F811A1C}" type="slidenum">
              <a:rPr lang="es-AR" smtClean="0"/>
              <a:t>‹Nº›</a:t>
            </a:fld>
            <a:endParaRPr lang="es-AR"/>
          </a:p>
        </p:txBody>
      </p:sp>
    </p:spTree>
    <p:extLst>
      <p:ext uri="{BB962C8B-B14F-4D97-AF65-F5344CB8AC3E}">
        <p14:creationId xmlns:p14="http://schemas.microsoft.com/office/powerpoint/2010/main" val="11791270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D83422E5-2AFF-4A7E-A6A6-0501D2853A85}" type="datetimeFigureOut">
              <a:rPr lang="es-AR" smtClean="0"/>
              <a:t>22/03/2018</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1B55F97C-916E-4459-81A8-0D899F811A1C}" type="slidenum">
              <a:rPr lang="es-AR" smtClean="0"/>
              <a:t>‹Nº›</a:t>
            </a:fld>
            <a:endParaRPr lang="es-AR"/>
          </a:p>
        </p:txBody>
      </p:sp>
    </p:spTree>
    <p:extLst>
      <p:ext uri="{BB962C8B-B14F-4D97-AF65-F5344CB8AC3E}">
        <p14:creationId xmlns:p14="http://schemas.microsoft.com/office/powerpoint/2010/main" val="5908291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D83422E5-2AFF-4A7E-A6A6-0501D2853A85}" type="datetimeFigureOut">
              <a:rPr lang="es-AR" smtClean="0"/>
              <a:t>22/03/2018</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1B55F97C-916E-4459-81A8-0D899F811A1C}" type="slidenum">
              <a:rPr lang="es-AR" smtClean="0"/>
              <a:t>‹Nº›</a:t>
            </a:fld>
            <a:endParaRPr lang="es-AR"/>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30041587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D83422E5-2AFF-4A7E-A6A6-0501D2853A85}" type="datetimeFigureOut">
              <a:rPr lang="es-AR" smtClean="0"/>
              <a:t>22/03/2018</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1B55F97C-916E-4459-81A8-0D899F811A1C}" type="slidenum">
              <a:rPr lang="es-AR" smtClean="0"/>
              <a:t>‹Nº›</a:t>
            </a:fld>
            <a:endParaRPr lang="es-AR"/>
          </a:p>
        </p:txBody>
      </p:sp>
    </p:spTree>
    <p:extLst>
      <p:ext uri="{BB962C8B-B14F-4D97-AF65-F5344CB8AC3E}">
        <p14:creationId xmlns:p14="http://schemas.microsoft.com/office/powerpoint/2010/main" val="27324401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D83422E5-2AFF-4A7E-A6A6-0501D2853A85}" type="datetimeFigureOut">
              <a:rPr lang="es-AR" smtClean="0"/>
              <a:t>22/03/2018</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1B55F97C-916E-4459-81A8-0D899F811A1C}" type="slidenum">
              <a:rPr lang="es-AR" smtClean="0"/>
              <a:t>‹Nº›</a:t>
            </a:fld>
            <a:endParaRPr lang="es-AR"/>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58625558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D83422E5-2AFF-4A7E-A6A6-0501D2853A85}" type="datetimeFigureOut">
              <a:rPr lang="es-AR" smtClean="0"/>
              <a:t>22/03/2018</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1B55F97C-916E-4459-81A8-0D899F811A1C}" type="slidenum">
              <a:rPr lang="es-AR" smtClean="0"/>
              <a:t>‹Nº›</a:t>
            </a:fld>
            <a:endParaRPr lang="es-AR"/>
          </a:p>
        </p:txBody>
      </p:sp>
    </p:spTree>
    <p:extLst>
      <p:ext uri="{BB962C8B-B14F-4D97-AF65-F5344CB8AC3E}">
        <p14:creationId xmlns:p14="http://schemas.microsoft.com/office/powerpoint/2010/main" val="37571451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D83422E5-2AFF-4A7E-A6A6-0501D2853A85}" type="datetimeFigureOut">
              <a:rPr lang="es-AR" smtClean="0"/>
              <a:t>22/03/2018</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1B55F97C-916E-4459-81A8-0D899F811A1C}" type="slidenum">
              <a:rPr lang="es-AR" smtClean="0"/>
              <a:t>‹Nº›</a:t>
            </a:fld>
            <a:endParaRPr lang="es-AR"/>
          </a:p>
        </p:txBody>
      </p:sp>
    </p:spTree>
    <p:extLst>
      <p:ext uri="{BB962C8B-B14F-4D97-AF65-F5344CB8AC3E}">
        <p14:creationId xmlns:p14="http://schemas.microsoft.com/office/powerpoint/2010/main" val="5710463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D83422E5-2AFF-4A7E-A6A6-0501D2853A85}" type="datetimeFigureOut">
              <a:rPr lang="es-AR" smtClean="0"/>
              <a:t>22/03/2018</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1B55F97C-916E-4459-81A8-0D899F811A1C}" type="slidenum">
              <a:rPr lang="es-AR" smtClean="0"/>
              <a:t>‹Nº›</a:t>
            </a:fld>
            <a:endParaRPr lang="es-AR"/>
          </a:p>
        </p:txBody>
      </p:sp>
    </p:spTree>
    <p:extLst>
      <p:ext uri="{BB962C8B-B14F-4D97-AF65-F5344CB8AC3E}">
        <p14:creationId xmlns:p14="http://schemas.microsoft.com/office/powerpoint/2010/main" val="30264179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D83422E5-2AFF-4A7E-A6A6-0501D2853A85}" type="datetimeFigureOut">
              <a:rPr lang="es-AR" smtClean="0"/>
              <a:t>22/03/2018</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1B55F97C-916E-4459-81A8-0D899F811A1C}" type="slidenum">
              <a:rPr lang="es-AR" smtClean="0"/>
              <a:t>‹Nº›</a:t>
            </a:fld>
            <a:endParaRPr lang="es-AR"/>
          </a:p>
        </p:txBody>
      </p:sp>
    </p:spTree>
    <p:extLst>
      <p:ext uri="{BB962C8B-B14F-4D97-AF65-F5344CB8AC3E}">
        <p14:creationId xmlns:p14="http://schemas.microsoft.com/office/powerpoint/2010/main" val="6005656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D83422E5-2AFF-4A7E-A6A6-0501D2853A85}" type="datetimeFigureOut">
              <a:rPr lang="es-AR" smtClean="0"/>
              <a:t>22/03/2018</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1B55F97C-916E-4459-81A8-0D899F811A1C}" type="slidenum">
              <a:rPr lang="es-AR" smtClean="0"/>
              <a:t>‹Nº›</a:t>
            </a:fld>
            <a:endParaRPr lang="es-AR"/>
          </a:p>
        </p:txBody>
      </p:sp>
    </p:spTree>
    <p:extLst>
      <p:ext uri="{BB962C8B-B14F-4D97-AF65-F5344CB8AC3E}">
        <p14:creationId xmlns:p14="http://schemas.microsoft.com/office/powerpoint/2010/main" val="29574748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D83422E5-2AFF-4A7E-A6A6-0501D2853A85}" type="datetimeFigureOut">
              <a:rPr lang="es-AR" smtClean="0"/>
              <a:t>22/03/2018</a:t>
            </a:fld>
            <a:endParaRPr lang="es-AR"/>
          </a:p>
        </p:txBody>
      </p:sp>
      <p:sp>
        <p:nvSpPr>
          <p:cNvPr id="6" name="Footer Placeholder 5"/>
          <p:cNvSpPr>
            <a:spLocks noGrp="1"/>
          </p:cNvSpPr>
          <p:nvPr>
            <p:ph type="ftr" sz="quarter" idx="11"/>
          </p:nvPr>
        </p:nvSpPr>
        <p:spPr/>
        <p:txBody>
          <a:bodyPr/>
          <a:lstStyle/>
          <a:p>
            <a:endParaRPr lang="es-AR"/>
          </a:p>
        </p:txBody>
      </p:sp>
      <p:sp>
        <p:nvSpPr>
          <p:cNvPr id="7" name="Slide Number Placeholder 6"/>
          <p:cNvSpPr>
            <a:spLocks noGrp="1"/>
          </p:cNvSpPr>
          <p:nvPr>
            <p:ph type="sldNum" sz="quarter" idx="12"/>
          </p:nvPr>
        </p:nvSpPr>
        <p:spPr/>
        <p:txBody>
          <a:bodyPr/>
          <a:lstStyle/>
          <a:p>
            <a:fld id="{1B55F97C-916E-4459-81A8-0D899F811A1C}" type="slidenum">
              <a:rPr lang="es-AR" smtClean="0"/>
              <a:t>‹Nº›</a:t>
            </a:fld>
            <a:endParaRPr lang="es-AR"/>
          </a:p>
        </p:txBody>
      </p:sp>
    </p:spTree>
    <p:extLst>
      <p:ext uri="{BB962C8B-B14F-4D97-AF65-F5344CB8AC3E}">
        <p14:creationId xmlns:p14="http://schemas.microsoft.com/office/powerpoint/2010/main" val="18600143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D83422E5-2AFF-4A7E-A6A6-0501D2853A85}" type="datetimeFigureOut">
              <a:rPr lang="es-AR" smtClean="0"/>
              <a:t>22/03/2018</a:t>
            </a:fld>
            <a:endParaRPr lang="es-AR"/>
          </a:p>
        </p:txBody>
      </p:sp>
      <p:sp>
        <p:nvSpPr>
          <p:cNvPr id="8" name="Footer Placeholder 7"/>
          <p:cNvSpPr>
            <a:spLocks noGrp="1"/>
          </p:cNvSpPr>
          <p:nvPr>
            <p:ph type="ftr" sz="quarter" idx="11"/>
          </p:nvPr>
        </p:nvSpPr>
        <p:spPr/>
        <p:txBody>
          <a:bodyPr/>
          <a:lstStyle/>
          <a:p>
            <a:endParaRPr lang="es-AR"/>
          </a:p>
        </p:txBody>
      </p:sp>
      <p:sp>
        <p:nvSpPr>
          <p:cNvPr id="9" name="Slide Number Placeholder 8"/>
          <p:cNvSpPr>
            <a:spLocks noGrp="1"/>
          </p:cNvSpPr>
          <p:nvPr>
            <p:ph type="sldNum" sz="quarter" idx="12"/>
          </p:nvPr>
        </p:nvSpPr>
        <p:spPr/>
        <p:txBody>
          <a:bodyPr/>
          <a:lstStyle/>
          <a:p>
            <a:fld id="{1B55F97C-916E-4459-81A8-0D899F811A1C}" type="slidenum">
              <a:rPr lang="es-AR" smtClean="0"/>
              <a:t>‹Nº›</a:t>
            </a:fld>
            <a:endParaRPr lang="es-AR"/>
          </a:p>
        </p:txBody>
      </p:sp>
    </p:spTree>
    <p:extLst>
      <p:ext uri="{BB962C8B-B14F-4D97-AF65-F5344CB8AC3E}">
        <p14:creationId xmlns:p14="http://schemas.microsoft.com/office/powerpoint/2010/main" val="39502220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D83422E5-2AFF-4A7E-A6A6-0501D2853A85}" type="datetimeFigureOut">
              <a:rPr lang="es-AR" smtClean="0"/>
              <a:t>22/03/2018</a:t>
            </a:fld>
            <a:endParaRPr lang="es-AR"/>
          </a:p>
        </p:txBody>
      </p:sp>
      <p:sp>
        <p:nvSpPr>
          <p:cNvPr id="4" name="Footer Placeholder 3"/>
          <p:cNvSpPr>
            <a:spLocks noGrp="1"/>
          </p:cNvSpPr>
          <p:nvPr>
            <p:ph type="ftr" sz="quarter" idx="11"/>
          </p:nvPr>
        </p:nvSpPr>
        <p:spPr/>
        <p:txBody>
          <a:bodyPr/>
          <a:lstStyle/>
          <a:p>
            <a:endParaRPr lang="es-AR"/>
          </a:p>
        </p:txBody>
      </p:sp>
      <p:sp>
        <p:nvSpPr>
          <p:cNvPr id="5" name="Slide Number Placeholder 4"/>
          <p:cNvSpPr>
            <a:spLocks noGrp="1"/>
          </p:cNvSpPr>
          <p:nvPr>
            <p:ph type="sldNum" sz="quarter" idx="12"/>
          </p:nvPr>
        </p:nvSpPr>
        <p:spPr/>
        <p:txBody>
          <a:bodyPr/>
          <a:lstStyle/>
          <a:p>
            <a:fld id="{1B55F97C-916E-4459-81A8-0D899F811A1C}" type="slidenum">
              <a:rPr lang="es-AR" smtClean="0"/>
              <a:t>‹Nº›</a:t>
            </a:fld>
            <a:endParaRPr lang="es-AR"/>
          </a:p>
        </p:txBody>
      </p:sp>
    </p:spTree>
    <p:extLst>
      <p:ext uri="{BB962C8B-B14F-4D97-AF65-F5344CB8AC3E}">
        <p14:creationId xmlns:p14="http://schemas.microsoft.com/office/powerpoint/2010/main" val="26844905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83422E5-2AFF-4A7E-A6A6-0501D2853A85}" type="datetimeFigureOut">
              <a:rPr lang="es-AR" smtClean="0"/>
              <a:t>22/03/2018</a:t>
            </a:fld>
            <a:endParaRPr lang="es-AR"/>
          </a:p>
        </p:txBody>
      </p:sp>
      <p:sp>
        <p:nvSpPr>
          <p:cNvPr id="3" name="Footer Placeholder 2"/>
          <p:cNvSpPr>
            <a:spLocks noGrp="1"/>
          </p:cNvSpPr>
          <p:nvPr>
            <p:ph type="ftr" sz="quarter" idx="11"/>
          </p:nvPr>
        </p:nvSpPr>
        <p:spPr/>
        <p:txBody>
          <a:bodyPr/>
          <a:lstStyle/>
          <a:p>
            <a:endParaRPr lang="es-AR"/>
          </a:p>
        </p:txBody>
      </p:sp>
      <p:sp>
        <p:nvSpPr>
          <p:cNvPr id="4" name="Slide Number Placeholder 3"/>
          <p:cNvSpPr>
            <a:spLocks noGrp="1"/>
          </p:cNvSpPr>
          <p:nvPr>
            <p:ph type="sldNum" sz="quarter" idx="12"/>
          </p:nvPr>
        </p:nvSpPr>
        <p:spPr/>
        <p:txBody>
          <a:bodyPr/>
          <a:lstStyle/>
          <a:p>
            <a:fld id="{1B55F97C-916E-4459-81A8-0D899F811A1C}" type="slidenum">
              <a:rPr lang="es-AR" smtClean="0"/>
              <a:t>‹Nº›</a:t>
            </a:fld>
            <a:endParaRPr lang="es-AR"/>
          </a:p>
        </p:txBody>
      </p:sp>
    </p:spTree>
    <p:extLst>
      <p:ext uri="{BB962C8B-B14F-4D97-AF65-F5344CB8AC3E}">
        <p14:creationId xmlns:p14="http://schemas.microsoft.com/office/powerpoint/2010/main" val="34139943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D83422E5-2AFF-4A7E-A6A6-0501D2853A85}" type="datetimeFigureOut">
              <a:rPr lang="es-AR" smtClean="0"/>
              <a:t>22/03/2018</a:t>
            </a:fld>
            <a:endParaRPr lang="es-AR"/>
          </a:p>
        </p:txBody>
      </p:sp>
      <p:sp>
        <p:nvSpPr>
          <p:cNvPr id="6" name="Footer Placeholder 5"/>
          <p:cNvSpPr>
            <a:spLocks noGrp="1"/>
          </p:cNvSpPr>
          <p:nvPr>
            <p:ph type="ftr" sz="quarter" idx="11"/>
          </p:nvPr>
        </p:nvSpPr>
        <p:spPr/>
        <p:txBody>
          <a:bodyPr/>
          <a:lstStyle/>
          <a:p>
            <a:endParaRPr lang="es-AR"/>
          </a:p>
        </p:txBody>
      </p:sp>
      <p:sp>
        <p:nvSpPr>
          <p:cNvPr id="7" name="Slide Number Placeholder 6"/>
          <p:cNvSpPr>
            <a:spLocks noGrp="1"/>
          </p:cNvSpPr>
          <p:nvPr>
            <p:ph type="sldNum" sz="quarter" idx="12"/>
          </p:nvPr>
        </p:nvSpPr>
        <p:spPr/>
        <p:txBody>
          <a:bodyPr/>
          <a:lstStyle/>
          <a:p>
            <a:fld id="{1B55F97C-916E-4459-81A8-0D899F811A1C}" type="slidenum">
              <a:rPr lang="es-AR" smtClean="0"/>
              <a:t>‹Nº›</a:t>
            </a:fld>
            <a:endParaRPr lang="es-AR"/>
          </a:p>
        </p:txBody>
      </p:sp>
    </p:spTree>
    <p:extLst>
      <p:ext uri="{BB962C8B-B14F-4D97-AF65-F5344CB8AC3E}">
        <p14:creationId xmlns:p14="http://schemas.microsoft.com/office/powerpoint/2010/main" val="4602664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D83422E5-2AFF-4A7E-A6A6-0501D2853A85}" type="datetimeFigureOut">
              <a:rPr lang="es-AR" smtClean="0"/>
              <a:t>22/03/2018</a:t>
            </a:fld>
            <a:endParaRPr lang="es-AR"/>
          </a:p>
        </p:txBody>
      </p:sp>
      <p:sp>
        <p:nvSpPr>
          <p:cNvPr id="6" name="Footer Placeholder 5"/>
          <p:cNvSpPr>
            <a:spLocks noGrp="1"/>
          </p:cNvSpPr>
          <p:nvPr>
            <p:ph type="ftr" sz="quarter" idx="11"/>
          </p:nvPr>
        </p:nvSpPr>
        <p:spPr/>
        <p:txBody>
          <a:bodyPr/>
          <a:lstStyle/>
          <a:p>
            <a:endParaRPr lang="es-AR"/>
          </a:p>
        </p:txBody>
      </p:sp>
      <p:sp>
        <p:nvSpPr>
          <p:cNvPr id="7" name="Slide Number Placeholder 6"/>
          <p:cNvSpPr>
            <a:spLocks noGrp="1"/>
          </p:cNvSpPr>
          <p:nvPr>
            <p:ph type="sldNum" sz="quarter" idx="12"/>
          </p:nvPr>
        </p:nvSpPr>
        <p:spPr/>
        <p:txBody>
          <a:bodyPr/>
          <a:lstStyle/>
          <a:p>
            <a:fld id="{1B55F97C-916E-4459-81A8-0D899F811A1C}" type="slidenum">
              <a:rPr lang="es-AR" smtClean="0"/>
              <a:t>‹Nº›</a:t>
            </a:fld>
            <a:endParaRPr lang="es-AR"/>
          </a:p>
        </p:txBody>
      </p:sp>
    </p:spTree>
    <p:extLst>
      <p:ext uri="{BB962C8B-B14F-4D97-AF65-F5344CB8AC3E}">
        <p14:creationId xmlns:p14="http://schemas.microsoft.com/office/powerpoint/2010/main" val="20856379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D83422E5-2AFF-4A7E-A6A6-0501D2853A85}" type="datetimeFigureOut">
              <a:rPr lang="es-AR" smtClean="0"/>
              <a:t>22/03/2018</a:t>
            </a:fld>
            <a:endParaRPr lang="es-AR"/>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AR"/>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1B55F97C-916E-4459-81A8-0D899F811A1C}" type="slidenum">
              <a:rPr lang="es-AR" smtClean="0"/>
              <a:t>‹Nº›</a:t>
            </a:fld>
            <a:endParaRPr lang="es-AR"/>
          </a:p>
        </p:txBody>
      </p:sp>
    </p:spTree>
    <p:extLst>
      <p:ext uri="{BB962C8B-B14F-4D97-AF65-F5344CB8AC3E}">
        <p14:creationId xmlns:p14="http://schemas.microsoft.com/office/powerpoint/2010/main" val="610036425"/>
      </p:ext>
    </p:extLst>
  </p:cSld>
  <p:clrMap bg1="lt1" tx1="dk1" bg2="lt2" tx2="dk2" accent1="accent1" accent2="accent2" accent3="accent3" accent4="accent4" accent5="accent5" accent6="accent6" hlink="hlink" folHlink="folHlink"/>
  <p:sldLayoutIdLst>
    <p:sldLayoutId id="2147483719" r:id="rId1"/>
    <p:sldLayoutId id="2147483720" r:id="rId2"/>
    <p:sldLayoutId id="2147483721" r:id="rId3"/>
    <p:sldLayoutId id="2147483722" r:id="rId4"/>
    <p:sldLayoutId id="2147483723" r:id="rId5"/>
    <p:sldLayoutId id="2147483724" r:id="rId6"/>
    <p:sldLayoutId id="2147483725" r:id="rId7"/>
    <p:sldLayoutId id="2147483726" r:id="rId8"/>
    <p:sldLayoutId id="2147483727" r:id="rId9"/>
    <p:sldLayoutId id="2147483728" r:id="rId10"/>
    <p:sldLayoutId id="2147483729" r:id="rId11"/>
    <p:sldLayoutId id="2147483730" r:id="rId12"/>
    <p:sldLayoutId id="2147483731" r:id="rId13"/>
    <p:sldLayoutId id="2147483732" r:id="rId14"/>
    <p:sldLayoutId id="2147483733" r:id="rId15"/>
    <p:sldLayoutId id="2147483734"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495344" y="1155614"/>
            <a:ext cx="7766936" cy="1646302"/>
          </a:xfrm>
        </p:spPr>
        <p:txBody>
          <a:bodyPr>
            <a:noAutofit/>
          </a:bodyPr>
          <a:lstStyle/>
          <a:p>
            <a:r>
              <a:rPr lang="es-AR" sz="3600" dirty="0" smtClean="0"/>
              <a:t>Cultura Organizacional de una Empresa Recuperada: Cooperativa de Trabajo Nuevo Amanecer </a:t>
            </a:r>
            <a:endParaRPr lang="es-AR" sz="3600" dirty="0"/>
          </a:p>
        </p:txBody>
      </p:sp>
      <p:sp>
        <p:nvSpPr>
          <p:cNvPr id="3" name="Subtítulo 2"/>
          <p:cNvSpPr>
            <a:spLocks noGrp="1"/>
          </p:cNvSpPr>
          <p:nvPr>
            <p:ph type="subTitle" idx="1"/>
          </p:nvPr>
        </p:nvSpPr>
        <p:spPr>
          <a:xfrm>
            <a:off x="1507067" y="3075671"/>
            <a:ext cx="7766936" cy="1096899"/>
          </a:xfrm>
        </p:spPr>
        <p:txBody>
          <a:bodyPr>
            <a:noAutofit/>
          </a:bodyPr>
          <a:lstStyle/>
          <a:p>
            <a:pPr algn="l"/>
            <a:r>
              <a:rPr lang="es-AR" sz="1600" dirty="0"/>
              <a:t>E</a:t>
            </a:r>
            <a:r>
              <a:rPr lang="es-AR" sz="1600" dirty="0" smtClean="0"/>
              <a:t>studiantes: </a:t>
            </a:r>
          </a:p>
          <a:p>
            <a:pPr algn="l"/>
            <a:r>
              <a:rPr lang="es-AR" sz="1600" dirty="0" err="1" smtClean="0"/>
              <a:t>Menchón</a:t>
            </a:r>
            <a:r>
              <a:rPr lang="es-AR" sz="1600" dirty="0" smtClean="0"/>
              <a:t>, Blas</a:t>
            </a:r>
          </a:p>
          <a:p>
            <a:pPr algn="l"/>
            <a:r>
              <a:rPr lang="es-AR" sz="1600" dirty="0" smtClean="0"/>
              <a:t>Roig, Juan Manuel</a:t>
            </a:r>
          </a:p>
          <a:p>
            <a:pPr algn="l"/>
            <a:r>
              <a:rPr lang="es-AR" sz="1600" dirty="0" err="1" smtClean="0"/>
              <a:t>Tarrero</a:t>
            </a:r>
            <a:r>
              <a:rPr lang="es-AR" sz="1600" dirty="0" smtClean="0"/>
              <a:t>, Martín Nicolás</a:t>
            </a:r>
          </a:p>
          <a:p>
            <a:pPr algn="l"/>
            <a:endParaRPr lang="es-AR" sz="1600" dirty="0"/>
          </a:p>
          <a:p>
            <a:pPr algn="l"/>
            <a:r>
              <a:rPr lang="it-IT" sz="1600" dirty="0"/>
              <a:t>Supervisor:</a:t>
            </a:r>
          </a:p>
          <a:p>
            <a:pPr algn="l"/>
            <a:r>
              <a:rPr lang="it-IT" sz="1600" dirty="0"/>
              <a:t>Bucci, Irene.</a:t>
            </a:r>
          </a:p>
          <a:p>
            <a:pPr algn="l"/>
            <a:r>
              <a:rPr lang="it-IT" sz="1600" dirty="0"/>
              <a:t>Co supervisor:</a:t>
            </a:r>
          </a:p>
          <a:p>
            <a:pPr algn="l"/>
            <a:r>
              <a:rPr lang="it-IT" sz="1600" dirty="0"/>
              <a:t>Giardelli, Darío</a:t>
            </a:r>
            <a:r>
              <a:rPr lang="it-IT" sz="1600" dirty="0" smtClean="0"/>
              <a:t>.</a:t>
            </a:r>
            <a:endParaRPr lang="es-AR" sz="1600" dirty="0" smtClean="0"/>
          </a:p>
        </p:txBody>
      </p:sp>
      <p:sp>
        <p:nvSpPr>
          <p:cNvPr id="4" name="3 CuadroTexto"/>
          <p:cNvSpPr txBox="1"/>
          <p:nvPr/>
        </p:nvSpPr>
        <p:spPr>
          <a:xfrm>
            <a:off x="2309446" y="386862"/>
            <a:ext cx="7022123" cy="307777"/>
          </a:xfrm>
          <a:prstGeom prst="rect">
            <a:avLst/>
          </a:prstGeom>
          <a:noFill/>
        </p:spPr>
        <p:txBody>
          <a:bodyPr wrap="square" rtlCol="0">
            <a:spAutoFit/>
          </a:bodyPr>
          <a:lstStyle/>
          <a:p>
            <a:pPr algn="ctr"/>
            <a:r>
              <a:rPr lang="es-AR" sz="1400" dirty="0" smtClean="0"/>
              <a:t>Universidad Nacional de Mar del Plata. </a:t>
            </a:r>
            <a:r>
              <a:rPr lang="es-AR" sz="1400" dirty="0"/>
              <a:t>Facultad de </a:t>
            </a:r>
            <a:r>
              <a:rPr lang="es-AR" sz="1400" dirty="0" smtClean="0"/>
              <a:t>Psicología</a:t>
            </a:r>
            <a:endParaRPr lang="es-AR" sz="1400" dirty="0"/>
          </a:p>
        </p:txBody>
      </p:sp>
    </p:spTree>
    <p:extLst>
      <p:ext uri="{BB962C8B-B14F-4D97-AF65-F5344CB8AC3E}">
        <p14:creationId xmlns:p14="http://schemas.microsoft.com/office/powerpoint/2010/main" val="204861936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s-AR" dirty="0" smtClean="0"/>
              <a:t>Interpretación de los resultados</a:t>
            </a:r>
            <a:endParaRPr lang="es-AR" dirty="0"/>
          </a:p>
        </p:txBody>
      </p:sp>
    </p:spTree>
    <p:extLst>
      <p:ext uri="{BB962C8B-B14F-4D97-AF65-F5344CB8AC3E}">
        <p14:creationId xmlns:p14="http://schemas.microsoft.com/office/powerpoint/2010/main" val="245547858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AR" dirty="0" smtClean="0"/>
              <a:t>Historia de la empresa</a:t>
            </a:r>
            <a:endParaRPr lang="es-AR" dirty="0"/>
          </a:p>
        </p:txBody>
      </p:sp>
      <p:sp>
        <p:nvSpPr>
          <p:cNvPr id="3" name="Marcador de contenido 2"/>
          <p:cNvSpPr>
            <a:spLocks noGrp="1"/>
          </p:cNvSpPr>
          <p:nvPr>
            <p:ph idx="1"/>
          </p:nvPr>
        </p:nvSpPr>
        <p:spPr>
          <a:xfrm>
            <a:off x="677334" y="1764407"/>
            <a:ext cx="8596668" cy="4689080"/>
          </a:xfrm>
        </p:spPr>
        <p:txBody>
          <a:bodyPr/>
          <a:lstStyle/>
          <a:p>
            <a:r>
              <a:rPr lang="es-AR" sz="2000" dirty="0"/>
              <a:t>Mito </a:t>
            </a:r>
            <a:r>
              <a:rPr lang="es-AR" sz="2000" dirty="0" err="1"/>
              <a:t>Fundadador</a:t>
            </a:r>
            <a:r>
              <a:rPr lang="es-AR" sz="2000" dirty="0"/>
              <a:t>: Don Germán De Vega </a:t>
            </a:r>
            <a:r>
              <a:rPr lang="es-AR" sz="2000" dirty="0" smtClean="0"/>
              <a:t>haciendo repartos </a:t>
            </a:r>
            <a:r>
              <a:rPr lang="es-AR" sz="2000" dirty="0"/>
              <a:t>de leche a caballo (1939). Más adelante se suman sus hermanos, Pocho y Juan De Vega, dando lugar a lo que hemos caracterizado como una empresa familiar en la que prevalecían los valores del </a:t>
            </a:r>
            <a:r>
              <a:rPr lang="es-AR" sz="2000" dirty="0" smtClean="0"/>
              <a:t>trabajo, el esfuerzo, </a:t>
            </a:r>
            <a:r>
              <a:rPr lang="es-AR" sz="2000" dirty="0"/>
              <a:t>el buen trato, la solidaridad para con sus empleados y la comunidad marplatense. Este mito fundacional es clave para elucidar la cultura organizacional que sostienen en la actualidad los miembros de la organización.</a:t>
            </a:r>
          </a:p>
          <a:p>
            <a:r>
              <a:rPr lang="es-AR" sz="2000" dirty="0" smtClean="0"/>
              <a:t>Existe un reconocimiento total por </a:t>
            </a:r>
            <a:r>
              <a:rPr lang="es-AR" sz="2000" dirty="0"/>
              <a:t>parte de los socios </a:t>
            </a:r>
            <a:r>
              <a:rPr lang="es-AR" sz="2000" dirty="0" smtClean="0"/>
              <a:t>de </a:t>
            </a:r>
            <a:r>
              <a:rPr lang="es-AR" sz="2000" dirty="0"/>
              <a:t>un liderazgo positivo ejercido por los hermanos De Vega.</a:t>
            </a:r>
          </a:p>
          <a:p>
            <a:r>
              <a:rPr lang="es-AR" sz="2000" dirty="0"/>
              <a:t>''Época Dorada'' de la empresa: Consolidación de la misma en términos productivos </a:t>
            </a:r>
            <a:r>
              <a:rPr lang="es-AR" sz="2000" dirty="0" smtClean="0"/>
              <a:t>y con </a:t>
            </a:r>
            <a:r>
              <a:rPr lang="es-AR" sz="2000" dirty="0"/>
              <a:t>fuerte arraigo en la comunidad </a:t>
            </a:r>
            <a:r>
              <a:rPr lang="es-AR" sz="2000" dirty="0" smtClean="0"/>
              <a:t>marplatense (1939 – 1996)</a:t>
            </a:r>
            <a:endParaRPr lang="es-AR" sz="2000" dirty="0"/>
          </a:p>
          <a:p>
            <a:endParaRPr lang="es-AR" dirty="0"/>
          </a:p>
        </p:txBody>
      </p:sp>
    </p:spTree>
    <p:extLst>
      <p:ext uri="{BB962C8B-B14F-4D97-AF65-F5344CB8AC3E}">
        <p14:creationId xmlns:p14="http://schemas.microsoft.com/office/powerpoint/2010/main" val="42566636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61425" y="679518"/>
            <a:ext cx="8596668" cy="5553857"/>
          </a:xfrm>
        </p:spPr>
        <p:txBody>
          <a:bodyPr>
            <a:normAutofit/>
          </a:bodyPr>
          <a:lstStyle/>
          <a:p>
            <a:r>
              <a:rPr lang="es-AR" sz="2000" dirty="0"/>
              <a:t>Los cambios en la gestión, en un contexto político y económico </a:t>
            </a:r>
            <a:r>
              <a:rPr lang="es-AR" sz="2000" dirty="0" smtClean="0"/>
              <a:t>neoliberal </a:t>
            </a:r>
            <a:r>
              <a:rPr lang="es-AR" sz="2000" dirty="0"/>
              <a:t>con caída de la producción, ajuste y flexibilización laboral,  produjeron modificaciones en la organización del trabajo que movilizaron cambios en las relaciones interpersonales. </a:t>
            </a:r>
            <a:endParaRPr lang="es-AR" sz="2000" dirty="0" smtClean="0"/>
          </a:p>
          <a:p>
            <a:r>
              <a:rPr lang="es-AR" sz="2000" dirty="0" smtClean="0"/>
              <a:t>Cae </a:t>
            </a:r>
            <a:r>
              <a:rPr lang="es-AR" sz="2000" dirty="0"/>
              <a:t>el mito de un patrón benefactor que posibilitaría, a través de un contrato justo con el trabajador, el logro de una vida digna, quedando en su </a:t>
            </a:r>
            <a:r>
              <a:rPr lang="es-AR" sz="2000" dirty="0" smtClean="0"/>
              <a:t>lugar una </a:t>
            </a:r>
            <a:r>
              <a:rPr lang="es-AR" sz="2000" dirty="0"/>
              <a:t>sucesiva serie de gestiones irresponsables que pisotearon el contrato </a:t>
            </a:r>
            <a:r>
              <a:rPr lang="es-AR" sz="2000" dirty="0" smtClean="0"/>
              <a:t>laboral, </a:t>
            </a:r>
            <a:r>
              <a:rPr lang="es-AR" sz="2000" dirty="0"/>
              <a:t>abandonando la empresa y dejando a los trabajadores a la deriva</a:t>
            </a:r>
            <a:r>
              <a:rPr lang="es-AR" sz="2000" dirty="0" smtClean="0"/>
              <a:t>.</a:t>
            </a:r>
            <a:endParaRPr lang="es-AR" sz="2000" dirty="0"/>
          </a:p>
          <a:p>
            <a:r>
              <a:rPr lang="es-AR" sz="2000" dirty="0"/>
              <a:t>En este panorama de incertidumbre, el impacto emocional sufrido por los trabajadores se resume en un profundo temor a la pérdida del trabajo que los empuja a la toma de la fábrica y a seguir produciendo con escasos recursos. </a:t>
            </a:r>
            <a:r>
              <a:rPr lang="es-AR" sz="2000" dirty="0" smtClean="0"/>
              <a:t>La </a:t>
            </a:r>
            <a:r>
              <a:rPr lang="es-AR" sz="2000" dirty="0"/>
              <a:t>idea de conformar una cooperativa se convierte en un plan de acción </a:t>
            </a:r>
            <a:r>
              <a:rPr lang="es-AR" sz="2000" dirty="0" smtClean="0"/>
              <a:t>concreto.</a:t>
            </a:r>
            <a:endParaRPr lang="es-AR" sz="2000" dirty="0"/>
          </a:p>
        </p:txBody>
      </p:sp>
    </p:spTree>
    <p:extLst>
      <p:ext uri="{BB962C8B-B14F-4D97-AF65-F5344CB8AC3E}">
        <p14:creationId xmlns:p14="http://schemas.microsoft.com/office/powerpoint/2010/main" val="223001230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idx="1"/>
          </p:nvPr>
        </p:nvSpPr>
        <p:spPr>
          <a:xfrm>
            <a:off x="669925" y="617538"/>
            <a:ext cx="8604250" cy="5424487"/>
          </a:xfrm>
        </p:spPr>
        <p:txBody>
          <a:bodyPr>
            <a:normAutofit/>
          </a:bodyPr>
          <a:lstStyle/>
          <a:p>
            <a:r>
              <a:rPr lang="es-AR" sz="2000" dirty="0"/>
              <a:t>Se produjo una transformación que va desde la empresa familiar hacia la empresa capitalista tradicional, para luego llegar a la cooperativa como punto de anclaje donde se reconcilian valores y modos de </a:t>
            </a:r>
            <a:r>
              <a:rPr lang="es-AR" sz="2000" dirty="0" smtClean="0"/>
              <a:t>gestión.</a:t>
            </a:r>
          </a:p>
          <a:p>
            <a:r>
              <a:rPr lang="es-AR" sz="2000" dirty="0" smtClean="0"/>
              <a:t>Esta </a:t>
            </a:r>
            <a:r>
              <a:rPr lang="es-AR" sz="2000" dirty="0"/>
              <a:t>lectura del proceso como una totalidad muestra a la cooperativa como una salida novedosa al conflicto generado por el vaciamiento, teniendo implicancias en la producción, pero sobre todo en la salud, emociones y proyectos de vida de los socios</a:t>
            </a:r>
            <a:r>
              <a:rPr lang="es-AR" sz="2000" dirty="0" smtClean="0"/>
              <a:t>.</a:t>
            </a:r>
            <a:endParaRPr lang="es-AR" sz="2000" dirty="0"/>
          </a:p>
          <a:p>
            <a:r>
              <a:rPr lang="es-AR" sz="2000" dirty="0"/>
              <a:t>El valor del trabajo es el más fuerte de todos los conceptos que surgieron de las entrevistas, siendo la familia el mayor motor y sostén de la lucha. La búsqueda de justicia, el sentido de pertenencia y el valor del esfuerzo (herencia de los hermanos De Vega) constituyen los cimientos  sobre los que se va desarrollando la cooperativa. </a:t>
            </a:r>
          </a:p>
        </p:txBody>
      </p:sp>
    </p:spTree>
    <p:extLst>
      <p:ext uri="{BB962C8B-B14F-4D97-AF65-F5344CB8AC3E}">
        <p14:creationId xmlns:p14="http://schemas.microsoft.com/office/powerpoint/2010/main" val="50612666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AR" dirty="0" smtClean="0"/>
              <a:t>Organización del trabajo</a:t>
            </a:r>
            <a:endParaRPr lang="es-AR" dirty="0"/>
          </a:p>
        </p:txBody>
      </p:sp>
      <p:sp>
        <p:nvSpPr>
          <p:cNvPr id="3" name="Marcador de contenido 2"/>
          <p:cNvSpPr>
            <a:spLocks noGrp="1"/>
          </p:cNvSpPr>
          <p:nvPr>
            <p:ph idx="1"/>
          </p:nvPr>
        </p:nvSpPr>
        <p:spPr>
          <a:xfrm>
            <a:off x="677334" y="1490888"/>
            <a:ext cx="8596668" cy="4858397"/>
          </a:xfrm>
        </p:spPr>
        <p:txBody>
          <a:bodyPr>
            <a:normAutofit/>
          </a:bodyPr>
          <a:lstStyle/>
          <a:p>
            <a:r>
              <a:rPr lang="es-AR" sz="1900" dirty="0" smtClean="0"/>
              <a:t>Desde </a:t>
            </a:r>
            <a:r>
              <a:rPr lang="es-AR" sz="1900" dirty="0"/>
              <a:t>el momento en que los trabajadores fundan la cooperativa, son ellos mismos quienes se ponen a cargo de la dirección, gestión y producción, asociados entre sí en el marco de relaciones horizontales y solidarias. Se sustituye la relación formal entre obrero-patrón para pasar a convertirse en socios con iguales derechos y obligaciones, marcándose en esto la diferencia con una empresa capitalista tradicional</a:t>
            </a:r>
            <a:r>
              <a:rPr lang="es-AR" sz="1900" dirty="0" smtClean="0"/>
              <a:t>.</a:t>
            </a:r>
            <a:endParaRPr lang="es-AR" sz="1900" dirty="0"/>
          </a:p>
          <a:p>
            <a:r>
              <a:rPr lang="es-AR" sz="1900" dirty="0"/>
              <a:t>Los socios se organizan de acuerdo a la Ley Nacional de </a:t>
            </a:r>
            <a:r>
              <a:rPr lang="es-AR" sz="1900" dirty="0" smtClean="0"/>
              <a:t>Cooperativas (</a:t>
            </a:r>
            <a:r>
              <a:rPr lang="es-AR" sz="1900" smtClean="0"/>
              <a:t>Ley </a:t>
            </a:r>
            <a:r>
              <a:rPr lang="es-AR" sz="1900" smtClean="0"/>
              <a:t>20.337</a:t>
            </a:r>
            <a:r>
              <a:rPr lang="es-AR" sz="1900" dirty="0" smtClean="0"/>
              <a:t>), </a:t>
            </a:r>
            <a:r>
              <a:rPr lang="es-AR" sz="1900" dirty="0"/>
              <a:t>la cual establece la existencia de los órganos del Consejo de Administración y de la Asamblea. Estos órganos constituyen espacios democráticos en los cuales participan los socios en la toma de decisiones</a:t>
            </a:r>
            <a:r>
              <a:rPr lang="es-AR" sz="1900" dirty="0" smtClean="0"/>
              <a:t>.</a:t>
            </a:r>
            <a:endParaRPr lang="es-AR" sz="1900" dirty="0"/>
          </a:p>
          <a:p>
            <a:r>
              <a:rPr lang="es-AR" sz="1900" dirty="0"/>
              <a:t>La autogestión resulta ser la característica sobresaliente, entendiendo por ello a la dinámica permanente que se establece día a día entre sus socios y la comunidad. Sus modos conservan mucho del espíritu familiar de aquella empresa gestionada por los hermanos fundadores, manteniendo sus modos de producción y división del trabajo.</a:t>
            </a:r>
          </a:p>
          <a:p>
            <a:endParaRPr lang="es-AR" dirty="0"/>
          </a:p>
        </p:txBody>
      </p:sp>
    </p:spTree>
    <p:extLst>
      <p:ext uri="{BB962C8B-B14F-4D97-AF65-F5344CB8AC3E}">
        <p14:creationId xmlns:p14="http://schemas.microsoft.com/office/powerpoint/2010/main" val="44267921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AR" dirty="0" smtClean="0"/>
              <a:t>Cultura Organizacional</a:t>
            </a:r>
            <a:endParaRPr lang="es-AR" dirty="0"/>
          </a:p>
        </p:txBody>
      </p:sp>
      <p:sp>
        <p:nvSpPr>
          <p:cNvPr id="3" name="Marcador de contenido 2"/>
          <p:cNvSpPr>
            <a:spLocks noGrp="1"/>
          </p:cNvSpPr>
          <p:nvPr>
            <p:ph idx="1"/>
          </p:nvPr>
        </p:nvSpPr>
        <p:spPr/>
        <p:txBody>
          <a:bodyPr>
            <a:normAutofit/>
          </a:bodyPr>
          <a:lstStyle/>
          <a:p>
            <a:r>
              <a:rPr lang="es-AR" sz="2000" dirty="0"/>
              <a:t>Para </a:t>
            </a:r>
            <a:r>
              <a:rPr lang="es-AR" sz="2000" dirty="0" err="1"/>
              <a:t>Smircich</a:t>
            </a:r>
            <a:r>
              <a:rPr lang="es-AR" sz="2000" dirty="0"/>
              <a:t> (1983), la Cultura Organizacional es “Un conjunto estable de supuestos dados por sentados, significados compartidos y valores que forman una especie de escenario para la acción</a:t>
            </a:r>
            <a:r>
              <a:rPr lang="es-AR" sz="2000" dirty="0" smtClean="0"/>
              <a:t>”. </a:t>
            </a:r>
            <a:r>
              <a:rPr lang="es-AR" sz="2000" dirty="0"/>
              <a:t>Esta y otras definiciones del concepto </a:t>
            </a:r>
            <a:r>
              <a:rPr lang="es-AR" sz="2000" dirty="0" smtClean="0"/>
              <a:t>(</a:t>
            </a:r>
            <a:r>
              <a:rPr lang="es-AR" sz="2000" dirty="0" err="1"/>
              <a:t>Wallach</a:t>
            </a:r>
            <a:r>
              <a:rPr lang="es-AR" sz="2000" dirty="0"/>
              <a:t>, 1983; </a:t>
            </a:r>
            <a:r>
              <a:rPr lang="es-AR" sz="2000" dirty="0" err="1"/>
              <a:t>Schein</a:t>
            </a:r>
            <a:r>
              <a:rPr lang="es-AR" sz="2000" dirty="0"/>
              <a:t>, 1985; </a:t>
            </a:r>
            <a:r>
              <a:rPr lang="es-AR" sz="2000" dirty="0" err="1"/>
              <a:t>Siehl</a:t>
            </a:r>
            <a:r>
              <a:rPr lang="es-AR" sz="2000" dirty="0"/>
              <a:t> &amp; Martin, 1988; Denison &amp; </a:t>
            </a:r>
            <a:r>
              <a:rPr lang="es-AR" sz="2000" dirty="0" err="1"/>
              <a:t>Mishra</a:t>
            </a:r>
            <a:r>
              <a:rPr lang="es-AR" sz="2000" dirty="0"/>
              <a:t>, 1995; </a:t>
            </a:r>
            <a:r>
              <a:rPr lang="es-AR" sz="2000" dirty="0" err="1"/>
              <a:t>Robbins</a:t>
            </a:r>
            <a:r>
              <a:rPr lang="es-AR" sz="2000" dirty="0"/>
              <a:t>, 2009) acuerdan en la </a:t>
            </a:r>
            <a:r>
              <a:rPr lang="es-AR" sz="2000" dirty="0" smtClean="0"/>
              <a:t>relevancia </a:t>
            </a:r>
            <a:r>
              <a:rPr lang="es-AR" sz="2000" dirty="0"/>
              <a:t>otorgada a los valores y elementos simbólicos compartidos dentro de una </a:t>
            </a:r>
            <a:r>
              <a:rPr lang="es-AR" sz="2000" dirty="0" smtClean="0"/>
              <a:t>organización, los cuales se  </a:t>
            </a:r>
            <a:r>
              <a:rPr lang="es-AR" sz="2000" dirty="0"/>
              <a:t>se inscriben en una historia común que es transmitida entre las personas.</a:t>
            </a:r>
          </a:p>
        </p:txBody>
      </p:sp>
    </p:spTree>
    <p:extLst>
      <p:ext uri="{BB962C8B-B14F-4D97-AF65-F5344CB8AC3E}">
        <p14:creationId xmlns:p14="http://schemas.microsoft.com/office/powerpoint/2010/main" val="255545680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AR" dirty="0" smtClean="0"/>
              <a:t/>
            </a:r>
            <a:br>
              <a:rPr lang="es-AR" dirty="0" smtClean="0"/>
            </a:br>
            <a:r>
              <a:rPr lang="es-AR" dirty="0"/>
              <a:t/>
            </a:r>
            <a:br>
              <a:rPr lang="es-AR" dirty="0"/>
            </a:br>
            <a:endParaRPr lang="es-AR" dirty="0"/>
          </a:p>
        </p:txBody>
      </p:sp>
      <p:sp>
        <p:nvSpPr>
          <p:cNvPr id="3" name="Marcador de contenido 2"/>
          <p:cNvSpPr>
            <a:spLocks noGrp="1"/>
          </p:cNvSpPr>
          <p:nvPr>
            <p:ph idx="1"/>
          </p:nvPr>
        </p:nvSpPr>
        <p:spPr>
          <a:xfrm>
            <a:off x="677334" y="1930400"/>
            <a:ext cx="8596668" cy="3880773"/>
          </a:xfrm>
        </p:spPr>
        <p:txBody>
          <a:bodyPr/>
          <a:lstStyle/>
          <a:p>
            <a:r>
              <a:rPr lang="es-AR" sz="2000" dirty="0" smtClean="0"/>
              <a:t>Principales valores</a:t>
            </a:r>
            <a:r>
              <a:rPr lang="es-AR" sz="2000" dirty="0"/>
              <a:t>: Trabajo y solidaridad fueron </a:t>
            </a:r>
            <a:r>
              <a:rPr lang="es-AR" sz="2000" dirty="0" smtClean="0"/>
              <a:t>los principales valores mencionados.</a:t>
            </a:r>
          </a:p>
          <a:p>
            <a:r>
              <a:rPr lang="es-AR" sz="2000" dirty="0"/>
              <a:t>Agrupamos los valores según los siguientes criterios:</a:t>
            </a:r>
          </a:p>
          <a:p>
            <a:pPr>
              <a:buFont typeface="Wingdings" panose="05000000000000000000" pitchFamily="2" charset="2"/>
              <a:buChar char="§"/>
            </a:pPr>
            <a:r>
              <a:rPr lang="es-AR" sz="2000" dirty="0"/>
              <a:t>Valores </a:t>
            </a:r>
            <a:r>
              <a:rPr lang="es-AR" sz="2000" dirty="0" smtClean="0"/>
              <a:t>asociados </a:t>
            </a:r>
            <a:r>
              <a:rPr lang="es-AR" sz="2000" dirty="0"/>
              <a:t>a las relaciones interpersonales: Unión, compañerismo, compromiso, responsabilidad, buen trato y respeto. </a:t>
            </a:r>
          </a:p>
          <a:p>
            <a:pPr>
              <a:buFont typeface="Wingdings" panose="05000000000000000000" pitchFamily="2" charset="2"/>
              <a:buChar char="§"/>
            </a:pPr>
            <a:r>
              <a:rPr lang="es-AR" sz="2000" dirty="0"/>
              <a:t>Valores compartidos con la comunidad: Reciprocidad, precios justos, responsabilidad social, apertura a la comunidad e inclusión de personas con discapacidad.</a:t>
            </a:r>
          </a:p>
          <a:p>
            <a:endParaRPr lang="es-AR" dirty="0"/>
          </a:p>
        </p:txBody>
      </p:sp>
    </p:spTree>
    <p:extLst>
      <p:ext uri="{BB962C8B-B14F-4D97-AF65-F5344CB8AC3E}">
        <p14:creationId xmlns:p14="http://schemas.microsoft.com/office/powerpoint/2010/main" val="347687399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AR" dirty="0" smtClean="0"/>
              <a:t>Agradecimiento a la cooperativa por la inclusión de un socio con discapacidad.</a:t>
            </a:r>
            <a:endParaRPr lang="es-AR" dirty="0"/>
          </a:p>
        </p:txBody>
      </p:sp>
      <p:pic>
        <p:nvPicPr>
          <p:cNvPr id="4" name="3 Marcador de contenido"/>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388394" y="2160588"/>
            <a:ext cx="5175249" cy="3881437"/>
          </a:xfrm>
        </p:spPr>
      </p:pic>
    </p:spTree>
    <p:extLst>
      <p:ext uri="{BB962C8B-B14F-4D97-AF65-F5344CB8AC3E}">
        <p14:creationId xmlns:p14="http://schemas.microsoft.com/office/powerpoint/2010/main" val="86940463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AR" dirty="0" smtClean="0"/>
              <a:t>La comunidad también agradece los precios justos y la calidad de los productos.</a:t>
            </a:r>
            <a:endParaRPr lang="es-AR" dirty="0"/>
          </a:p>
        </p:txBody>
      </p:sp>
      <p:pic>
        <p:nvPicPr>
          <p:cNvPr id="4" name="3 Marcador de contenido"/>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388394" y="2160588"/>
            <a:ext cx="5175249" cy="3881437"/>
          </a:xfrm>
        </p:spPr>
      </p:pic>
    </p:spTree>
    <p:extLst>
      <p:ext uri="{BB962C8B-B14F-4D97-AF65-F5344CB8AC3E}">
        <p14:creationId xmlns:p14="http://schemas.microsoft.com/office/powerpoint/2010/main" val="36009233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48545" y="743913"/>
            <a:ext cx="8596668" cy="5914464"/>
          </a:xfrm>
        </p:spPr>
        <p:txBody>
          <a:bodyPr>
            <a:noAutofit/>
          </a:bodyPr>
          <a:lstStyle/>
          <a:p>
            <a:r>
              <a:rPr lang="es-AR" sz="1900" dirty="0"/>
              <a:t>Símbolos y representaciones compartidas:</a:t>
            </a:r>
          </a:p>
          <a:p>
            <a:pPr>
              <a:buFont typeface="Wingdings" panose="05000000000000000000" pitchFamily="2" charset="2"/>
              <a:buChar char="§"/>
            </a:pPr>
            <a:r>
              <a:rPr lang="es-AR" sz="1900" dirty="0" smtClean="0"/>
              <a:t>Nuevo Amanecer: Metáfora </a:t>
            </a:r>
            <a:r>
              <a:rPr lang="es-AR" sz="1900" dirty="0"/>
              <a:t>de un nuevo comienzo</a:t>
            </a:r>
            <a:r>
              <a:rPr lang="es-AR" sz="1900" dirty="0" smtClean="0"/>
              <a:t>.</a:t>
            </a:r>
          </a:p>
          <a:p>
            <a:pPr>
              <a:buFont typeface="Wingdings" panose="05000000000000000000" pitchFamily="2" charset="2"/>
              <a:buChar char="§"/>
            </a:pPr>
            <a:r>
              <a:rPr lang="es-AR" sz="1900" dirty="0" smtClean="0"/>
              <a:t>Nuevo logo con </a:t>
            </a:r>
            <a:r>
              <a:rPr lang="es-AR" sz="1900" dirty="0"/>
              <a:t>los colores que representan el Cooperativismo.</a:t>
            </a:r>
          </a:p>
          <a:p>
            <a:pPr>
              <a:buFont typeface="Wingdings" panose="05000000000000000000" pitchFamily="2" charset="2"/>
              <a:buChar char="§"/>
            </a:pPr>
            <a:r>
              <a:rPr lang="es-AR" sz="1900" dirty="0" smtClean="0"/>
              <a:t>Número </a:t>
            </a:r>
            <a:r>
              <a:rPr lang="es-AR" sz="1900" dirty="0"/>
              <a:t>70: En homenaje a los socios que llevaron adelante la lucha por la recuperación de la fábrica</a:t>
            </a:r>
            <a:r>
              <a:rPr lang="es-AR" sz="1900" dirty="0" smtClean="0"/>
              <a:t>.</a:t>
            </a:r>
          </a:p>
          <a:p>
            <a:pPr>
              <a:buFont typeface="Wingdings" panose="05000000000000000000" pitchFamily="2" charset="2"/>
              <a:buChar char="§"/>
            </a:pPr>
            <a:endParaRPr lang="es-AR" sz="1900" dirty="0" smtClean="0"/>
          </a:p>
          <a:p>
            <a:pPr>
              <a:buFont typeface="Wingdings" panose="05000000000000000000" pitchFamily="2" charset="2"/>
              <a:buChar char="§"/>
            </a:pPr>
            <a:endParaRPr lang="es-AR" sz="1900" dirty="0"/>
          </a:p>
          <a:p>
            <a:pPr>
              <a:buFont typeface="Wingdings" panose="05000000000000000000" pitchFamily="2" charset="2"/>
              <a:buChar char="§"/>
            </a:pPr>
            <a:endParaRPr lang="es-AR" sz="1900" dirty="0" smtClean="0"/>
          </a:p>
          <a:p>
            <a:pPr>
              <a:buFont typeface="Wingdings" panose="05000000000000000000" pitchFamily="2" charset="2"/>
              <a:buChar char="§"/>
            </a:pPr>
            <a:endParaRPr lang="es-AR" sz="1900" dirty="0"/>
          </a:p>
          <a:p>
            <a:pPr>
              <a:buFont typeface="Wingdings" panose="05000000000000000000" pitchFamily="2" charset="2"/>
              <a:buChar char="§"/>
            </a:pPr>
            <a:endParaRPr lang="es-AR" sz="1900" dirty="0" smtClean="0"/>
          </a:p>
          <a:p>
            <a:pPr>
              <a:buFont typeface="Wingdings" panose="05000000000000000000" pitchFamily="2" charset="2"/>
              <a:buChar char="§"/>
            </a:pPr>
            <a:endParaRPr lang="es-AR" sz="1900" dirty="0"/>
          </a:p>
          <a:p>
            <a:pPr>
              <a:buFont typeface="Wingdings" panose="05000000000000000000" pitchFamily="2" charset="2"/>
              <a:buChar char="§"/>
            </a:pPr>
            <a:endParaRPr lang="es-AR" sz="1900" dirty="0" smtClean="0"/>
          </a:p>
          <a:p>
            <a:pPr>
              <a:buFont typeface="Wingdings" panose="05000000000000000000" pitchFamily="2" charset="2"/>
              <a:buChar char="§"/>
            </a:pPr>
            <a:endParaRPr lang="es-AR" sz="1900" dirty="0" smtClean="0"/>
          </a:p>
          <a:p>
            <a:pPr>
              <a:buFont typeface="Wingdings" panose="05000000000000000000" pitchFamily="2" charset="2"/>
              <a:buChar char="§"/>
            </a:pPr>
            <a:endParaRPr lang="es-AR" sz="1900" dirty="0"/>
          </a:p>
        </p:txBody>
      </p:sp>
      <p:pic>
        <p:nvPicPr>
          <p:cNvPr id="2" name="Imagen 1"/>
          <p:cNvPicPr>
            <a:picLocks noChangeAspect="1"/>
          </p:cNvPicPr>
          <p:nvPr/>
        </p:nvPicPr>
        <p:blipFill>
          <a:blip r:embed="rId2"/>
          <a:stretch>
            <a:fillRect/>
          </a:stretch>
        </p:blipFill>
        <p:spPr>
          <a:xfrm>
            <a:off x="1019573" y="3596425"/>
            <a:ext cx="4228571" cy="1257143"/>
          </a:xfrm>
          <a:prstGeom prst="rect">
            <a:avLst/>
          </a:prstGeom>
        </p:spPr>
      </p:pic>
      <p:pic>
        <p:nvPicPr>
          <p:cNvPr id="5" name="Imagen 4"/>
          <p:cNvPicPr>
            <a:picLocks noChangeAspect="1"/>
          </p:cNvPicPr>
          <p:nvPr/>
        </p:nvPicPr>
        <p:blipFill>
          <a:blip r:embed="rId3"/>
          <a:stretch>
            <a:fillRect/>
          </a:stretch>
        </p:blipFill>
        <p:spPr>
          <a:xfrm>
            <a:off x="5902466" y="3596425"/>
            <a:ext cx="1351329" cy="1222631"/>
          </a:xfrm>
          <a:prstGeom prst="rect">
            <a:avLst/>
          </a:prstGeom>
        </p:spPr>
      </p:pic>
    </p:spTree>
    <p:extLst>
      <p:ext uri="{BB962C8B-B14F-4D97-AF65-F5344CB8AC3E}">
        <p14:creationId xmlns:p14="http://schemas.microsoft.com/office/powerpoint/2010/main" val="39247600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64455" y="1143158"/>
            <a:ext cx="8596668" cy="3880773"/>
          </a:xfrm>
        </p:spPr>
        <p:txBody>
          <a:bodyPr/>
          <a:lstStyle/>
          <a:p>
            <a:endParaRPr lang="es-AR" dirty="0"/>
          </a:p>
          <a:p>
            <a:r>
              <a:rPr lang="es-AR" sz="2000" dirty="0"/>
              <a:t>Realizamos un estudio de caso sobre la Cultura Organizacional de una fábrica recuperada </a:t>
            </a:r>
            <a:r>
              <a:rPr lang="es-AR" sz="2000" dirty="0" smtClean="0"/>
              <a:t>perteneciente a la </a:t>
            </a:r>
            <a:r>
              <a:rPr lang="es-AR" sz="2000" dirty="0"/>
              <a:t>rama láctea </a:t>
            </a:r>
            <a:r>
              <a:rPr lang="es-AR" sz="2000" dirty="0" smtClean="0"/>
              <a:t>de la </a:t>
            </a:r>
            <a:r>
              <a:rPr lang="es-AR" sz="2000" dirty="0"/>
              <a:t>ciudad de Mar del Plata.</a:t>
            </a:r>
          </a:p>
          <a:p>
            <a:r>
              <a:rPr lang="es-AR" sz="2000" dirty="0"/>
              <a:t>Rastreamos históricamente el comienzo de la organización, sus momentos de desarrollo, cambios gerenciales y el </a:t>
            </a:r>
            <a:r>
              <a:rPr lang="es-AR" sz="2000" dirty="0" smtClean="0"/>
              <a:t>vaciamiento </a:t>
            </a:r>
            <a:r>
              <a:rPr lang="es-AR" sz="2000" dirty="0"/>
              <a:t>que desencadenó la quiebra de la firma. A su vez  dimos cuenta del proceso de lucha de los trabajadores frente a la amenaza de la pérdida del trabajo y la conformación de la Cooperativa. Una vez llegado a este </a:t>
            </a:r>
            <a:r>
              <a:rPr lang="es-AR" sz="2000" dirty="0" smtClean="0"/>
              <a:t>punto, </a:t>
            </a:r>
            <a:r>
              <a:rPr lang="es-AR" sz="2000" dirty="0"/>
              <a:t>describimos la organización del trabajo y los aspectos culturales que el Nuevo Amanecer posee en la actualidad.</a:t>
            </a:r>
          </a:p>
          <a:p>
            <a:endParaRPr lang="es-AR" dirty="0"/>
          </a:p>
        </p:txBody>
      </p:sp>
    </p:spTree>
    <p:extLst>
      <p:ext uri="{BB962C8B-B14F-4D97-AF65-F5344CB8AC3E}">
        <p14:creationId xmlns:p14="http://schemas.microsoft.com/office/powerpoint/2010/main" val="286919457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10628" y="428876"/>
            <a:ext cx="8596668" cy="3880773"/>
          </a:xfrm>
        </p:spPr>
        <p:txBody>
          <a:bodyPr/>
          <a:lstStyle/>
          <a:p>
            <a:r>
              <a:rPr lang="es-AR" sz="1600" dirty="0"/>
              <a:t>La quiebra de la empresa, la perdida de compañeros y la dignidad del trabajo se presentan como elementos que intentan simbolizarse en murales, logos y símbolos. El humo de las chimeneas y las calderas encendidas constituyen un verdadero símbolo del valor del trabajo y la resistencia, demostrándole a la comunidad que la Cooperativa puede ser rentable, generar puestos de trabajo y mantener precios justos, allí donde los empresarios fracasaron.</a:t>
            </a:r>
          </a:p>
          <a:p>
            <a:endParaRPr lang="es-AR" dirty="0"/>
          </a:p>
        </p:txBody>
      </p:sp>
      <p:pic>
        <p:nvPicPr>
          <p:cNvPr id="2" name="1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50648" y="2104292"/>
            <a:ext cx="6197599" cy="4648200"/>
          </a:xfrm>
          <a:prstGeom prst="rect">
            <a:avLst/>
          </a:prstGeom>
        </p:spPr>
      </p:pic>
    </p:spTree>
    <p:extLst>
      <p:ext uri="{BB962C8B-B14F-4D97-AF65-F5344CB8AC3E}">
        <p14:creationId xmlns:p14="http://schemas.microsoft.com/office/powerpoint/2010/main" val="6195438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13211" y="284897"/>
            <a:ext cx="8596668" cy="3880773"/>
          </a:xfrm>
        </p:spPr>
        <p:txBody>
          <a:bodyPr/>
          <a:lstStyle/>
          <a:p>
            <a:r>
              <a:rPr lang="es-AR" sz="1600" dirty="0"/>
              <a:t>La simbología observada nos permitió ir identificando una representación mítica del origen de la cooperativa. Los 70 socios fundadores se representan a sí mismos como 'Gladiadores imbatibles'. Mediante este mito se reconoce a los miembros fundadores de la Cooperativa por el esfuerzo con que llevaron la lucha en defensa de los puestos de trabajo, funcionando como emblema y ejemplo frente a los nuevos socios.</a:t>
            </a:r>
          </a:p>
          <a:p>
            <a:endParaRPr lang="es-AR" dirty="0"/>
          </a:p>
        </p:txBody>
      </p:sp>
      <p:pic>
        <p:nvPicPr>
          <p:cNvPr id="7" name="6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8923" y="1797735"/>
            <a:ext cx="8628184" cy="4745502"/>
          </a:xfrm>
          <a:prstGeom prst="rect">
            <a:avLst/>
          </a:prstGeom>
        </p:spPr>
      </p:pic>
    </p:spTree>
    <p:extLst>
      <p:ext uri="{BB962C8B-B14F-4D97-AF65-F5344CB8AC3E}">
        <p14:creationId xmlns:p14="http://schemas.microsoft.com/office/powerpoint/2010/main" val="144716849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AR"/>
          </a:p>
        </p:txBody>
      </p:sp>
      <p:pic>
        <p:nvPicPr>
          <p:cNvPr id="4" name="3 Marcador de contenido"/>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90055" y="586153"/>
            <a:ext cx="8810591" cy="6002216"/>
          </a:xfrm>
        </p:spPr>
      </p:pic>
    </p:spTree>
    <p:extLst>
      <p:ext uri="{BB962C8B-B14F-4D97-AF65-F5344CB8AC3E}">
        <p14:creationId xmlns:p14="http://schemas.microsoft.com/office/powerpoint/2010/main" val="402806173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30441" y="117231"/>
            <a:ext cx="8596668" cy="1735015"/>
          </a:xfrm>
        </p:spPr>
        <p:txBody>
          <a:bodyPr/>
          <a:lstStyle/>
          <a:p>
            <a:r>
              <a:rPr lang="es-AR" sz="1600" dirty="0" smtClean="0"/>
              <a:t>Rol de las Mujeres </a:t>
            </a:r>
          </a:p>
          <a:p>
            <a:pPr marL="0" indent="0">
              <a:buNone/>
            </a:pPr>
            <a:r>
              <a:rPr lang="es-AR" sz="1600" dirty="0" smtClean="0"/>
              <a:t>El </a:t>
            </a:r>
            <a:r>
              <a:rPr lang="es-AR" sz="1600" dirty="0"/>
              <a:t>rol de las mujeres frente al trabajo evidencia que la organización muestra ser sensible a los cambios de paradigma que presenta la sociedad en cuestiones de igualdad de género.  Existe un  reconocimiento  del rol que ocuparon las mujeres durante el proceso de lucha y de su capacidad para trabajar dentro de la planta en sectores que tradicionalmente ocupaban los hombres.</a:t>
            </a:r>
          </a:p>
          <a:p>
            <a:endParaRPr lang="es-AR" dirty="0"/>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71206" y="1910862"/>
            <a:ext cx="6756683" cy="4724400"/>
          </a:xfrm>
          <a:prstGeom prst="rect">
            <a:avLst/>
          </a:prstGeom>
        </p:spPr>
      </p:pic>
    </p:spTree>
    <p:extLst>
      <p:ext uri="{BB962C8B-B14F-4D97-AF65-F5344CB8AC3E}">
        <p14:creationId xmlns:p14="http://schemas.microsoft.com/office/powerpoint/2010/main" val="114002193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AR" dirty="0" smtClean="0"/>
              <a:t>Conclusiones</a:t>
            </a:r>
            <a:endParaRPr lang="es-AR" dirty="0"/>
          </a:p>
        </p:txBody>
      </p:sp>
      <p:sp>
        <p:nvSpPr>
          <p:cNvPr id="3" name="Marcador de contenido 2"/>
          <p:cNvSpPr>
            <a:spLocks noGrp="1"/>
          </p:cNvSpPr>
          <p:nvPr>
            <p:ph idx="1"/>
          </p:nvPr>
        </p:nvSpPr>
        <p:spPr>
          <a:xfrm>
            <a:off x="677334" y="1787101"/>
            <a:ext cx="8596668" cy="3880773"/>
          </a:xfrm>
        </p:spPr>
        <p:txBody>
          <a:bodyPr>
            <a:normAutofit/>
          </a:bodyPr>
          <a:lstStyle/>
          <a:p>
            <a:r>
              <a:rPr lang="es-AR" sz="2000" dirty="0" smtClean="0"/>
              <a:t>El </a:t>
            </a:r>
            <a:r>
              <a:rPr lang="es-AR" sz="2000" dirty="0"/>
              <a:t>mito de los hermanos fundadores se reactualiza con la hermandad entre los socios, quienes recuperan la tradición de aquellos patrones justos y generosos, quedando restituida la fraternidad como característica propia de la organización. Partiendo de este análisis, pensamos la recuperación como un concepto que no se agota en la custodia material de la planta, sino que también se produce una recuperación de valores que se encontraban en la genética de la organización con los hermanos De Vega. De aquí la frase del presidente de la cooperativa: “El 80 % de los socios trabajaron con ellos y tienen sus mismos valores, de levantarse temprano y trabajar duro”.</a:t>
            </a:r>
          </a:p>
          <a:p>
            <a:endParaRPr lang="es-AR" dirty="0"/>
          </a:p>
        </p:txBody>
      </p:sp>
    </p:spTree>
    <p:extLst>
      <p:ext uri="{BB962C8B-B14F-4D97-AF65-F5344CB8AC3E}">
        <p14:creationId xmlns:p14="http://schemas.microsoft.com/office/powerpoint/2010/main" val="105847707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marL="342900" lvl="0" indent="-342900">
              <a:spcBef>
                <a:spcPts val="1000"/>
              </a:spcBef>
            </a:pPr>
            <a:r>
              <a:rPr lang="es-AR" sz="1900" dirty="0" smtClean="0">
                <a:solidFill>
                  <a:prstClr val="black">
                    <a:lumMod val="75000"/>
                    <a:lumOff val="25000"/>
                  </a:prstClr>
                </a:solidFill>
                <a:ea typeface="+mn-ea"/>
                <a:cs typeface="+mn-cs"/>
              </a:rPr>
              <a:t>     La </a:t>
            </a:r>
            <a:r>
              <a:rPr lang="es-AR" sz="1900" dirty="0">
                <a:solidFill>
                  <a:prstClr val="black">
                    <a:lumMod val="75000"/>
                    <a:lumOff val="25000"/>
                  </a:prstClr>
                </a:solidFill>
                <a:ea typeface="+mn-ea"/>
                <a:cs typeface="+mn-cs"/>
              </a:rPr>
              <a:t>cultura organizacional es producto de la historia en común que comparten </a:t>
            </a:r>
            <a:r>
              <a:rPr lang="es-AR" sz="1900" dirty="0" smtClean="0">
                <a:solidFill>
                  <a:prstClr val="black">
                    <a:lumMod val="75000"/>
                    <a:lumOff val="25000"/>
                  </a:prstClr>
                </a:solidFill>
                <a:ea typeface="+mn-ea"/>
                <a:cs typeface="+mn-cs"/>
              </a:rPr>
              <a:t>estos trabajadores</a:t>
            </a:r>
            <a:r>
              <a:rPr lang="es-AR" sz="1900" dirty="0">
                <a:solidFill>
                  <a:prstClr val="black">
                    <a:lumMod val="75000"/>
                    <a:lumOff val="25000"/>
                  </a:prstClr>
                </a:solidFill>
                <a:ea typeface="+mn-ea"/>
                <a:cs typeface="+mn-cs"/>
              </a:rPr>
              <a:t>, los cuales supieron reconstruirse como sujetos activos y artífices de su destino, con capacidad de construcción superadora en momentos donde todo parecía perdido. </a:t>
            </a:r>
            <a:br>
              <a:rPr lang="es-AR" sz="1900" dirty="0">
                <a:solidFill>
                  <a:prstClr val="black">
                    <a:lumMod val="75000"/>
                    <a:lumOff val="25000"/>
                  </a:prstClr>
                </a:solidFill>
                <a:ea typeface="+mn-ea"/>
                <a:cs typeface="+mn-cs"/>
              </a:rPr>
            </a:br>
            <a:endParaRPr lang="es-AR" dirty="0"/>
          </a:p>
        </p:txBody>
      </p:sp>
      <p:pic>
        <p:nvPicPr>
          <p:cNvPr id="8" name="7 Marcador de contenido"/>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172308" y="1840522"/>
            <a:ext cx="6564924" cy="4923694"/>
          </a:xfrm>
        </p:spPr>
      </p:pic>
    </p:spTree>
    <p:extLst>
      <p:ext uri="{BB962C8B-B14F-4D97-AF65-F5344CB8AC3E}">
        <p14:creationId xmlns:p14="http://schemas.microsoft.com/office/powerpoint/2010/main" val="216056468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contenido"/>
          <p:cNvSpPr>
            <a:spLocks noGrp="1"/>
          </p:cNvSpPr>
          <p:nvPr>
            <p:ph idx="1"/>
          </p:nvPr>
        </p:nvSpPr>
        <p:spPr>
          <a:xfrm>
            <a:off x="689057" y="1093789"/>
            <a:ext cx="8596668" cy="3880773"/>
          </a:xfrm>
        </p:spPr>
        <p:txBody>
          <a:bodyPr>
            <a:normAutofit lnSpcReduction="10000"/>
          </a:bodyPr>
          <a:lstStyle/>
          <a:p>
            <a:pPr marL="0" indent="0">
              <a:buNone/>
            </a:pPr>
            <a:r>
              <a:rPr lang="es-AR" sz="2800" dirty="0"/>
              <a:t>Agradecemos a  Mg. </a:t>
            </a:r>
            <a:r>
              <a:rPr lang="es-AR" sz="2800" dirty="0" err="1"/>
              <a:t>Bucci</a:t>
            </a:r>
            <a:r>
              <a:rPr lang="es-AR" sz="2800" dirty="0"/>
              <a:t>, Irene por la dirección de esta investigación de pre-grado y a la Universidad Nacional de Mar del Plata por la formación dada en su carácter de educación pública.</a:t>
            </a:r>
          </a:p>
          <a:p>
            <a:pPr marL="0" indent="0">
              <a:buNone/>
            </a:pPr>
            <a:r>
              <a:rPr lang="es-AR" sz="2800" dirty="0"/>
              <a:t> Finalmente, una mención especial a los socios de la Cooperativa de Trabajo Nuevo Amanecer por abrirnos las puertas, darnos su tiempo y compartir con nosotros su experiencia.</a:t>
            </a:r>
          </a:p>
          <a:p>
            <a:pPr marL="0" indent="0">
              <a:buNone/>
            </a:pPr>
            <a:r>
              <a:rPr lang="es-AR" dirty="0"/>
              <a:t> </a:t>
            </a:r>
          </a:p>
          <a:p>
            <a:endParaRPr lang="es-AR" dirty="0"/>
          </a:p>
        </p:txBody>
      </p:sp>
    </p:spTree>
    <p:extLst>
      <p:ext uri="{BB962C8B-B14F-4D97-AF65-F5344CB8AC3E}">
        <p14:creationId xmlns:p14="http://schemas.microsoft.com/office/powerpoint/2010/main" val="21637214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AR" dirty="0" smtClean="0"/>
              <a:t>Marco Teórico</a:t>
            </a:r>
            <a:endParaRPr lang="es-AR" dirty="0"/>
          </a:p>
        </p:txBody>
      </p:sp>
      <p:sp>
        <p:nvSpPr>
          <p:cNvPr id="3" name="Marcador de contenido 2"/>
          <p:cNvSpPr>
            <a:spLocks noGrp="1"/>
          </p:cNvSpPr>
          <p:nvPr>
            <p:ph idx="1"/>
          </p:nvPr>
        </p:nvSpPr>
        <p:spPr/>
        <p:txBody>
          <a:bodyPr/>
          <a:lstStyle/>
          <a:p>
            <a:r>
              <a:rPr lang="es-AR" sz="2000" dirty="0"/>
              <a:t>EMPRESA RECUPERADA POR SUS TRABAJADORES (ERT) (</a:t>
            </a:r>
            <a:r>
              <a:rPr lang="es-AR" sz="2000" dirty="0" err="1"/>
              <a:t>Villani</a:t>
            </a:r>
            <a:r>
              <a:rPr lang="es-AR" sz="2000" dirty="0"/>
              <a:t>, D</a:t>
            </a:r>
            <a:r>
              <a:rPr lang="es-AR" sz="2000" dirty="0" smtClean="0"/>
              <a:t>.)</a:t>
            </a:r>
          </a:p>
          <a:p>
            <a:pPr marL="0" indent="0">
              <a:buNone/>
            </a:pPr>
            <a:r>
              <a:rPr lang="es-AR" sz="2000" dirty="0" smtClean="0"/>
              <a:t>“Proceso </a:t>
            </a:r>
            <a:r>
              <a:rPr lang="es-AR" sz="2000" dirty="0"/>
              <a:t>social y económico que presupone la existencia de una empresa anterior, que funciona bajo el molde de una empresa tradicional y cuyo proceso de quiebra, vaciamiento o inviabilidad llevó a sus trabajadores a una lucha por su puesta en marcha bajo formas </a:t>
            </a:r>
            <a:r>
              <a:rPr lang="es-AR" sz="2000" dirty="0" smtClean="0"/>
              <a:t>autogestionarias”.</a:t>
            </a:r>
            <a:endParaRPr lang="es-AR" sz="2000" dirty="0"/>
          </a:p>
          <a:p>
            <a:endParaRPr lang="es-AR" sz="2000" dirty="0"/>
          </a:p>
          <a:p>
            <a:r>
              <a:rPr lang="es-AR" sz="2000" dirty="0"/>
              <a:t>Las ERT </a:t>
            </a:r>
            <a:r>
              <a:rPr lang="es-AR" sz="2000" dirty="0" smtClean="0"/>
              <a:t>son un </a:t>
            </a:r>
            <a:r>
              <a:rPr lang="es-AR" sz="2000" dirty="0"/>
              <a:t>fenómeno relativamente reciente en la Argentina, estando estrechamente relacionado con los efectos de la política económica neoliberal que atravesó la estructura productiva del país, impactando directamente en las condiciones del mundo del trabajo.</a:t>
            </a:r>
          </a:p>
          <a:p>
            <a:endParaRPr lang="es-AR" dirty="0"/>
          </a:p>
        </p:txBody>
      </p:sp>
    </p:spTree>
    <p:extLst>
      <p:ext uri="{BB962C8B-B14F-4D97-AF65-F5344CB8AC3E}">
        <p14:creationId xmlns:p14="http://schemas.microsoft.com/office/powerpoint/2010/main" val="216046122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66670" y="643945"/>
            <a:ext cx="8707332" cy="5397418"/>
          </a:xfrm>
        </p:spPr>
        <p:txBody>
          <a:bodyPr>
            <a:noAutofit/>
          </a:bodyPr>
          <a:lstStyle/>
          <a:p>
            <a:r>
              <a:rPr lang="es-AR" sz="2000" dirty="0"/>
              <a:t>CULTURA </a:t>
            </a:r>
            <a:r>
              <a:rPr lang="es-AR" sz="2000" dirty="0" smtClean="0"/>
              <a:t>ORGANIZACIONAL</a:t>
            </a:r>
          </a:p>
          <a:p>
            <a:pPr marL="0" indent="0">
              <a:buNone/>
            </a:pPr>
            <a:r>
              <a:rPr lang="es-AR" sz="2000" dirty="0" smtClean="0"/>
              <a:t> </a:t>
            </a:r>
            <a:endParaRPr lang="es-AR" sz="2000" dirty="0"/>
          </a:p>
          <a:p>
            <a:pPr marL="0" indent="0">
              <a:buNone/>
            </a:pPr>
            <a:r>
              <a:rPr lang="es-AR" sz="2000" dirty="0" smtClean="0"/>
              <a:t>	Antecedentes </a:t>
            </a:r>
            <a:r>
              <a:rPr lang="es-AR" sz="2000" dirty="0"/>
              <a:t>del concepto: El concepto de cultura aplicado a la organización se fue gestando desde el aporte de la escuela de las relaciones humanas, cuando a partir de los experimentos desarrollados por Elton Mayo (1927), se empiezan a reconocer los aspectos subjetivos e informales de la realidad organizacional. </a:t>
            </a:r>
          </a:p>
          <a:p>
            <a:endParaRPr lang="es-AR" sz="2000" dirty="0"/>
          </a:p>
          <a:p>
            <a:pPr marL="0" indent="0">
              <a:buNone/>
            </a:pPr>
            <a:r>
              <a:rPr lang="es-AR" sz="2000" dirty="0" smtClean="0"/>
              <a:t>	Una </a:t>
            </a:r>
            <a:r>
              <a:rPr lang="es-AR" sz="2000" dirty="0"/>
              <a:t>de las definiciones con mayor aceptación es la de </a:t>
            </a:r>
            <a:r>
              <a:rPr lang="es-AR" sz="2000" dirty="0" err="1"/>
              <a:t>Schein</a:t>
            </a:r>
            <a:r>
              <a:rPr lang="es-AR" sz="2000" dirty="0"/>
              <a:t> quien define la Cultura Organizacional como</a:t>
            </a:r>
            <a:r>
              <a:rPr lang="es-AR" sz="2000" dirty="0" smtClean="0"/>
              <a:t>: “modelo </a:t>
            </a:r>
            <a:r>
              <a:rPr lang="es-AR" sz="2000" dirty="0"/>
              <a:t>de presunciones básicas -inventadas, descubiertas o desarrolladas por un grupo dado al ir aprendiendo a enfrentarse con sus problemas de adaptación externa e integración interna-, que hayan ejercido la suficiente influencia como para ser consideradas válidas y en consecuencia, ser enseñadas a los nuevos miembros como el modo correcto de percibir, pensar y sentir esos </a:t>
            </a:r>
            <a:r>
              <a:rPr lang="es-AR" sz="2000" dirty="0" smtClean="0"/>
              <a:t>problemas”</a:t>
            </a:r>
            <a:endParaRPr lang="es-AR" sz="2000" dirty="0"/>
          </a:p>
        </p:txBody>
      </p:sp>
    </p:spTree>
    <p:extLst>
      <p:ext uri="{BB962C8B-B14F-4D97-AF65-F5344CB8AC3E}">
        <p14:creationId xmlns:p14="http://schemas.microsoft.com/office/powerpoint/2010/main" val="388965235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68241" y="615124"/>
            <a:ext cx="8596668" cy="5888707"/>
          </a:xfrm>
        </p:spPr>
        <p:txBody>
          <a:bodyPr>
            <a:normAutofit fontScale="85000" lnSpcReduction="20000"/>
          </a:bodyPr>
          <a:lstStyle/>
          <a:p>
            <a:endParaRPr lang="es-AR" sz="2400" dirty="0"/>
          </a:p>
          <a:p>
            <a:r>
              <a:rPr lang="es-AR" sz="2400" dirty="0"/>
              <a:t>Existen distintas perspectivas en relación al concepto:</a:t>
            </a:r>
          </a:p>
          <a:p>
            <a:pPr>
              <a:buFont typeface="Wingdings" panose="05000000000000000000" pitchFamily="2" charset="2"/>
              <a:buChar char="§"/>
            </a:pPr>
            <a:r>
              <a:rPr lang="es-AR" sz="2400" dirty="0" smtClean="0"/>
              <a:t>Perspectiva </a:t>
            </a:r>
            <a:r>
              <a:rPr lang="es-AR" sz="2400" dirty="0"/>
              <a:t>funcionalista o pragmática: Se toma a la cultura de una organización como una variable que puede ser estudiada y modificada según los objetivos de las empresas y sus aspiraciones de competitividad.</a:t>
            </a:r>
          </a:p>
          <a:p>
            <a:pPr>
              <a:buFont typeface="Wingdings" panose="05000000000000000000" pitchFamily="2" charset="2"/>
              <a:buChar char="§"/>
            </a:pPr>
            <a:r>
              <a:rPr lang="es-AR" sz="2400" dirty="0" smtClean="0"/>
              <a:t>Perspectiva </a:t>
            </a:r>
            <a:r>
              <a:rPr lang="es-AR" sz="2400" dirty="0"/>
              <a:t>interpretativa o simbólica: La cultura sería todo lo que una organización es, a saber, que toda organización es como tal una cultura. Las organizaciones son entendidas y analizadas no principalmente en términos económicos o materiales, sino en términos de sus aspectos expresivos y simbólicos.</a:t>
            </a:r>
          </a:p>
          <a:p>
            <a:endParaRPr lang="es-AR" sz="2400" dirty="0"/>
          </a:p>
          <a:p>
            <a:r>
              <a:rPr lang="es-AR" sz="2400" dirty="0"/>
              <a:t>Si bien estas perspectivas parecerían ser opuestas poseen supuestos en común: </a:t>
            </a:r>
            <a:r>
              <a:rPr lang="es-AR" sz="2400" dirty="0" smtClean="0"/>
              <a:t>Comparten </a:t>
            </a:r>
            <a:r>
              <a:rPr lang="es-AR" sz="2400" dirty="0"/>
              <a:t>la idea de que la cultura es un patrón de significados, es inventada e invisible y está profundamente arraigada en las entrañas de la organización siendo la única identidad propia de la misma. También ambas perspectivas se basan en el supuesto de que la cultura dirige la conducta de los miembros de la organización, ya sea a través de guías generales o dándoles significación a las interpretaciones de los hechos. </a:t>
            </a:r>
          </a:p>
          <a:p>
            <a:endParaRPr lang="es-AR" dirty="0"/>
          </a:p>
        </p:txBody>
      </p:sp>
    </p:spTree>
    <p:extLst>
      <p:ext uri="{BB962C8B-B14F-4D97-AF65-F5344CB8AC3E}">
        <p14:creationId xmlns:p14="http://schemas.microsoft.com/office/powerpoint/2010/main" val="43214336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224665"/>
            <a:ext cx="8596668" cy="1320800"/>
          </a:xfrm>
        </p:spPr>
        <p:txBody>
          <a:bodyPr/>
          <a:lstStyle/>
          <a:p>
            <a:r>
              <a:rPr lang="es-AR" dirty="0" smtClean="0"/>
              <a:t>Metodología</a:t>
            </a:r>
            <a:endParaRPr lang="es-AR" dirty="0"/>
          </a:p>
        </p:txBody>
      </p:sp>
      <p:sp>
        <p:nvSpPr>
          <p:cNvPr id="3" name="Marcador de contenido 2"/>
          <p:cNvSpPr>
            <a:spLocks noGrp="1"/>
          </p:cNvSpPr>
          <p:nvPr>
            <p:ph idx="1"/>
          </p:nvPr>
        </p:nvSpPr>
        <p:spPr>
          <a:xfrm>
            <a:off x="677334" y="1146220"/>
            <a:ext cx="8596668" cy="5074276"/>
          </a:xfrm>
        </p:spPr>
        <p:txBody>
          <a:bodyPr>
            <a:noAutofit/>
          </a:bodyPr>
          <a:lstStyle/>
          <a:p>
            <a:r>
              <a:rPr lang="es-AR" dirty="0"/>
              <a:t>El trabajo se concretó sobre una base de obtención de datos primarios que responden a la labor del trabajo de campo realizado dentro de la planta. Las técnicas utilizadas fueron la entrevista en profundidad y la observación no participante. También utilizamos datos secundarios extraídos del material bibliográfico existente sobre el objeto de  estudio y sus antecedentes: acceso a documentos, normativas legales, lectura de leyes, fallos judiciales y notas periodísticas</a:t>
            </a:r>
            <a:r>
              <a:rPr lang="es-AR" dirty="0" smtClean="0"/>
              <a:t>.</a:t>
            </a:r>
            <a:endParaRPr lang="es-AR" dirty="0"/>
          </a:p>
          <a:p>
            <a:r>
              <a:rPr lang="es-AR" dirty="0"/>
              <a:t>El diseño de investigación se basó en una metodología de carácter cualitativa de tipo descriptivo. Su aplicación tuvo como propósito posibilitar la comprensión de las perspectivas personales de los entrevistados respecto de sus propias experiencias, para lograr de ese modo profundizar el conocimiento acerca de la Cultura Organizacional</a:t>
            </a:r>
            <a:r>
              <a:rPr lang="es-AR" dirty="0" smtClean="0"/>
              <a:t>.</a:t>
            </a:r>
            <a:endParaRPr lang="es-AR" dirty="0"/>
          </a:p>
          <a:p>
            <a:r>
              <a:rPr lang="es-AR" dirty="0"/>
              <a:t>Utilizamos la metodología cualitativa por ser la más adecuada para dar cuenta de procesos subjetivos y sostener un enfoque holístico con respecto al objeto de estudio. Este enfoque tiende a diluir los límites entre las disciplinas al interior de las Ciencias Sociales: Psicología, Sociología, Antropología. Siendo el concepto de Cultura Organizacional definido por los distintos autores como un objeto </a:t>
            </a:r>
            <a:r>
              <a:rPr lang="es-AR" dirty="0" err="1"/>
              <a:t>transdisciplinario</a:t>
            </a:r>
            <a:r>
              <a:rPr lang="es-AR" dirty="0"/>
              <a:t>.</a:t>
            </a:r>
          </a:p>
        </p:txBody>
      </p:sp>
    </p:spTree>
    <p:extLst>
      <p:ext uri="{BB962C8B-B14F-4D97-AF65-F5344CB8AC3E}">
        <p14:creationId xmlns:p14="http://schemas.microsoft.com/office/powerpoint/2010/main" val="272904184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a:spLocks noGrp="1"/>
          </p:cNvSpPr>
          <p:nvPr>
            <p:ph idx="1"/>
          </p:nvPr>
        </p:nvSpPr>
        <p:spPr>
          <a:xfrm>
            <a:off x="496888" y="473075"/>
            <a:ext cx="8596312" cy="6146666"/>
          </a:xfrm>
        </p:spPr>
        <p:txBody>
          <a:bodyPr>
            <a:normAutofit/>
          </a:bodyPr>
          <a:lstStyle/>
          <a:p>
            <a:r>
              <a:rPr lang="es-AR" sz="2000" dirty="0"/>
              <a:t>Unidad de </a:t>
            </a:r>
            <a:r>
              <a:rPr lang="es-AR" sz="2000" dirty="0" smtClean="0"/>
              <a:t>análisis:</a:t>
            </a:r>
            <a:endParaRPr lang="es-AR" sz="2000" dirty="0"/>
          </a:p>
          <a:p>
            <a:pPr marL="0" indent="0">
              <a:buNone/>
            </a:pPr>
            <a:r>
              <a:rPr lang="es-AR" sz="2000" dirty="0" smtClean="0"/>
              <a:t>	Cooperativa </a:t>
            </a:r>
            <a:r>
              <a:rPr lang="es-AR" sz="2000" dirty="0"/>
              <a:t>de </a:t>
            </a:r>
            <a:r>
              <a:rPr lang="es-AR" sz="2000" dirty="0" smtClean="0"/>
              <a:t>Trabajo </a:t>
            </a:r>
            <a:r>
              <a:rPr lang="es-AR" sz="2000" dirty="0"/>
              <a:t>Nuevo Amanecer. La cooperativa cuenta con dos </a:t>
            </a:r>
            <a:r>
              <a:rPr lang="es-AR" sz="2000" dirty="0" smtClean="0"/>
              <a:t>plantas de producción, </a:t>
            </a:r>
            <a:r>
              <a:rPr lang="es-AR" sz="2000" dirty="0"/>
              <a:t>una en Mar del Plata y otra en Tandil, dos locales de ventas en el centro de la ciudad de Mar del Plata y uno en Sierra de los Padres.</a:t>
            </a:r>
          </a:p>
          <a:p>
            <a:r>
              <a:rPr lang="es-AR" sz="2000" dirty="0" smtClean="0"/>
              <a:t>Muestra:</a:t>
            </a:r>
            <a:endParaRPr lang="es-AR" sz="2000" dirty="0"/>
          </a:p>
          <a:p>
            <a:pPr marL="0" indent="0">
              <a:buNone/>
            </a:pPr>
            <a:r>
              <a:rPr lang="es-AR" sz="2000" dirty="0" smtClean="0"/>
              <a:t>	De </a:t>
            </a:r>
            <a:r>
              <a:rPr lang="es-AR" sz="2000" dirty="0"/>
              <a:t>carácter no probabilística, es decir </a:t>
            </a:r>
            <a:r>
              <a:rPr lang="es-AR" sz="2000" dirty="0" smtClean="0"/>
              <a:t>intencional. Se seleccionaron entrevistados de </a:t>
            </a:r>
            <a:r>
              <a:rPr lang="es-AR" sz="2000" dirty="0"/>
              <a:t>cada una de las áreas de </a:t>
            </a:r>
            <a:r>
              <a:rPr lang="es-AR" sz="2000" dirty="0" smtClean="0"/>
              <a:t>trabajo. Según </a:t>
            </a:r>
            <a:r>
              <a:rPr lang="es-AR" sz="2000" dirty="0"/>
              <a:t>esta técnica (</a:t>
            </a:r>
            <a:r>
              <a:rPr lang="es-AR" sz="2000" dirty="0" err="1"/>
              <a:t>Glaser</a:t>
            </a:r>
            <a:r>
              <a:rPr lang="es-AR" sz="2000" dirty="0"/>
              <a:t> &amp; Strauss, 1967), la muestra se selecciona mediante la utilización de una estrategia sucesiva. Se eligen los primeros sujetos, documentos o situaciones de observación y se analizan los datos obtenidos. Mediante el análisis de estos primeros datos se desarrollan conceptos, categorías conceptuales e hipótesis que son utilizados para generar criterios mediante los cuales se seleccionan los siguientes sujetos que se integrarán a la muestra.</a:t>
            </a:r>
          </a:p>
        </p:txBody>
      </p:sp>
    </p:spTree>
    <p:extLst>
      <p:ext uri="{BB962C8B-B14F-4D97-AF65-F5344CB8AC3E}">
        <p14:creationId xmlns:p14="http://schemas.microsoft.com/office/powerpoint/2010/main" val="196650066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dirty="0" smtClean="0"/>
              <a:t>Planta de producción de Tierra del Fuego y Avenida Pedro Luro.</a:t>
            </a:r>
            <a:endParaRPr lang="es-AR" dirty="0"/>
          </a:p>
        </p:txBody>
      </p:sp>
      <p:pic>
        <p:nvPicPr>
          <p:cNvPr id="4" name="3 Marcador de contenido"/>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388394" y="2160588"/>
            <a:ext cx="5175249" cy="3881437"/>
          </a:xfrm>
        </p:spPr>
      </p:pic>
    </p:spTree>
    <p:extLst>
      <p:ext uri="{BB962C8B-B14F-4D97-AF65-F5344CB8AC3E}">
        <p14:creationId xmlns:p14="http://schemas.microsoft.com/office/powerpoint/2010/main" val="113662492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25819" y="589366"/>
            <a:ext cx="8596668" cy="5605372"/>
          </a:xfrm>
        </p:spPr>
        <p:txBody>
          <a:bodyPr>
            <a:normAutofit lnSpcReduction="10000"/>
          </a:bodyPr>
          <a:lstStyle/>
          <a:p>
            <a:r>
              <a:rPr lang="es-AR" sz="2000" dirty="0"/>
              <a:t>Descripción de la </a:t>
            </a:r>
            <a:r>
              <a:rPr lang="es-AR" sz="2000" dirty="0" smtClean="0"/>
              <a:t>muestra:</a:t>
            </a:r>
            <a:endParaRPr lang="es-AR" sz="2000" dirty="0"/>
          </a:p>
          <a:p>
            <a:pPr marL="0" indent="0">
              <a:buNone/>
            </a:pPr>
            <a:r>
              <a:rPr lang="es-AR" sz="2000" dirty="0" smtClean="0"/>
              <a:t>	La </a:t>
            </a:r>
            <a:r>
              <a:rPr lang="es-AR" sz="2000" dirty="0"/>
              <a:t>información fue recogida en la planta de producción ubicada en la calle Tierra del Fuego y Avenida Pedro </a:t>
            </a:r>
            <a:r>
              <a:rPr lang="es-AR" sz="2000" dirty="0" err="1"/>
              <a:t>Luro</a:t>
            </a:r>
            <a:r>
              <a:rPr lang="es-AR" sz="2000" dirty="0"/>
              <a:t> de la ciudad de Mar del Plata, durante los meses de Julio, Agosto y Septiembre del año 2016. El total de socios de la Cooperativa Nuevo Amanecer hasta la fecha de realización de nuestro trabajo de campo es de aproximadamente 110. La muestra está compuesta por dieciséis sujetos, entre los que se incluyen tres mujeres y trece hombres. Todos son socios de la cooperativa y están distribuidos en cuatro áreas de trabajo: Producción (6 entrevistas), Expedición (1), Administración (4) y Ventas (5</a:t>
            </a:r>
            <a:r>
              <a:rPr lang="es-AR" sz="2000" dirty="0" smtClean="0"/>
              <a:t>).</a:t>
            </a:r>
          </a:p>
          <a:p>
            <a:pPr marL="0" indent="0">
              <a:buNone/>
            </a:pPr>
            <a:endParaRPr lang="es-AR" sz="2000" dirty="0" smtClean="0"/>
          </a:p>
          <a:p>
            <a:r>
              <a:rPr lang="es-AR" sz="2000" dirty="0" smtClean="0"/>
              <a:t>Criterios </a:t>
            </a:r>
            <a:r>
              <a:rPr lang="es-AR" sz="2000" dirty="0"/>
              <a:t>de interpretación de los </a:t>
            </a:r>
            <a:r>
              <a:rPr lang="es-AR" sz="2000" dirty="0" smtClean="0"/>
              <a:t>datos:</a:t>
            </a:r>
            <a:endParaRPr lang="es-AR" sz="2000" dirty="0"/>
          </a:p>
          <a:p>
            <a:pPr marL="0" indent="0">
              <a:buNone/>
            </a:pPr>
            <a:r>
              <a:rPr lang="es-AR" sz="2000" dirty="0" smtClean="0"/>
              <a:t>	En </a:t>
            </a:r>
            <a:r>
              <a:rPr lang="es-AR" sz="2000" dirty="0"/>
              <a:t>el caso de los datos arrojados por las entrevistas, se recurrió a la categorización semántica y el análisis de las frecuencias. Estas categorías, en tantos conceptos abstractos, permiten, según Strauss y </a:t>
            </a:r>
            <a:r>
              <a:rPr lang="es-AR" sz="2000" dirty="0" err="1"/>
              <a:t>Corbin</a:t>
            </a:r>
            <a:r>
              <a:rPr lang="es-AR" sz="2000" dirty="0"/>
              <a:t> (2002), la comparación que se traduce en la detección de similitudes y diferencias, de dimensiones y relaciones inherentes a los datos.</a:t>
            </a:r>
          </a:p>
          <a:p>
            <a:endParaRPr lang="es-AR" dirty="0"/>
          </a:p>
        </p:txBody>
      </p:sp>
    </p:spTree>
    <p:extLst>
      <p:ext uri="{BB962C8B-B14F-4D97-AF65-F5344CB8AC3E}">
        <p14:creationId xmlns:p14="http://schemas.microsoft.com/office/powerpoint/2010/main" val="978625476"/>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a">
  <a:themeElements>
    <a:clrScheme name="Faceta">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a">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a">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229</TotalTime>
  <Words>1938</Words>
  <Application>Microsoft Office PowerPoint</Application>
  <PresentationFormat>Personalizado</PresentationFormat>
  <Paragraphs>89</Paragraphs>
  <Slides>26</Slides>
  <Notes>0</Notes>
  <HiddenSlides>0</HiddenSlides>
  <MMClips>0</MMClips>
  <ScaleCrop>false</ScaleCrop>
  <HeadingPairs>
    <vt:vector size="4" baseType="variant">
      <vt:variant>
        <vt:lpstr>Tema</vt:lpstr>
      </vt:variant>
      <vt:variant>
        <vt:i4>1</vt:i4>
      </vt:variant>
      <vt:variant>
        <vt:lpstr>Títulos de diapositiva</vt:lpstr>
      </vt:variant>
      <vt:variant>
        <vt:i4>26</vt:i4>
      </vt:variant>
    </vt:vector>
  </HeadingPairs>
  <TitlesOfParts>
    <vt:vector size="27" baseType="lpstr">
      <vt:lpstr>Faceta</vt:lpstr>
      <vt:lpstr>Cultura Organizacional de una Empresa Recuperada: Cooperativa de Trabajo Nuevo Amanecer </vt:lpstr>
      <vt:lpstr>Presentación de PowerPoint</vt:lpstr>
      <vt:lpstr>Marco Teórico</vt:lpstr>
      <vt:lpstr>Presentación de PowerPoint</vt:lpstr>
      <vt:lpstr>Presentación de PowerPoint</vt:lpstr>
      <vt:lpstr>Metodología</vt:lpstr>
      <vt:lpstr>Presentación de PowerPoint</vt:lpstr>
      <vt:lpstr>Planta de producción de Tierra del Fuego y Avenida Pedro Luro.</vt:lpstr>
      <vt:lpstr>Presentación de PowerPoint</vt:lpstr>
      <vt:lpstr>Interpretación de los resultados</vt:lpstr>
      <vt:lpstr>Historia de la empresa</vt:lpstr>
      <vt:lpstr>Presentación de PowerPoint</vt:lpstr>
      <vt:lpstr>Presentación de PowerPoint</vt:lpstr>
      <vt:lpstr>Organización del trabajo</vt:lpstr>
      <vt:lpstr>Cultura Organizacional</vt:lpstr>
      <vt:lpstr>  </vt:lpstr>
      <vt:lpstr>Agradecimiento a la cooperativa por la inclusión de un socio con discapacidad.</vt:lpstr>
      <vt:lpstr>La comunidad también agradece los precios justos y la calidad de los productos.</vt:lpstr>
      <vt:lpstr>Presentación de PowerPoint</vt:lpstr>
      <vt:lpstr>Presentación de PowerPoint</vt:lpstr>
      <vt:lpstr>Presentación de PowerPoint</vt:lpstr>
      <vt:lpstr>Presentación de PowerPoint</vt:lpstr>
      <vt:lpstr>Presentación de PowerPoint</vt:lpstr>
      <vt:lpstr>Conclusiones</vt:lpstr>
      <vt:lpstr>     La cultura organizacional es producto de la historia en común que comparten estos trabajadores, los cuales supieron reconstruirse como sujetos activos y artífices de su destino, con capacidad de construcción superadora en momentos donde todo parecía perdido.  </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Cultura Organizacional en una Empresa Recuperada: Cooperativa de Trabajo Nuevo Amanecer</dc:title>
  <dc:creator>Fravega</dc:creator>
  <cp:lastModifiedBy>Juan H</cp:lastModifiedBy>
  <cp:revision>30</cp:revision>
  <dcterms:created xsi:type="dcterms:W3CDTF">2018-01-31T01:57:35Z</dcterms:created>
  <dcterms:modified xsi:type="dcterms:W3CDTF">2018-03-22T22:06:35Z</dcterms:modified>
</cp:coreProperties>
</file>