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87" r:id="rId15"/>
    <p:sldId id="270" r:id="rId16"/>
    <p:sldId id="271" r:id="rId17"/>
    <p:sldId id="272" r:id="rId18"/>
    <p:sldId id="284" r:id="rId19"/>
    <p:sldId id="274" r:id="rId20"/>
    <p:sldId id="275" r:id="rId21"/>
    <p:sldId id="276" r:id="rId22"/>
    <p:sldId id="277" r:id="rId23"/>
    <p:sldId id="278" r:id="rId24"/>
    <p:sldId id="282" r:id="rId25"/>
    <p:sldId id="283" r:id="rId26"/>
    <p:sldId id="286" r:id="rId27"/>
    <p:sldId id="279" r:id="rId28"/>
    <p:sldId id="280" r:id="rId29"/>
    <p:sldId id="281" r:id="rId30"/>
  </p:sldIdLst>
  <p:sldSz cx="9906000" cy="6858000" type="A4"/>
  <p:notesSz cx="6858000" cy="9144000"/>
  <p:embeddedFontLst>
    <p:embeddedFont>
      <p:font typeface="Merriweather" panose="020B0604020202020204" charset="0"/>
      <p:regular r:id="rId32"/>
      <p:bold r:id="rId33"/>
      <p:italic r:id="rId34"/>
      <p:boldItalic r:id="rId35"/>
    </p:embeddedFont>
    <p:embeddedFont>
      <p:font typeface="Economica" panose="020B0604020202020204" charset="0"/>
      <p:regular r:id="rId36"/>
      <p:bold r:id="rId37"/>
      <p:italic r:id="rId38"/>
      <p:boldItalic r:id="rId3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43" roundtripDataSignature="AMtx7mgQsrrfOjweiXdYVYuK69GZ451gSA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laudia" initials="c" lastIdx="9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4660"/>
  </p:normalViewPr>
  <p:slideViewPr>
    <p:cSldViewPr snapToGrid="0">
      <p:cViewPr varScale="1">
        <p:scale>
          <a:sx n="70" d="100"/>
          <a:sy n="70" d="100"/>
        </p:scale>
        <p:origin x="1230" y="7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3.fntdata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2.fntdata"/><Relationship Id="rId38" Type="http://schemas.openxmlformats.org/officeDocument/2006/relationships/font" Target="fonts/font7.fntdata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1.fntdata"/><Relationship Id="rId37" Type="http://schemas.openxmlformats.org/officeDocument/2006/relationships/font" Target="fonts/font6.fntdata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4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4.fntdata"/><Relationship Id="rId43" Type="http://customschemas.google.com/relationships/presentationmetadata" Target="metadata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9382928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93431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6" name="Google Shape;12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701662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8" name="Google Shape;158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812577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5" name="Google Shape;165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410242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2" name="Google Shape;17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276441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6" name="Google Shape;216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285635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9" name="Google Shape;229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348353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f3e67ee3f8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" name="Google Shape;235;gf3e67ee3f8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303515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f3e67ee3f8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" name="Google Shape;269;gf3e67ee3f8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444866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8" name="Google Shape;278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0434331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gf3e67ee3f8_0_1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3" name="Google Shape;353;gf3e67ee3f8_0_1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082525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0" name="Google Shape;60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343541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f3e67ee3f8_0_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9" name="Google Shape;369;gf3e67ee3f8_0_1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510561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gf3e67ee3f8_0_2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6" name="Google Shape;376;gf3e67ee3f8_0_2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6670928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gf3e67ee3f8_0_2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6" name="Google Shape;376;gf3e67ee3f8_0_2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6670928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89" name="Google Shape;389;p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928120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6" name="Google Shape;396;p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4297530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04" name="Google Shape;404;p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197848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25661e02ef_1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125661e02ef_1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747331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f3e67ee3f8_1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f3e67ee3f8_1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251911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7" name="Google Shape;8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233477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f3e67ee3f8_1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f3e67ee3f8_1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004832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f3e67ee3f8_1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f3e67ee3f8_1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929522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f3e67ee3f8_1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f3e67ee3f8_1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53607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f3e67ee3f8_1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f3e67ee3f8_1_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804327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2"/>
          <p:cNvSpPr txBox="1">
            <a:spLocks noGrp="1"/>
          </p:cNvSpPr>
          <p:nvPr>
            <p:ph type="ctrTitle"/>
          </p:nvPr>
        </p:nvSpPr>
        <p:spPr>
          <a:xfrm>
            <a:off x="337684" y="992767"/>
            <a:ext cx="9230650" cy="27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32"/>
          <p:cNvSpPr txBox="1">
            <a:spLocks noGrp="1"/>
          </p:cNvSpPr>
          <p:nvPr>
            <p:ph type="subTitle" idx="1"/>
          </p:nvPr>
        </p:nvSpPr>
        <p:spPr>
          <a:xfrm>
            <a:off x="337675" y="3778833"/>
            <a:ext cx="9230650" cy="105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32"/>
          <p:cNvSpPr txBox="1">
            <a:spLocks noGrp="1"/>
          </p:cNvSpPr>
          <p:nvPr>
            <p:ph type="sldNum" idx="12"/>
          </p:nvPr>
        </p:nvSpPr>
        <p:spPr>
          <a:xfrm>
            <a:off x="9178496" y="6217623"/>
            <a:ext cx="594425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41"/>
          <p:cNvSpPr txBox="1">
            <a:spLocks noGrp="1"/>
          </p:cNvSpPr>
          <p:nvPr>
            <p:ph type="title" hasCustomPrompt="1"/>
          </p:nvPr>
        </p:nvSpPr>
        <p:spPr>
          <a:xfrm>
            <a:off x="337675" y="1474833"/>
            <a:ext cx="9230650" cy="2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41"/>
          <p:cNvSpPr txBox="1">
            <a:spLocks noGrp="1"/>
          </p:cNvSpPr>
          <p:nvPr>
            <p:ph type="body" idx="1"/>
          </p:nvPr>
        </p:nvSpPr>
        <p:spPr>
          <a:xfrm>
            <a:off x="337675" y="4202967"/>
            <a:ext cx="9230650" cy="17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41"/>
          <p:cNvSpPr txBox="1">
            <a:spLocks noGrp="1"/>
          </p:cNvSpPr>
          <p:nvPr>
            <p:ph type="sldNum" idx="12"/>
          </p:nvPr>
        </p:nvSpPr>
        <p:spPr>
          <a:xfrm>
            <a:off x="9178496" y="6217623"/>
            <a:ext cx="594425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42"/>
          <p:cNvSpPr txBox="1">
            <a:spLocks noGrp="1"/>
          </p:cNvSpPr>
          <p:nvPr>
            <p:ph type="sldNum" idx="12"/>
          </p:nvPr>
        </p:nvSpPr>
        <p:spPr>
          <a:xfrm>
            <a:off x="9178496" y="6217623"/>
            <a:ext cx="594425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3"/>
          <p:cNvSpPr txBox="1">
            <a:spLocks noGrp="1"/>
          </p:cNvSpPr>
          <p:nvPr>
            <p:ph type="title"/>
          </p:nvPr>
        </p:nvSpPr>
        <p:spPr>
          <a:xfrm>
            <a:off x="337675" y="2867800"/>
            <a:ext cx="9230650" cy="11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3"/>
          <p:cNvSpPr txBox="1">
            <a:spLocks noGrp="1"/>
          </p:cNvSpPr>
          <p:nvPr>
            <p:ph type="sldNum" idx="12"/>
          </p:nvPr>
        </p:nvSpPr>
        <p:spPr>
          <a:xfrm>
            <a:off x="9178496" y="6217623"/>
            <a:ext cx="594425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4"/>
          <p:cNvSpPr txBox="1">
            <a:spLocks noGrp="1"/>
          </p:cNvSpPr>
          <p:nvPr>
            <p:ph type="title"/>
          </p:nvPr>
        </p:nvSpPr>
        <p:spPr>
          <a:xfrm>
            <a:off x="337675" y="593367"/>
            <a:ext cx="923065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34"/>
          <p:cNvSpPr txBox="1">
            <a:spLocks noGrp="1"/>
          </p:cNvSpPr>
          <p:nvPr>
            <p:ph type="body" idx="1"/>
          </p:nvPr>
        </p:nvSpPr>
        <p:spPr>
          <a:xfrm>
            <a:off x="337675" y="1536633"/>
            <a:ext cx="923065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34"/>
          <p:cNvSpPr txBox="1">
            <a:spLocks noGrp="1"/>
          </p:cNvSpPr>
          <p:nvPr>
            <p:ph type="sldNum" idx="12"/>
          </p:nvPr>
        </p:nvSpPr>
        <p:spPr>
          <a:xfrm>
            <a:off x="9178496" y="6217623"/>
            <a:ext cx="594425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5"/>
          <p:cNvSpPr txBox="1">
            <a:spLocks noGrp="1"/>
          </p:cNvSpPr>
          <p:nvPr>
            <p:ph type="title"/>
          </p:nvPr>
        </p:nvSpPr>
        <p:spPr>
          <a:xfrm>
            <a:off x="337675" y="593367"/>
            <a:ext cx="923065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5"/>
          <p:cNvSpPr txBox="1">
            <a:spLocks noGrp="1"/>
          </p:cNvSpPr>
          <p:nvPr>
            <p:ph type="body" idx="1"/>
          </p:nvPr>
        </p:nvSpPr>
        <p:spPr>
          <a:xfrm>
            <a:off x="337675" y="1536633"/>
            <a:ext cx="4333225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35"/>
          <p:cNvSpPr txBox="1">
            <a:spLocks noGrp="1"/>
          </p:cNvSpPr>
          <p:nvPr>
            <p:ph type="body" idx="2"/>
          </p:nvPr>
        </p:nvSpPr>
        <p:spPr>
          <a:xfrm>
            <a:off x="5235100" y="1536633"/>
            <a:ext cx="4333225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35"/>
          <p:cNvSpPr txBox="1">
            <a:spLocks noGrp="1"/>
          </p:cNvSpPr>
          <p:nvPr>
            <p:ph type="sldNum" idx="12"/>
          </p:nvPr>
        </p:nvSpPr>
        <p:spPr>
          <a:xfrm>
            <a:off x="9178496" y="6217623"/>
            <a:ext cx="594425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6"/>
          <p:cNvSpPr txBox="1">
            <a:spLocks noGrp="1"/>
          </p:cNvSpPr>
          <p:nvPr>
            <p:ph type="title"/>
          </p:nvPr>
        </p:nvSpPr>
        <p:spPr>
          <a:xfrm>
            <a:off x="337675" y="593367"/>
            <a:ext cx="923065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36"/>
          <p:cNvSpPr txBox="1">
            <a:spLocks noGrp="1"/>
          </p:cNvSpPr>
          <p:nvPr>
            <p:ph type="sldNum" idx="12"/>
          </p:nvPr>
        </p:nvSpPr>
        <p:spPr>
          <a:xfrm>
            <a:off x="9178496" y="6217623"/>
            <a:ext cx="594425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37"/>
          <p:cNvSpPr txBox="1">
            <a:spLocks noGrp="1"/>
          </p:cNvSpPr>
          <p:nvPr>
            <p:ph type="title"/>
          </p:nvPr>
        </p:nvSpPr>
        <p:spPr>
          <a:xfrm>
            <a:off x="337675" y="740800"/>
            <a:ext cx="3042000" cy="10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37"/>
          <p:cNvSpPr txBox="1">
            <a:spLocks noGrp="1"/>
          </p:cNvSpPr>
          <p:nvPr>
            <p:ph type="body" idx="1"/>
          </p:nvPr>
        </p:nvSpPr>
        <p:spPr>
          <a:xfrm>
            <a:off x="337675" y="1852800"/>
            <a:ext cx="3042000" cy="423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37"/>
          <p:cNvSpPr txBox="1">
            <a:spLocks noGrp="1"/>
          </p:cNvSpPr>
          <p:nvPr>
            <p:ph type="sldNum" idx="12"/>
          </p:nvPr>
        </p:nvSpPr>
        <p:spPr>
          <a:xfrm>
            <a:off x="9178496" y="6217623"/>
            <a:ext cx="594425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38"/>
          <p:cNvSpPr txBox="1">
            <a:spLocks noGrp="1"/>
          </p:cNvSpPr>
          <p:nvPr>
            <p:ph type="title"/>
          </p:nvPr>
        </p:nvSpPr>
        <p:spPr>
          <a:xfrm>
            <a:off x="531104" y="600200"/>
            <a:ext cx="6898450" cy="545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38"/>
          <p:cNvSpPr txBox="1">
            <a:spLocks noGrp="1"/>
          </p:cNvSpPr>
          <p:nvPr>
            <p:ph type="sldNum" idx="12"/>
          </p:nvPr>
        </p:nvSpPr>
        <p:spPr>
          <a:xfrm>
            <a:off x="9178496" y="6217623"/>
            <a:ext cx="594425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39"/>
          <p:cNvSpPr/>
          <p:nvPr/>
        </p:nvSpPr>
        <p:spPr>
          <a:xfrm>
            <a:off x="4953000" y="-167"/>
            <a:ext cx="4953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43"/>
              <a:buFont typeface="Arial"/>
              <a:buNone/>
            </a:pPr>
            <a:endParaRPr sz="1643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39"/>
          <p:cNvSpPr txBox="1">
            <a:spLocks noGrp="1"/>
          </p:cNvSpPr>
          <p:nvPr>
            <p:ph type="title"/>
          </p:nvPr>
        </p:nvSpPr>
        <p:spPr>
          <a:xfrm>
            <a:off x="287625" y="1644233"/>
            <a:ext cx="4382300" cy="19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39"/>
          <p:cNvSpPr txBox="1">
            <a:spLocks noGrp="1"/>
          </p:cNvSpPr>
          <p:nvPr>
            <p:ph type="subTitle" idx="1"/>
          </p:nvPr>
        </p:nvSpPr>
        <p:spPr>
          <a:xfrm>
            <a:off x="287625" y="3737433"/>
            <a:ext cx="4382300" cy="164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39"/>
          <p:cNvSpPr txBox="1">
            <a:spLocks noGrp="1"/>
          </p:cNvSpPr>
          <p:nvPr>
            <p:ph type="body" idx="2"/>
          </p:nvPr>
        </p:nvSpPr>
        <p:spPr>
          <a:xfrm>
            <a:off x="5351125" y="965433"/>
            <a:ext cx="4156750" cy="492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39"/>
          <p:cNvSpPr txBox="1">
            <a:spLocks noGrp="1"/>
          </p:cNvSpPr>
          <p:nvPr>
            <p:ph type="sldNum" idx="12"/>
          </p:nvPr>
        </p:nvSpPr>
        <p:spPr>
          <a:xfrm>
            <a:off x="9178496" y="6217623"/>
            <a:ext cx="594425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40"/>
          <p:cNvSpPr txBox="1">
            <a:spLocks noGrp="1"/>
          </p:cNvSpPr>
          <p:nvPr>
            <p:ph type="body" idx="1"/>
          </p:nvPr>
        </p:nvSpPr>
        <p:spPr>
          <a:xfrm>
            <a:off x="337675" y="5640767"/>
            <a:ext cx="6498700" cy="8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40"/>
          <p:cNvSpPr txBox="1">
            <a:spLocks noGrp="1"/>
          </p:cNvSpPr>
          <p:nvPr>
            <p:ph type="sldNum" idx="12"/>
          </p:nvPr>
        </p:nvSpPr>
        <p:spPr>
          <a:xfrm>
            <a:off x="9178496" y="6217623"/>
            <a:ext cx="594425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1"/>
          <p:cNvSpPr txBox="1">
            <a:spLocks noGrp="1"/>
          </p:cNvSpPr>
          <p:nvPr>
            <p:ph type="title"/>
          </p:nvPr>
        </p:nvSpPr>
        <p:spPr>
          <a:xfrm>
            <a:off x="337675" y="593367"/>
            <a:ext cx="923065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31"/>
          <p:cNvSpPr txBox="1">
            <a:spLocks noGrp="1"/>
          </p:cNvSpPr>
          <p:nvPr>
            <p:ph type="body" idx="1"/>
          </p:nvPr>
        </p:nvSpPr>
        <p:spPr>
          <a:xfrm>
            <a:off x="337675" y="1536633"/>
            <a:ext cx="923065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31"/>
          <p:cNvSpPr txBox="1">
            <a:spLocks noGrp="1"/>
          </p:cNvSpPr>
          <p:nvPr>
            <p:ph type="sldNum" idx="12"/>
          </p:nvPr>
        </p:nvSpPr>
        <p:spPr>
          <a:xfrm>
            <a:off x="9178496" y="6217623"/>
            <a:ext cx="594425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7.jpeg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jp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2"/>
          <p:cNvSpPr txBox="1">
            <a:spLocks noGrp="1"/>
          </p:cNvSpPr>
          <p:nvPr>
            <p:ph type="ctrTitle"/>
          </p:nvPr>
        </p:nvSpPr>
        <p:spPr>
          <a:xfrm>
            <a:off x="1325960" y="1491845"/>
            <a:ext cx="7583100" cy="28208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endParaRPr sz="3000" b="1" i="1"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endParaRPr sz="3000" b="1" i="1"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endParaRPr sz="3000" b="1" i="1"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endParaRPr sz="3000" b="1" i="1"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endParaRPr sz="3000" b="1" i="1"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endParaRPr sz="3000" b="1" i="1"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4000" b="1" i="1" dirty="0">
                <a:latin typeface="Economica"/>
                <a:ea typeface="Economica"/>
                <a:cs typeface="Economica"/>
                <a:sym typeface="Economica"/>
              </a:rPr>
              <a:t>Consumo de Cibersexo y síntomas clínicos </a:t>
            </a:r>
            <a:br>
              <a:rPr lang="en" sz="4000" b="1" i="1" dirty="0">
                <a:latin typeface="Economica"/>
                <a:ea typeface="Economica"/>
                <a:cs typeface="Economica"/>
                <a:sym typeface="Economica"/>
              </a:rPr>
            </a:br>
            <a:r>
              <a:rPr lang="en" sz="4000" b="1" i="1" dirty="0">
                <a:latin typeface="Economica"/>
                <a:ea typeface="Economica"/>
                <a:cs typeface="Economica"/>
                <a:sym typeface="Economica"/>
              </a:rPr>
              <a:t>en estudiantes de Psicología de la UNMdP</a:t>
            </a:r>
            <a:r>
              <a:rPr lang="en" sz="3600" dirty="0"/>
              <a:t/>
            </a:r>
            <a:br>
              <a:rPr lang="en" sz="3600" dirty="0"/>
            </a:br>
            <a:r>
              <a:rPr lang="en" sz="3600" dirty="0"/>
              <a:t/>
            </a:r>
            <a:br>
              <a:rPr lang="en" sz="3600" dirty="0"/>
            </a:br>
            <a:endParaRPr dirty="0">
              <a:solidFill>
                <a:srgbClr val="000000"/>
              </a:solidFill>
            </a:endParaRPr>
          </a:p>
        </p:txBody>
      </p:sp>
      <p:sp>
        <p:nvSpPr>
          <p:cNvPr id="55" name="Google Shape;55;p2"/>
          <p:cNvSpPr txBox="1">
            <a:spLocks noGrp="1"/>
          </p:cNvSpPr>
          <p:nvPr>
            <p:ph type="subTitle" idx="1"/>
          </p:nvPr>
        </p:nvSpPr>
        <p:spPr>
          <a:xfrm>
            <a:off x="1600600" y="2930959"/>
            <a:ext cx="7170300" cy="2732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2000" b="1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Ziallorenzo, Cristian. </a:t>
            </a:r>
            <a:endParaRPr sz="2000" b="1"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ctr" rtl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2000" b="1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Chocron, Santiago.</a:t>
            </a:r>
            <a:endParaRPr sz="2000" dirty="0"/>
          </a:p>
          <a:p>
            <a:pPr marL="0" lvl="0" indent="0" algn="ctr" rtl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2000" b="1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Santacroce, Miguel Angel.</a:t>
            </a:r>
            <a:endParaRPr sz="2000" b="1"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ctr" rtl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2000" b="1" dirty="0" smtClean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Supervisora: </a:t>
            </a:r>
            <a:r>
              <a:rPr lang="en" sz="2000" b="1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Dra. Claudia Castañeiras</a:t>
            </a:r>
            <a:endParaRPr sz="2000" b="1"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ctr" rtl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2000" b="1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Co- </a:t>
            </a:r>
            <a:r>
              <a:rPr lang="en" sz="2000" b="1" dirty="0" smtClean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Supervisor: </a:t>
            </a:r>
            <a:r>
              <a:rPr lang="en" sz="2000" b="1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Mg. Jorge Eduardo Visca</a:t>
            </a:r>
            <a:endParaRPr sz="2000"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</p:txBody>
      </p:sp>
      <p:pic>
        <p:nvPicPr>
          <p:cNvPr id="56" name="Google Shape;56;p2" descr="Resultado de imagen para logo universidad nacional de mar del plata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15871" y="414407"/>
            <a:ext cx="2288213" cy="944002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2" descr="Resultado de imagen para logo facultad de psicologia unmdp"/>
          <p:cNvPicPr preferRelativeResize="0"/>
          <p:nvPr/>
        </p:nvPicPr>
        <p:blipFill rotWithShape="1">
          <a:blip r:embed="rId4">
            <a:alphaModFix/>
          </a:blip>
          <a:srcRect r="45886" b="10448"/>
          <a:stretch/>
        </p:blipFill>
        <p:spPr>
          <a:xfrm>
            <a:off x="1600600" y="549473"/>
            <a:ext cx="2196644" cy="88663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CuadroTexto 1"/>
          <p:cNvSpPr txBox="1"/>
          <p:nvPr/>
        </p:nvSpPr>
        <p:spPr>
          <a:xfrm>
            <a:off x="4255046" y="5805531"/>
            <a:ext cx="17187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3200" b="1" dirty="0" smtClean="0">
                <a:latin typeface="Economica" panose="020B0604020202020204" charset="0"/>
              </a:rPr>
              <a:t>MAYO 2022</a:t>
            </a:r>
            <a:endParaRPr lang="es-AR" sz="3200" b="1" dirty="0">
              <a:latin typeface="Economica" panose="020B060402020202020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7"/>
          <p:cNvSpPr txBox="1">
            <a:spLocks noGrp="1"/>
          </p:cNvSpPr>
          <p:nvPr>
            <p:ph type="title"/>
          </p:nvPr>
        </p:nvSpPr>
        <p:spPr>
          <a:xfrm>
            <a:off x="460375" y="1500113"/>
            <a:ext cx="9145512" cy="17623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3200" u="sng" dirty="0">
                <a:latin typeface="Economica"/>
                <a:ea typeface="Economica"/>
                <a:cs typeface="Economica"/>
                <a:sym typeface="Economica"/>
              </a:rPr>
              <a:t>Evaluar relación entre</a:t>
            </a:r>
            <a:r>
              <a:rPr lang="en" sz="3200" u="sng" dirty="0" smtClean="0">
                <a:latin typeface="Economica"/>
                <a:ea typeface="Economica"/>
                <a:cs typeface="Economica"/>
                <a:sym typeface="Economica"/>
              </a:rPr>
              <a:t>:</a:t>
            </a:r>
            <a:r>
              <a:rPr lang="en" sz="3200" dirty="0" smtClean="0">
                <a:latin typeface="Economica"/>
                <a:ea typeface="Economica"/>
                <a:cs typeface="Economica"/>
                <a:sym typeface="Economica"/>
              </a:rPr>
              <a:t> </a:t>
            </a:r>
            <a:r>
              <a:rPr lang="en" sz="3200" dirty="0">
                <a:latin typeface="Economica"/>
                <a:ea typeface="Economica"/>
                <a:cs typeface="Economica"/>
                <a:sym typeface="Economica"/>
              </a:rPr>
              <a:t>Consumo de cibersexo </a:t>
            </a:r>
            <a:r>
              <a:rPr lang="en" sz="3200" dirty="0" smtClean="0">
                <a:latin typeface="Economica"/>
                <a:ea typeface="Economica"/>
                <a:cs typeface="Economica"/>
                <a:sym typeface="Economica"/>
              </a:rPr>
              <a:t>y síntomas clinicos.</a:t>
            </a:r>
            <a:endParaRPr sz="3200" dirty="0">
              <a:latin typeface="Economica"/>
              <a:ea typeface="Economica"/>
              <a:cs typeface="Economica"/>
              <a:sym typeface="Economica"/>
            </a:endParaRPr>
          </a:p>
        </p:txBody>
      </p:sp>
      <p:pic>
        <p:nvPicPr>
          <p:cNvPr id="129" name="Google Shape;129;p7" descr="C:\Users\Zenias\Desktop\Graph-512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326524" y="2591758"/>
            <a:ext cx="2759041" cy="290450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0" name="Google Shape;130;p7"/>
          <p:cNvGrpSpPr/>
          <p:nvPr/>
        </p:nvGrpSpPr>
        <p:grpSpPr>
          <a:xfrm>
            <a:off x="3545094" y="5237940"/>
            <a:ext cx="2937593" cy="404796"/>
            <a:chOff x="2455189" y="3427687"/>
            <a:chExt cx="5411915" cy="510977"/>
          </a:xfrm>
        </p:grpSpPr>
        <p:sp>
          <p:nvSpPr>
            <p:cNvPr id="131" name="Google Shape;131;p7"/>
            <p:cNvSpPr/>
            <p:nvPr/>
          </p:nvSpPr>
          <p:spPr>
            <a:xfrm>
              <a:off x="2455189" y="3443105"/>
              <a:ext cx="290285" cy="478971"/>
            </a:xfrm>
            <a:prstGeom prst="chevron">
              <a:avLst>
                <a:gd name="adj" fmla="val 50000"/>
              </a:avLst>
            </a:prstGeom>
            <a:solidFill>
              <a:srgbClr val="0070C0"/>
            </a:solidFill>
            <a:ln w="25400" cap="flat" cmpd="sng">
              <a:solidFill>
                <a:srgbClr val="00B0F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" name="Google Shape;132;p7"/>
            <p:cNvSpPr/>
            <p:nvPr/>
          </p:nvSpPr>
          <p:spPr>
            <a:xfrm>
              <a:off x="2752732" y="3454455"/>
              <a:ext cx="290285" cy="478971"/>
            </a:xfrm>
            <a:prstGeom prst="chevron">
              <a:avLst>
                <a:gd name="adj" fmla="val 50000"/>
              </a:avLst>
            </a:prstGeom>
            <a:solidFill>
              <a:srgbClr val="0070C0"/>
            </a:solidFill>
            <a:ln w="25400" cap="flat" cmpd="sng">
              <a:solidFill>
                <a:srgbClr val="00B0F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" name="Google Shape;133;p7"/>
            <p:cNvSpPr/>
            <p:nvPr/>
          </p:nvSpPr>
          <p:spPr>
            <a:xfrm>
              <a:off x="3081578" y="3454455"/>
              <a:ext cx="290285" cy="478971"/>
            </a:xfrm>
            <a:prstGeom prst="chevron">
              <a:avLst>
                <a:gd name="adj" fmla="val 50000"/>
              </a:avLst>
            </a:prstGeom>
            <a:solidFill>
              <a:srgbClr val="0070C0"/>
            </a:solidFill>
            <a:ln w="25400" cap="flat" cmpd="sng">
              <a:solidFill>
                <a:srgbClr val="00B0F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" name="Google Shape;134;p7"/>
            <p:cNvSpPr/>
            <p:nvPr/>
          </p:nvSpPr>
          <p:spPr>
            <a:xfrm>
              <a:off x="3388632" y="3454455"/>
              <a:ext cx="290285" cy="478971"/>
            </a:xfrm>
            <a:prstGeom prst="chevron">
              <a:avLst>
                <a:gd name="adj" fmla="val 50000"/>
              </a:avLst>
            </a:prstGeom>
            <a:solidFill>
              <a:srgbClr val="0070C0"/>
            </a:solidFill>
            <a:ln w="25400" cap="flat" cmpd="sng">
              <a:solidFill>
                <a:srgbClr val="00B0F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" name="Google Shape;135;p7"/>
            <p:cNvSpPr/>
            <p:nvPr/>
          </p:nvSpPr>
          <p:spPr>
            <a:xfrm>
              <a:off x="3687541" y="3454455"/>
              <a:ext cx="290285" cy="478971"/>
            </a:xfrm>
            <a:prstGeom prst="chevron">
              <a:avLst>
                <a:gd name="adj" fmla="val 50000"/>
              </a:avLst>
            </a:prstGeom>
            <a:solidFill>
              <a:srgbClr val="0070C0"/>
            </a:solidFill>
            <a:ln w="25400" cap="flat" cmpd="sng">
              <a:solidFill>
                <a:srgbClr val="00B0F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" name="Google Shape;136;p7"/>
            <p:cNvSpPr/>
            <p:nvPr/>
          </p:nvSpPr>
          <p:spPr>
            <a:xfrm>
              <a:off x="7576819" y="3459693"/>
              <a:ext cx="290285" cy="478971"/>
            </a:xfrm>
            <a:prstGeom prst="chevron">
              <a:avLst>
                <a:gd name="adj" fmla="val 50000"/>
              </a:avLst>
            </a:prstGeom>
            <a:solidFill>
              <a:srgbClr val="FF0000"/>
            </a:solidFill>
            <a:ln w="25400" cap="flat" cmpd="sng">
              <a:solidFill>
                <a:srgbClr val="C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" name="Google Shape;137;p7"/>
            <p:cNvSpPr/>
            <p:nvPr/>
          </p:nvSpPr>
          <p:spPr>
            <a:xfrm>
              <a:off x="6410492" y="3449775"/>
              <a:ext cx="290285" cy="478971"/>
            </a:xfrm>
            <a:prstGeom prst="chevron">
              <a:avLst>
                <a:gd name="adj" fmla="val 50000"/>
              </a:avLst>
            </a:prstGeom>
            <a:solidFill>
              <a:srgbClr val="FF0000"/>
            </a:solidFill>
            <a:ln w="25400" cap="flat" cmpd="sng">
              <a:solidFill>
                <a:srgbClr val="C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" name="Google Shape;138;p7"/>
            <p:cNvSpPr/>
            <p:nvPr/>
          </p:nvSpPr>
          <p:spPr>
            <a:xfrm>
              <a:off x="6709377" y="3457619"/>
              <a:ext cx="290285" cy="478971"/>
            </a:xfrm>
            <a:prstGeom prst="chevron">
              <a:avLst>
                <a:gd name="adj" fmla="val 50000"/>
              </a:avLst>
            </a:prstGeom>
            <a:solidFill>
              <a:srgbClr val="FF0000"/>
            </a:solidFill>
            <a:ln w="25400" cap="flat" cmpd="sng">
              <a:solidFill>
                <a:srgbClr val="C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" name="Google Shape;139;p7"/>
            <p:cNvSpPr/>
            <p:nvPr/>
          </p:nvSpPr>
          <p:spPr>
            <a:xfrm>
              <a:off x="6976752" y="3454455"/>
              <a:ext cx="290285" cy="478971"/>
            </a:xfrm>
            <a:prstGeom prst="chevron">
              <a:avLst>
                <a:gd name="adj" fmla="val 50000"/>
              </a:avLst>
            </a:prstGeom>
            <a:solidFill>
              <a:srgbClr val="FF0000"/>
            </a:solidFill>
            <a:ln w="25400" cap="flat" cmpd="sng">
              <a:solidFill>
                <a:srgbClr val="C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" name="Google Shape;140;p7"/>
            <p:cNvSpPr/>
            <p:nvPr/>
          </p:nvSpPr>
          <p:spPr>
            <a:xfrm>
              <a:off x="7288809" y="3449183"/>
              <a:ext cx="290285" cy="478971"/>
            </a:xfrm>
            <a:prstGeom prst="chevron">
              <a:avLst>
                <a:gd name="adj" fmla="val 50000"/>
              </a:avLst>
            </a:prstGeom>
            <a:solidFill>
              <a:srgbClr val="FF0000"/>
            </a:solidFill>
            <a:ln w="25400" cap="flat" cmpd="sng">
              <a:solidFill>
                <a:srgbClr val="C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" name="Google Shape;141;p7"/>
            <p:cNvSpPr/>
            <p:nvPr/>
          </p:nvSpPr>
          <p:spPr>
            <a:xfrm>
              <a:off x="3973365" y="3448810"/>
              <a:ext cx="290285" cy="478971"/>
            </a:xfrm>
            <a:prstGeom prst="chevron">
              <a:avLst>
                <a:gd name="adj" fmla="val 50000"/>
              </a:avLst>
            </a:prstGeom>
            <a:solidFill>
              <a:srgbClr val="7030A0"/>
            </a:solidFill>
            <a:ln w="25400" cap="flat" cmpd="sng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" name="Google Shape;142;p7"/>
            <p:cNvSpPr/>
            <p:nvPr/>
          </p:nvSpPr>
          <p:spPr>
            <a:xfrm>
              <a:off x="4238785" y="3427687"/>
              <a:ext cx="290285" cy="478971"/>
            </a:xfrm>
            <a:prstGeom prst="chevron">
              <a:avLst>
                <a:gd name="adj" fmla="val 50000"/>
              </a:avLst>
            </a:prstGeom>
            <a:solidFill>
              <a:srgbClr val="7030A0"/>
            </a:solidFill>
            <a:ln w="25400" cap="flat" cmpd="sng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" name="Google Shape;143;p7"/>
            <p:cNvSpPr/>
            <p:nvPr/>
          </p:nvSpPr>
          <p:spPr>
            <a:xfrm>
              <a:off x="4506160" y="3449774"/>
              <a:ext cx="290285" cy="478971"/>
            </a:xfrm>
            <a:prstGeom prst="chevron">
              <a:avLst>
                <a:gd name="adj" fmla="val 50000"/>
              </a:avLst>
            </a:prstGeom>
            <a:solidFill>
              <a:srgbClr val="7030A0"/>
            </a:solidFill>
            <a:ln w="25400" cap="flat" cmpd="sng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" name="Google Shape;144;p7"/>
            <p:cNvSpPr/>
            <p:nvPr/>
          </p:nvSpPr>
          <p:spPr>
            <a:xfrm>
              <a:off x="5038140" y="3442063"/>
              <a:ext cx="290285" cy="478971"/>
            </a:xfrm>
            <a:prstGeom prst="chevron">
              <a:avLst>
                <a:gd name="adj" fmla="val 50000"/>
              </a:avLst>
            </a:prstGeom>
            <a:solidFill>
              <a:srgbClr val="7030A0"/>
            </a:solidFill>
            <a:ln w="25400" cap="flat" cmpd="sng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" name="Google Shape;145;p7"/>
            <p:cNvSpPr/>
            <p:nvPr/>
          </p:nvSpPr>
          <p:spPr>
            <a:xfrm>
              <a:off x="4768720" y="3442064"/>
              <a:ext cx="290285" cy="478971"/>
            </a:xfrm>
            <a:prstGeom prst="chevron">
              <a:avLst>
                <a:gd name="adj" fmla="val 50000"/>
              </a:avLst>
            </a:prstGeom>
            <a:solidFill>
              <a:srgbClr val="7030A0"/>
            </a:solidFill>
            <a:ln w="25400" cap="flat" cmpd="sng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" name="Google Shape;146;p7"/>
            <p:cNvSpPr/>
            <p:nvPr/>
          </p:nvSpPr>
          <p:spPr>
            <a:xfrm>
              <a:off x="5290738" y="3458249"/>
              <a:ext cx="290285" cy="478971"/>
            </a:xfrm>
            <a:prstGeom prst="chevron">
              <a:avLst>
                <a:gd name="adj" fmla="val 50000"/>
              </a:avLst>
            </a:prstGeom>
            <a:solidFill>
              <a:srgbClr val="FFCC8B"/>
            </a:solidFill>
            <a:ln w="25400" cap="flat" cmpd="sng">
              <a:solidFill>
                <a:srgbClr val="EF8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" name="Google Shape;147;p7"/>
            <p:cNvSpPr/>
            <p:nvPr/>
          </p:nvSpPr>
          <p:spPr>
            <a:xfrm>
              <a:off x="5573862" y="3450404"/>
              <a:ext cx="290285" cy="478971"/>
            </a:xfrm>
            <a:prstGeom prst="chevron">
              <a:avLst>
                <a:gd name="adj" fmla="val 50000"/>
              </a:avLst>
            </a:prstGeom>
            <a:solidFill>
              <a:srgbClr val="FFCC8B"/>
            </a:solidFill>
            <a:ln w="25400" cap="flat" cmpd="sng">
              <a:solidFill>
                <a:srgbClr val="EF8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" name="Google Shape;148;p7"/>
            <p:cNvSpPr/>
            <p:nvPr/>
          </p:nvSpPr>
          <p:spPr>
            <a:xfrm>
              <a:off x="5854636" y="3449774"/>
              <a:ext cx="290285" cy="478971"/>
            </a:xfrm>
            <a:prstGeom prst="chevron">
              <a:avLst>
                <a:gd name="adj" fmla="val 50000"/>
              </a:avLst>
            </a:prstGeom>
            <a:solidFill>
              <a:srgbClr val="FFCC8B"/>
            </a:solidFill>
            <a:ln w="25400" cap="flat" cmpd="sng">
              <a:solidFill>
                <a:srgbClr val="EF8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" name="Google Shape;149;p7"/>
            <p:cNvSpPr/>
            <p:nvPr/>
          </p:nvSpPr>
          <p:spPr>
            <a:xfrm>
              <a:off x="6140111" y="3449775"/>
              <a:ext cx="290285" cy="478971"/>
            </a:xfrm>
            <a:prstGeom prst="chevron">
              <a:avLst>
                <a:gd name="adj" fmla="val 50000"/>
              </a:avLst>
            </a:prstGeom>
            <a:solidFill>
              <a:srgbClr val="FFCC8B"/>
            </a:solidFill>
            <a:ln w="25400" cap="flat" cmpd="sng">
              <a:solidFill>
                <a:srgbClr val="EF8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50" name="Google Shape;150;p7" descr="Imagen relacionada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43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1" name="Google Shape;151;p7" descr="Resultado de imagen para icono mujer trist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927850" y="2415125"/>
            <a:ext cx="796950" cy="80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7" descr="Imagen relacionada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629507" y="4434424"/>
            <a:ext cx="796950" cy="803516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7"/>
          <p:cNvSpPr txBox="1"/>
          <p:nvPr/>
        </p:nvSpPr>
        <p:spPr>
          <a:xfrm>
            <a:off x="3505355" y="5613403"/>
            <a:ext cx="3041100" cy="5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" sz="2700" b="0" i="0" u="none" strike="noStrike" cap="none" dirty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CONSUMO DE CIBERSEXO</a:t>
            </a:r>
            <a:endParaRPr sz="2700" b="0" i="0" u="none" strike="noStrike" cap="none" dirty="0">
              <a:solidFill>
                <a:schemeClr val="dk1"/>
              </a:solidFill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154" name="Google Shape;154;p7"/>
          <p:cNvSpPr txBox="1"/>
          <p:nvPr/>
        </p:nvSpPr>
        <p:spPr>
          <a:xfrm>
            <a:off x="1240214" y="679703"/>
            <a:ext cx="7278900" cy="12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 b="1" dirty="0" smtClean="0">
                <a:latin typeface="Economica"/>
                <a:ea typeface="Economica"/>
                <a:cs typeface="Economica"/>
                <a:sym typeface="Economica"/>
              </a:rPr>
              <a:t>OBJETIVO GENERAL</a:t>
            </a:r>
            <a:endParaRPr sz="3300" b="1" dirty="0"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300" b="1" dirty="0"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155" name="Google Shape;155;p7"/>
          <p:cNvSpPr txBox="1"/>
          <p:nvPr/>
        </p:nvSpPr>
        <p:spPr>
          <a:xfrm>
            <a:off x="5849604" y="3198037"/>
            <a:ext cx="27576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 dirty="0">
                <a:latin typeface="Economica"/>
                <a:ea typeface="Economica"/>
                <a:cs typeface="Economica"/>
                <a:sym typeface="Economica"/>
              </a:rPr>
              <a:t>SINTOMAS CLINICOS</a:t>
            </a:r>
            <a:endParaRPr sz="2700" dirty="0">
              <a:latin typeface="Economica"/>
              <a:ea typeface="Economica"/>
              <a:cs typeface="Economica"/>
              <a:sym typeface="Economic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6"/>
          <p:cNvSpPr txBox="1">
            <a:spLocks noGrp="1"/>
          </p:cNvSpPr>
          <p:nvPr>
            <p:ph type="title"/>
          </p:nvPr>
        </p:nvSpPr>
        <p:spPr>
          <a:xfrm>
            <a:off x="2188656" y="936856"/>
            <a:ext cx="4635228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3600" b="1" dirty="0">
                <a:latin typeface="Economica"/>
                <a:ea typeface="Economica"/>
                <a:cs typeface="Economica"/>
                <a:sym typeface="Economica"/>
              </a:rPr>
              <a:t>Objetivos específicos</a:t>
            </a:r>
            <a:endParaRPr sz="3600" b="1" dirty="0"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161" name="Google Shape;161;p16"/>
          <p:cNvSpPr txBox="1">
            <a:spLocks noGrp="1"/>
          </p:cNvSpPr>
          <p:nvPr>
            <p:ph type="body" idx="1"/>
          </p:nvPr>
        </p:nvSpPr>
        <p:spPr>
          <a:xfrm>
            <a:off x="896528" y="1966494"/>
            <a:ext cx="8413200" cy="313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5715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None/>
            </a:pPr>
            <a:r>
              <a:rPr lang="en" sz="2400" dirty="0" smtClean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1. Definir </a:t>
            </a:r>
            <a:r>
              <a:rPr lang="en" sz="2400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perfiles de usuarios de cibersexo en función de las prácticas sexuales.</a:t>
            </a:r>
            <a:endParaRPr sz="2400"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45720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5715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None/>
            </a:pPr>
            <a:r>
              <a:rPr lang="en" sz="2400" dirty="0" smtClean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2. Caracterizar </a:t>
            </a:r>
            <a:r>
              <a:rPr lang="en" sz="2400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la presencia de síntomas clínicos en la muestra bajo estudio.</a:t>
            </a:r>
            <a:endParaRPr sz="2400"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45720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5715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None/>
            </a:pPr>
            <a:r>
              <a:rPr lang="en" sz="2400" dirty="0" smtClean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3. Estudiar </a:t>
            </a:r>
            <a:r>
              <a:rPr lang="en" sz="2400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las relaciones entre consumo de cibersexo y síntomas clínicos.</a:t>
            </a:r>
            <a:br>
              <a:rPr lang="en" sz="2400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</a:br>
            <a:endParaRPr sz="2400"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5715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None/>
            </a:pPr>
            <a:r>
              <a:rPr lang="en" sz="2400" dirty="0" smtClean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4. Establecer </a:t>
            </a:r>
            <a:r>
              <a:rPr lang="en" sz="2400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diferencias en función de identidad de género y situación de pareja.</a:t>
            </a:r>
            <a:endParaRPr sz="2400"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endParaRPr sz="2600" dirty="0"/>
          </a:p>
        </p:txBody>
      </p:sp>
      <p:pic>
        <p:nvPicPr>
          <p:cNvPr id="162" name="Google Shape;162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6528" y="679282"/>
            <a:ext cx="1264832" cy="12409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Google Shape;167;p17"/>
          <p:cNvPicPr preferRelativeResize="0"/>
          <p:nvPr/>
        </p:nvPicPr>
        <p:blipFill rotWithShape="1">
          <a:blip r:embed="rId3">
            <a:alphaModFix/>
          </a:blip>
          <a:srcRect l="26122" t="29557"/>
          <a:stretch/>
        </p:blipFill>
        <p:spPr>
          <a:xfrm>
            <a:off x="7274300" y="3708400"/>
            <a:ext cx="2631600" cy="3149700"/>
          </a:xfrm>
          <a:prstGeom prst="snip2SameRect">
            <a:avLst>
              <a:gd name="adj1" fmla="val 16667"/>
              <a:gd name="adj2" fmla="val 0"/>
            </a:avLst>
          </a:prstGeom>
          <a:noFill/>
          <a:ln>
            <a:noFill/>
          </a:ln>
        </p:spPr>
      </p:pic>
      <p:sp>
        <p:nvSpPr>
          <p:cNvPr id="168" name="Google Shape;168;p17"/>
          <p:cNvSpPr txBox="1">
            <a:spLocks noGrp="1"/>
          </p:cNvSpPr>
          <p:nvPr>
            <p:ph type="title"/>
          </p:nvPr>
        </p:nvSpPr>
        <p:spPr>
          <a:xfrm>
            <a:off x="692696" y="541879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3600" b="1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Hipótesis</a:t>
            </a:r>
            <a:endParaRPr sz="3600" b="1"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169" name="Google Shape;169;p17"/>
          <p:cNvSpPr txBox="1">
            <a:spLocks noGrp="1"/>
          </p:cNvSpPr>
          <p:nvPr>
            <p:ph type="body" idx="1"/>
          </p:nvPr>
        </p:nvSpPr>
        <p:spPr>
          <a:xfrm>
            <a:off x="692696" y="1367553"/>
            <a:ext cx="9391585" cy="3859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2200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   </a:t>
            </a:r>
            <a:r>
              <a:rPr lang="en" sz="2200" b="1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1-</a:t>
            </a:r>
            <a:r>
              <a:rPr lang="en" sz="2200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  Los estudiantes con puntuaciones de riesgo o consumo patológico de </a:t>
            </a:r>
            <a:r>
              <a:rPr lang="en" sz="2200" dirty="0" smtClean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cibersexo</a:t>
            </a: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2200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 </a:t>
            </a:r>
            <a:r>
              <a:rPr lang="en" sz="2200" dirty="0" smtClean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         </a:t>
            </a:r>
            <a:r>
              <a:rPr lang="en" sz="2200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informarán más síntomas clínicos.</a:t>
            </a:r>
            <a:endParaRPr sz="2200"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2200" dirty="0" smtClean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   </a:t>
            </a:r>
            <a:r>
              <a:rPr lang="en" sz="2200" b="1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2- </a:t>
            </a:r>
            <a:r>
              <a:rPr lang="en" sz="2200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 Los estudiantes que no estén en pareja informaran más consumo de </a:t>
            </a:r>
            <a:r>
              <a:rPr lang="en" sz="2200" dirty="0" smtClean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cibersexo</a:t>
            </a: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2200" dirty="0" smtClean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          y </a:t>
            </a:r>
            <a:r>
              <a:rPr lang="en" sz="2200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síntomas clínicos</a:t>
            </a:r>
            <a:r>
              <a:rPr lang="en" sz="2200" dirty="0" smtClean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.</a:t>
            </a:r>
            <a:endParaRPr sz="2200"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2200" dirty="0" smtClean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   </a:t>
            </a:r>
            <a:r>
              <a:rPr lang="en" sz="2200" b="1" dirty="0" smtClean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 </a:t>
            </a:r>
            <a:r>
              <a:rPr lang="en" sz="2200" b="1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3-</a:t>
            </a:r>
            <a:r>
              <a:rPr lang="en" sz="2200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 </a:t>
            </a:r>
            <a:r>
              <a:rPr lang="en" sz="2200" dirty="0" smtClean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 Los </a:t>
            </a:r>
            <a:r>
              <a:rPr lang="en" sz="2200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estudiantes de género masculino informarán más consumo </a:t>
            </a:r>
            <a:r>
              <a:rPr lang="en" sz="2200" dirty="0" smtClean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 de </a:t>
            </a:r>
            <a:r>
              <a:rPr lang="en" sz="2200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cibersexo, </a:t>
            </a:r>
            <a:endParaRPr lang="en" sz="2200" dirty="0" smtClean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2200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 </a:t>
            </a:r>
            <a:r>
              <a:rPr lang="en" sz="2200" dirty="0" smtClean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          mientras </a:t>
            </a:r>
            <a:r>
              <a:rPr lang="en" sz="2200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que las mujeres  informarán más síntomas </a:t>
            </a:r>
            <a:r>
              <a:rPr lang="en" sz="2200" dirty="0" smtClean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clínicos</a:t>
            </a:r>
            <a:r>
              <a:rPr lang="en" sz="2200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.</a:t>
            </a:r>
            <a:endParaRPr sz="2200"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900"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900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 </a:t>
            </a:r>
            <a:endParaRPr sz="1900"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endParaRPr sz="19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6"/>
          <p:cNvSpPr txBox="1"/>
          <p:nvPr/>
        </p:nvSpPr>
        <p:spPr>
          <a:xfrm>
            <a:off x="839600" y="783275"/>
            <a:ext cx="53814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>
                <a:latin typeface="Economica"/>
                <a:ea typeface="Economica"/>
                <a:cs typeface="Economica"/>
                <a:sym typeface="Economica"/>
              </a:rPr>
              <a:t>Métodos y Técnicas</a:t>
            </a:r>
            <a:endParaRPr sz="3600" b="1" dirty="0">
              <a:latin typeface="Economica"/>
              <a:ea typeface="Economica"/>
              <a:cs typeface="Economica"/>
              <a:sym typeface="Economica"/>
            </a:endParaRPr>
          </a:p>
        </p:txBody>
      </p:sp>
      <p:pic>
        <p:nvPicPr>
          <p:cNvPr id="175" name="Google Shape;175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49650" y="3196200"/>
            <a:ext cx="4152826" cy="3544234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6"/>
          <p:cNvSpPr txBox="1"/>
          <p:nvPr/>
        </p:nvSpPr>
        <p:spPr>
          <a:xfrm>
            <a:off x="1683900" y="2027725"/>
            <a:ext cx="5479200" cy="28622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 b="1" dirty="0"/>
              <a:t>TIPO DE ESTUDIO</a:t>
            </a:r>
            <a:endParaRPr sz="2900" b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900" b="1" dirty="0"/>
          </a:p>
          <a:p>
            <a:pPr marL="457200" lvl="0" indent="-412750" algn="l" rtl="0">
              <a:spcBef>
                <a:spcPts val="0"/>
              </a:spcBef>
              <a:spcAft>
                <a:spcPts val="0"/>
              </a:spcAft>
              <a:buSzPts val="2900"/>
              <a:buChar char="-"/>
            </a:pPr>
            <a:r>
              <a:rPr lang="en" sz="2900" dirty="0"/>
              <a:t>NO EXPERIMENTAL. </a:t>
            </a:r>
            <a:endParaRPr sz="2900" dirty="0"/>
          </a:p>
          <a:p>
            <a:pPr marL="457200" lvl="0" indent="-412750" algn="l" rtl="0">
              <a:spcBef>
                <a:spcPts val="0"/>
              </a:spcBef>
              <a:spcAft>
                <a:spcPts val="0"/>
              </a:spcAft>
              <a:buSzPts val="2900"/>
              <a:buChar char="-"/>
            </a:pPr>
            <a:r>
              <a:rPr lang="en" sz="2900" dirty="0"/>
              <a:t>DESCRIPTIVO.</a:t>
            </a:r>
            <a:endParaRPr sz="2900" dirty="0"/>
          </a:p>
          <a:p>
            <a:pPr marL="457200" lvl="0" indent="-412750" algn="l" rtl="0">
              <a:spcBef>
                <a:spcPts val="0"/>
              </a:spcBef>
              <a:spcAft>
                <a:spcPts val="0"/>
              </a:spcAft>
              <a:buSzPts val="2900"/>
              <a:buChar char="-"/>
            </a:pPr>
            <a:r>
              <a:rPr lang="en" sz="2900" dirty="0"/>
              <a:t>CORRELACIONAL</a:t>
            </a:r>
            <a:r>
              <a:rPr lang="en" sz="2900" dirty="0" smtClean="0"/>
              <a:t>.</a:t>
            </a:r>
          </a:p>
          <a:p>
            <a:pPr marL="457200" lvl="0" indent="-412750" algn="l" rtl="0">
              <a:spcBef>
                <a:spcPts val="0"/>
              </a:spcBef>
              <a:spcAft>
                <a:spcPts val="0"/>
              </a:spcAft>
              <a:buSzPts val="2900"/>
              <a:buChar char="-"/>
            </a:pPr>
            <a:r>
              <a:rPr lang="en" sz="2900" dirty="0" smtClean="0"/>
              <a:t>TRANSVERSAL.</a:t>
            </a:r>
            <a:endParaRPr sz="2900" dirty="0"/>
          </a:p>
        </p:txBody>
      </p:sp>
      <p:pic>
        <p:nvPicPr>
          <p:cNvPr id="177" name="Google Shape;177;p6" descr="Resultado de imagen para icono lapiz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17050" y="1766138"/>
            <a:ext cx="900000" cy="90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358288" y="1021838"/>
            <a:ext cx="1041587" cy="92249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5" name="Google Shape;182;g124d01343c9_0_9" title="Chart"/>
          <p:cNvPicPr preferRelativeResize="0"/>
          <p:nvPr/>
        </p:nvPicPr>
        <p:blipFill rotWithShape="1">
          <a:blip r:embed="rId2">
            <a:alphaModFix/>
          </a:blip>
          <a:srcRect r="27709"/>
          <a:stretch/>
        </p:blipFill>
        <p:spPr>
          <a:xfrm>
            <a:off x="5591726" y="1021838"/>
            <a:ext cx="3968100" cy="3398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183;g124d01343c9_0_9" title="Chart"/>
          <p:cNvPicPr preferRelativeResize="0"/>
          <p:nvPr/>
        </p:nvPicPr>
        <p:blipFill rotWithShape="1">
          <a:blip r:embed="rId3">
            <a:alphaModFix/>
          </a:blip>
          <a:srcRect r="26942"/>
          <a:stretch/>
        </p:blipFill>
        <p:spPr>
          <a:xfrm>
            <a:off x="0" y="999788"/>
            <a:ext cx="4067033" cy="3442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184;g124d01343c9_0_9" descr="Resultado de imagen para ICONO PAREJA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06040" y="2726030"/>
            <a:ext cx="714375" cy="71434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85;g124d01343c9_0_9" descr="Resultado de imagen para ICONO PAREJA TECHO"/>
          <p:cNvPicPr preferRelativeResize="0"/>
          <p:nvPr/>
        </p:nvPicPr>
        <p:blipFill rotWithShape="1">
          <a:blip r:embed="rId5">
            <a:alphaModFix/>
          </a:blip>
          <a:srcRect l="-5359" r="5359"/>
          <a:stretch/>
        </p:blipFill>
        <p:spPr>
          <a:xfrm>
            <a:off x="7766224" y="1406408"/>
            <a:ext cx="848650" cy="875831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186;g124d01343c9_0_9" descr="Resultado de imagen para ICONO PAREJA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007619" y="1886779"/>
            <a:ext cx="524985" cy="5417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87;g124d01343c9_0_9" descr="Resultado de imagen para ICONO RELACION CASUAL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457341" y="1188390"/>
            <a:ext cx="685800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88;g124d01343c9_0_9" descr="Resultado de imagen para ICONO solo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945075" y="2047590"/>
            <a:ext cx="800700" cy="800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89;g124d01343c9_0_9" descr="C:\Users\Zenias\Desktop\1455555018_users-2_icon-icons.com_53266.png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971650" y="1188390"/>
            <a:ext cx="1097875" cy="1097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90;g124d01343c9_0_9" descr="C:\Users\Zenias\Desktop\1455554992_users-14_icon-icons.com_53277.png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2628625" y="1700527"/>
            <a:ext cx="1025548" cy="1025524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91;g124d01343c9_0_9"/>
          <p:cNvSpPr txBox="1"/>
          <p:nvPr/>
        </p:nvSpPr>
        <p:spPr>
          <a:xfrm>
            <a:off x="4213584" y="922006"/>
            <a:ext cx="1269900" cy="80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</a:pPr>
            <a:r>
              <a:rPr lang="en" sz="4000" b="1" i="0" u="none" strike="noStrike" cap="none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1</a:t>
            </a:r>
            <a:r>
              <a:rPr lang="en" sz="4000" b="1" dirty="0">
                <a:latin typeface="Economica"/>
                <a:ea typeface="Economica"/>
                <a:cs typeface="Economica"/>
                <a:sym typeface="Economica"/>
              </a:rPr>
              <a:t>00</a:t>
            </a:r>
            <a:r>
              <a:rPr lang="en" sz="1800" b="1" i="0" u="none" strike="noStrike" cap="none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 </a:t>
            </a:r>
            <a:br>
              <a:rPr lang="en" sz="1800" b="1" i="0" u="none" strike="noStrike" cap="none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</a:br>
            <a:endParaRPr dirty="0"/>
          </a:p>
          <a:p>
            <a:pPr marL="0" marR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92;g124d01343c9_0_9"/>
          <p:cNvSpPr txBox="1"/>
          <p:nvPr/>
        </p:nvSpPr>
        <p:spPr>
          <a:xfrm>
            <a:off x="4082525" y="1874790"/>
            <a:ext cx="1827432" cy="5385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Entre 19 y 67 años </a:t>
            </a:r>
            <a:endParaRPr sz="2000" dirty="0"/>
          </a:p>
        </p:txBody>
      </p:sp>
      <p:sp>
        <p:nvSpPr>
          <p:cNvPr id="16" name="Google Shape;193;g124d01343c9_0_9"/>
          <p:cNvSpPr txBox="1"/>
          <p:nvPr/>
        </p:nvSpPr>
        <p:spPr>
          <a:xfrm>
            <a:off x="4295375" y="1506465"/>
            <a:ext cx="1188109" cy="503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personas</a:t>
            </a:r>
            <a:r>
              <a:rPr lang="en" sz="18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.</a:t>
            </a:r>
            <a:endParaRPr dirty="0"/>
          </a:p>
        </p:txBody>
      </p:sp>
      <p:pic>
        <p:nvPicPr>
          <p:cNvPr id="17" name="Google Shape;194;g124d01343c9_0_9" title="Chart"/>
          <p:cNvPicPr preferRelativeResize="0"/>
          <p:nvPr/>
        </p:nvPicPr>
        <p:blipFill rotWithShape="1">
          <a:blip r:embed="rId11">
            <a:alphaModFix/>
          </a:blip>
          <a:srcRect l="8690" t="7864" r="26839" b="8649"/>
          <a:stretch/>
        </p:blipFill>
        <p:spPr>
          <a:xfrm>
            <a:off x="3231117" y="3455238"/>
            <a:ext cx="3373516" cy="2734352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18" name="Google Shape;195;g124d01343c9_0_9" title="Chart"/>
          <p:cNvPicPr preferRelativeResize="0"/>
          <p:nvPr/>
        </p:nvPicPr>
        <p:blipFill rotWithShape="1">
          <a:blip r:embed="rId11">
            <a:alphaModFix/>
          </a:blip>
          <a:srcRect l="85543" b="71864"/>
          <a:stretch/>
        </p:blipFill>
        <p:spPr>
          <a:xfrm>
            <a:off x="7209125" y="4301865"/>
            <a:ext cx="1245000" cy="149970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6;g124d01343c9_0_9"/>
          <p:cNvSpPr txBox="1"/>
          <p:nvPr/>
        </p:nvSpPr>
        <p:spPr>
          <a:xfrm>
            <a:off x="739973" y="276953"/>
            <a:ext cx="7080442" cy="6770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 dirty="0">
                <a:latin typeface="Economica"/>
                <a:ea typeface="Economica"/>
                <a:cs typeface="Economica"/>
                <a:sym typeface="Economica"/>
              </a:rPr>
              <a:t>Métodos y </a:t>
            </a:r>
            <a:r>
              <a:rPr lang="en" sz="3200" b="1" dirty="0" smtClean="0">
                <a:latin typeface="Economica"/>
                <a:ea typeface="Economica"/>
                <a:cs typeface="Economica"/>
                <a:sym typeface="Economica"/>
              </a:rPr>
              <a:t>Técnicas – Diseño Muestral</a:t>
            </a:r>
            <a:endParaRPr sz="3200" b="1" dirty="0"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20" name="Google Shape;197;g124d01343c9_0_9"/>
          <p:cNvSpPr txBox="1"/>
          <p:nvPr/>
        </p:nvSpPr>
        <p:spPr>
          <a:xfrm>
            <a:off x="2340325" y="2787265"/>
            <a:ext cx="12699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Economica"/>
                <a:ea typeface="Economica"/>
                <a:cs typeface="Economica"/>
                <a:sym typeface="Economica"/>
              </a:rPr>
              <a:t>MUJER CIS</a:t>
            </a:r>
            <a:endParaRPr sz="1600" b="1" dirty="0"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21" name="Google Shape;198;g124d01343c9_0_9"/>
          <p:cNvSpPr txBox="1"/>
          <p:nvPr/>
        </p:nvSpPr>
        <p:spPr>
          <a:xfrm>
            <a:off x="884022" y="2336490"/>
            <a:ext cx="9660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Economica"/>
                <a:ea typeface="Economica"/>
                <a:cs typeface="Economica"/>
                <a:sym typeface="Economica"/>
              </a:rPr>
              <a:t>VARON CIS</a:t>
            </a:r>
            <a:endParaRPr sz="1600" b="1" dirty="0"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22" name="Google Shape;199;g124d01343c9_0_9"/>
          <p:cNvSpPr txBox="1"/>
          <p:nvPr/>
        </p:nvSpPr>
        <p:spPr>
          <a:xfrm>
            <a:off x="1918349" y="1142633"/>
            <a:ext cx="12699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latin typeface="Economica"/>
                <a:ea typeface="Economica"/>
                <a:cs typeface="Economica"/>
                <a:sym typeface="Economica"/>
              </a:rPr>
              <a:t>NO BINARIO</a:t>
            </a:r>
            <a:endParaRPr sz="1600" b="1" dirty="0"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23" name="Google Shape;200;g124d01343c9_0_9"/>
          <p:cNvSpPr txBox="1"/>
          <p:nvPr/>
        </p:nvSpPr>
        <p:spPr>
          <a:xfrm>
            <a:off x="2091300" y="2202265"/>
            <a:ext cx="10257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63%</a:t>
            </a:r>
            <a:endParaRPr sz="100" dirty="0"/>
          </a:p>
        </p:txBody>
      </p:sp>
      <p:sp>
        <p:nvSpPr>
          <p:cNvPr id="24" name="Google Shape;201;g124d01343c9_0_9"/>
          <p:cNvSpPr txBox="1"/>
          <p:nvPr/>
        </p:nvSpPr>
        <p:spPr>
          <a:xfrm>
            <a:off x="477500" y="1820940"/>
            <a:ext cx="10257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 b="1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35%</a:t>
            </a:r>
            <a:endParaRPr sz="100" dirty="0"/>
          </a:p>
        </p:txBody>
      </p:sp>
      <p:sp>
        <p:nvSpPr>
          <p:cNvPr id="25" name="Google Shape;202;g124d01343c9_0_9"/>
          <p:cNvSpPr txBox="1"/>
          <p:nvPr/>
        </p:nvSpPr>
        <p:spPr>
          <a:xfrm>
            <a:off x="1912875" y="1289358"/>
            <a:ext cx="661470" cy="644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 dirty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2%</a:t>
            </a:r>
            <a:endParaRPr sz="100" dirty="0"/>
          </a:p>
        </p:txBody>
      </p:sp>
      <p:sp>
        <p:nvSpPr>
          <p:cNvPr id="26" name="Google Shape;203;g124d01343c9_0_9"/>
          <p:cNvSpPr txBox="1"/>
          <p:nvPr/>
        </p:nvSpPr>
        <p:spPr>
          <a:xfrm>
            <a:off x="6549325" y="4120765"/>
            <a:ext cx="1025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81%</a:t>
            </a:r>
            <a:endParaRPr sz="300" dirty="0"/>
          </a:p>
        </p:txBody>
      </p:sp>
      <p:sp>
        <p:nvSpPr>
          <p:cNvPr id="27" name="Google Shape;204;g124d01343c9_0_9"/>
          <p:cNvSpPr txBox="1"/>
          <p:nvPr/>
        </p:nvSpPr>
        <p:spPr>
          <a:xfrm>
            <a:off x="6549325" y="4392240"/>
            <a:ext cx="1025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13%</a:t>
            </a:r>
            <a:endParaRPr sz="300" dirty="0"/>
          </a:p>
        </p:txBody>
      </p:sp>
      <p:sp>
        <p:nvSpPr>
          <p:cNvPr id="28" name="Google Shape;205;g124d01343c9_0_9"/>
          <p:cNvSpPr txBox="1"/>
          <p:nvPr/>
        </p:nvSpPr>
        <p:spPr>
          <a:xfrm>
            <a:off x="6549325" y="4685840"/>
            <a:ext cx="1025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3%</a:t>
            </a:r>
            <a:endParaRPr sz="300" dirty="0"/>
          </a:p>
        </p:txBody>
      </p:sp>
      <p:sp>
        <p:nvSpPr>
          <p:cNvPr id="29" name="Google Shape;206;g124d01343c9_0_9"/>
          <p:cNvSpPr txBox="1"/>
          <p:nvPr/>
        </p:nvSpPr>
        <p:spPr>
          <a:xfrm>
            <a:off x="6549325" y="4976365"/>
            <a:ext cx="1025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2%</a:t>
            </a:r>
            <a:endParaRPr sz="300" dirty="0"/>
          </a:p>
        </p:txBody>
      </p:sp>
      <p:sp>
        <p:nvSpPr>
          <p:cNvPr id="30" name="Google Shape;207;g124d01343c9_0_9"/>
          <p:cNvSpPr txBox="1"/>
          <p:nvPr/>
        </p:nvSpPr>
        <p:spPr>
          <a:xfrm>
            <a:off x="6549325" y="5250915"/>
            <a:ext cx="1025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1%</a:t>
            </a:r>
            <a:endParaRPr sz="300" dirty="0"/>
          </a:p>
        </p:txBody>
      </p:sp>
      <p:sp>
        <p:nvSpPr>
          <p:cNvPr id="31" name="Google Shape;208;g124d01343c9_0_9"/>
          <p:cNvSpPr txBox="1"/>
          <p:nvPr/>
        </p:nvSpPr>
        <p:spPr>
          <a:xfrm>
            <a:off x="8253975" y="2202253"/>
            <a:ext cx="10257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38%</a:t>
            </a:r>
            <a:endParaRPr sz="100" dirty="0"/>
          </a:p>
        </p:txBody>
      </p:sp>
      <p:sp>
        <p:nvSpPr>
          <p:cNvPr id="32" name="Google Shape;209;g124d01343c9_0_9"/>
          <p:cNvSpPr txBox="1"/>
          <p:nvPr/>
        </p:nvSpPr>
        <p:spPr>
          <a:xfrm>
            <a:off x="7611025" y="2863528"/>
            <a:ext cx="10257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24%</a:t>
            </a:r>
            <a:endParaRPr sz="100" dirty="0"/>
          </a:p>
        </p:txBody>
      </p:sp>
      <p:sp>
        <p:nvSpPr>
          <p:cNvPr id="33" name="Google Shape;210;g124d01343c9_0_9"/>
          <p:cNvSpPr txBox="1"/>
          <p:nvPr/>
        </p:nvSpPr>
        <p:spPr>
          <a:xfrm>
            <a:off x="6256750" y="2259528"/>
            <a:ext cx="10257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21%</a:t>
            </a:r>
            <a:endParaRPr sz="100" dirty="0"/>
          </a:p>
        </p:txBody>
      </p:sp>
      <p:sp>
        <p:nvSpPr>
          <p:cNvPr id="34" name="Google Shape;211;g124d01343c9_0_9"/>
          <p:cNvSpPr txBox="1"/>
          <p:nvPr/>
        </p:nvSpPr>
        <p:spPr>
          <a:xfrm>
            <a:off x="6664825" y="1651828"/>
            <a:ext cx="10257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17%</a:t>
            </a:r>
            <a:endParaRPr sz="100" dirty="0"/>
          </a:p>
        </p:txBody>
      </p:sp>
      <p:sp>
        <p:nvSpPr>
          <p:cNvPr id="35" name="Google Shape;212;g124d01343c9_0_9"/>
          <p:cNvSpPr txBox="1"/>
          <p:nvPr/>
        </p:nvSpPr>
        <p:spPr>
          <a:xfrm>
            <a:off x="4787900" y="4797765"/>
            <a:ext cx="1190700" cy="5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b="1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81%</a:t>
            </a:r>
            <a:endParaRPr sz="500" dirty="0"/>
          </a:p>
        </p:txBody>
      </p:sp>
      <p:sp>
        <p:nvSpPr>
          <p:cNvPr id="36" name="Google Shape;213;g124d01343c9_0_9"/>
          <p:cNvSpPr txBox="1"/>
          <p:nvPr/>
        </p:nvSpPr>
        <p:spPr>
          <a:xfrm>
            <a:off x="3610225" y="3754065"/>
            <a:ext cx="1025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13%</a:t>
            </a:r>
            <a:endParaRPr sz="300" dirty="0"/>
          </a:p>
        </p:txBody>
      </p:sp>
      <p:sp>
        <p:nvSpPr>
          <p:cNvPr id="37" name="CuadroTexto 36"/>
          <p:cNvSpPr txBox="1"/>
          <p:nvPr/>
        </p:nvSpPr>
        <p:spPr>
          <a:xfrm>
            <a:off x="1234403" y="6230232"/>
            <a:ext cx="76145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AR" sz="1200" b="1" dirty="0"/>
              <a:t>78% </a:t>
            </a:r>
            <a:r>
              <a:rPr lang="es-AR" sz="1200" b="1" dirty="0" smtClean="0"/>
              <a:t> DE LOS QUE ESTAN EN PAREJA ESTABLE EXPRESO BIENESTAR EN LA RELACION.</a:t>
            </a:r>
            <a:endParaRPr lang="es-AR" sz="1200" b="1" dirty="0"/>
          </a:p>
          <a:p>
            <a:pPr marL="171450" indent="-171450" algn="ctr">
              <a:buFont typeface="Arial" panose="020B0604020202020204" pitchFamily="34" charset="0"/>
              <a:buChar char="•"/>
            </a:pPr>
            <a:r>
              <a:rPr lang="es-AR" sz="1200" b="1" dirty="0" smtClean="0"/>
              <a:t>LOS QUE ESTABAN EN  PAREJA ESTABLE PRESENTABAN UNA PROMEDIO DE 6 AÑOS JUNTOS.</a:t>
            </a:r>
            <a:endParaRPr lang="es-AR" sz="1200" b="1" dirty="0"/>
          </a:p>
        </p:txBody>
      </p:sp>
    </p:spTree>
    <p:extLst>
      <p:ext uri="{BB962C8B-B14F-4D97-AF65-F5344CB8AC3E}">
        <p14:creationId xmlns:p14="http://schemas.microsoft.com/office/powerpoint/2010/main" val="36140548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9"/>
          <p:cNvSpPr txBox="1">
            <a:spLocks noGrp="1"/>
          </p:cNvSpPr>
          <p:nvPr>
            <p:ph type="title"/>
          </p:nvPr>
        </p:nvSpPr>
        <p:spPr>
          <a:xfrm>
            <a:off x="776796" y="625802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2800"/>
              <a:buNone/>
            </a:pPr>
            <a:r>
              <a:rPr lang="en" sz="3600" b="1">
                <a:latin typeface="Economica"/>
                <a:ea typeface="Economica"/>
                <a:cs typeface="Economica"/>
                <a:sym typeface="Economica"/>
              </a:rPr>
              <a:t>Instrumentos</a:t>
            </a:r>
            <a:endParaRPr sz="3600" b="1" dirty="0"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219" name="Google Shape;219;p19"/>
          <p:cNvSpPr txBox="1">
            <a:spLocks noGrp="1"/>
          </p:cNvSpPr>
          <p:nvPr>
            <p:ph type="body" idx="1"/>
          </p:nvPr>
        </p:nvSpPr>
        <p:spPr>
          <a:xfrm>
            <a:off x="1680346" y="1647175"/>
            <a:ext cx="2535600" cy="44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Economica"/>
              <a:buChar char="●"/>
            </a:pPr>
            <a:r>
              <a:rPr lang="en" i="1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Registro de datos básicos</a:t>
            </a:r>
            <a:endParaRPr dirty="0">
              <a:solidFill>
                <a:srgbClr val="FFFFFF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220" name="Google Shape;220;p19"/>
          <p:cNvSpPr txBox="1"/>
          <p:nvPr/>
        </p:nvSpPr>
        <p:spPr>
          <a:xfrm>
            <a:off x="4495600" y="1647175"/>
            <a:ext cx="4450800" cy="56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1750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conomica"/>
              <a:buChar char="●"/>
            </a:pPr>
            <a:r>
              <a:rPr lang="en" sz="1800" i="1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Cuestionario de Prácticas Sexuales Online (CPSO) 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19"/>
          <p:cNvSpPr txBox="1"/>
          <p:nvPr/>
        </p:nvSpPr>
        <p:spPr>
          <a:xfrm>
            <a:off x="1174325" y="3779900"/>
            <a:ext cx="3698400" cy="56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1750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conomica"/>
              <a:buChar char="●"/>
            </a:pPr>
            <a:r>
              <a:rPr lang="en" sz="1800" i="1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Inventario de Síntomas SCL-90-R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2" name="Google Shape;222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81451" y="2265901"/>
            <a:ext cx="1133475" cy="1133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92258" y="2295526"/>
            <a:ext cx="1133475" cy="1133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" name="Google Shape;224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56775" y="4349000"/>
            <a:ext cx="1133475" cy="1133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" name="Google Shape;225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92250" y="4349000"/>
            <a:ext cx="1133475" cy="1133475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19"/>
          <p:cNvSpPr txBox="1"/>
          <p:nvPr/>
        </p:nvSpPr>
        <p:spPr>
          <a:xfrm>
            <a:off x="4654325" y="3779900"/>
            <a:ext cx="3698400" cy="56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1750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conomica"/>
              <a:buChar char="●"/>
            </a:pPr>
            <a:r>
              <a:rPr lang="en" sz="1800" i="1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Cuestionario de Adicción al Cibersexo (ISST)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0"/>
          <p:cNvSpPr txBox="1">
            <a:spLocks noGrp="1"/>
          </p:cNvSpPr>
          <p:nvPr>
            <p:ph type="title"/>
          </p:nvPr>
        </p:nvSpPr>
        <p:spPr>
          <a:xfrm>
            <a:off x="531625" y="821667"/>
            <a:ext cx="923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4900">
                <a:latin typeface="Economica"/>
                <a:ea typeface="Economica"/>
                <a:cs typeface="Economica"/>
                <a:sym typeface="Economica"/>
              </a:rPr>
              <a:t>Resultados y Discusión</a:t>
            </a:r>
            <a:endParaRPr sz="2300" dirty="0"/>
          </a:p>
        </p:txBody>
      </p:sp>
      <p:pic>
        <p:nvPicPr>
          <p:cNvPr id="232" name="Google Shape;232;p20" descr="Resultado de imagen para icono cientifico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63875" y="1689100"/>
            <a:ext cx="3987800" cy="398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f3e67ee3f8_0_17"/>
          <p:cNvSpPr txBox="1"/>
          <p:nvPr/>
        </p:nvSpPr>
        <p:spPr>
          <a:xfrm>
            <a:off x="678375" y="702575"/>
            <a:ext cx="8075700" cy="12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b="1" dirty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RESULTADOS OBJETIVO 1</a:t>
            </a:r>
            <a:endParaRPr sz="2300" b="1" dirty="0">
              <a:solidFill>
                <a:schemeClr val="dk1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900" b="1" dirty="0">
              <a:solidFill>
                <a:schemeClr val="dk1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457200" lvl="0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Economica"/>
              <a:buChar char="-"/>
            </a:pPr>
            <a:r>
              <a:rPr lang="en" sz="2100" b="1" dirty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Definir perfiles de usuarios de cibersexo en función de las prácticas sexuales.</a:t>
            </a:r>
            <a:endParaRPr sz="2100" b="1" dirty="0">
              <a:solidFill>
                <a:schemeClr val="dk1"/>
              </a:solidFill>
              <a:latin typeface="Economica"/>
              <a:ea typeface="Economica"/>
              <a:cs typeface="Economica"/>
              <a:sym typeface="Economica"/>
            </a:endParaRPr>
          </a:p>
        </p:txBody>
      </p:sp>
      <p:pic>
        <p:nvPicPr>
          <p:cNvPr id="238" name="Google Shape;238;gf3e67ee3f8_0_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69889" y="2204856"/>
            <a:ext cx="2787760" cy="168201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9" name="Google Shape;239;gf3e67ee3f8_0_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89612" y="2204856"/>
            <a:ext cx="2273763" cy="168201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0" name="Google Shape;240;gf3e67ee3f8_0_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00825" y="2204855"/>
            <a:ext cx="2982273" cy="1682011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gf3e67ee3f8_0_17"/>
          <p:cNvSpPr txBox="1"/>
          <p:nvPr/>
        </p:nvSpPr>
        <p:spPr>
          <a:xfrm>
            <a:off x="1211849" y="4137846"/>
            <a:ext cx="7945800" cy="23390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Font typeface="Economica"/>
              <a:buChar char="-"/>
            </a:pPr>
            <a:r>
              <a:rPr lang="en" sz="2800" dirty="0">
                <a:latin typeface="Economica"/>
                <a:ea typeface="Economica"/>
                <a:cs typeface="Economica"/>
                <a:sym typeface="Economica"/>
              </a:rPr>
              <a:t>No presentan uso patológico o de riesgo, sino recreativo.</a:t>
            </a:r>
            <a:endParaRPr sz="2800" dirty="0">
              <a:latin typeface="Economica"/>
              <a:ea typeface="Economica"/>
              <a:cs typeface="Economica"/>
              <a:sym typeface="Economica"/>
            </a:endParaRPr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Font typeface="Economica"/>
              <a:buChar char="-"/>
            </a:pPr>
            <a:r>
              <a:rPr lang="en" sz="2800" dirty="0">
                <a:latin typeface="Economica"/>
                <a:ea typeface="Economica"/>
                <a:cs typeface="Economica"/>
                <a:sym typeface="Economica"/>
              </a:rPr>
              <a:t>No incurren en conductas sexuales compulsivas online.</a:t>
            </a:r>
            <a:endParaRPr sz="2800" dirty="0">
              <a:latin typeface="Economica"/>
              <a:ea typeface="Economica"/>
              <a:cs typeface="Economica"/>
              <a:sym typeface="Economica"/>
            </a:endParaRPr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Font typeface="Economica"/>
              <a:buChar char="-"/>
            </a:pPr>
            <a:r>
              <a:rPr lang="en" sz="2800" dirty="0">
                <a:latin typeface="Economica"/>
                <a:ea typeface="Economica"/>
                <a:cs typeface="Economica"/>
                <a:sym typeface="Economica"/>
              </a:rPr>
              <a:t>No reportan pérdidas de dinero por el uso de cibersexo.</a:t>
            </a:r>
            <a:endParaRPr sz="2800" dirty="0">
              <a:latin typeface="Economica"/>
              <a:ea typeface="Economica"/>
              <a:cs typeface="Economica"/>
              <a:sym typeface="Economica"/>
            </a:endParaRPr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Font typeface="Economica"/>
              <a:buChar char="-"/>
            </a:pPr>
            <a:r>
              <a:rPr lang="en" sz="2800" dirty="0">
                <a:latin typeface="Economica"/>
                <a:ea typeface="Economica"/>
                <a:cs typeface="Economica"/>
                <a:sym typeface="Economica"/>
              </a:rPr>
              <a:t>No consideran que deban preocuparse por su conducta cibersexual.</a:t>
            </a:r>
            <a:endParaRPr sz="2800" dirty="0">
              <a:latin typeface="Economica"/>
              <a:ea typeface="Economica"/>
              <a:cs typeface="Economica"/>
              <a:sym typeface="Economic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46;gf3e67ee3f8_0_28"/>
          <p:cNvSpPr txBox="1"/>
          <p:nvPr/>
        </p:nvSpPr>
        <p:spPr>
          <a:xfrm>
            <a:off x="610136" y="288272"/>
            <a:ext cx="8075700" cy="963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b="1" dirty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RESULTADOS OBJETIVO 1</a:t>
            </a:r>
            <a:endParaRPr sz="2300" b="1" dirty="0">
              <a:solidFill>
                <a:schemeClr val="dk1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457200" lvl="0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Economica"/>
              <a:buChar char="-"/>
            </a:pPr>
            <a:r>
              <a:rPr lang="en" sz="2100" b="1" dirty="0" smtClean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Definir </a:t>
            </a:r>
            <a:r>
              <a:rPr lang="en" sz="2100" b="1" dirty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perfiles de usuarios de cibersexo en función de las prácticas sexuales.</a:t>
            </a:r>
            <a:endParaRPr sz="2100" b="1" dirty="0">
              <a:solidFill>
                <a:schemeClr val="dk1"/>
              </a:solidFill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350828" y="1362502"/>
            <a:ext cx="4428399" cy="222000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7" name="Rectángulo 6"/>
          <p:cNvSpPr/>
          <p:nvPr/>
        </p:nvSpPr>
        <p:spPr>
          <a:xfrm>
            <a:off x="4922290" y="1375624"/>
            <a:ext cx="4726676" cy="222000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8" name="Rectángulo 7"/>
          <p:cNvSpPr/>
          <p:nvPr/>
        </p:nvSpPr>
        <p:spPr>
          <a:xfrm>
            <a:off x="373872" y="3764681"/>
            <a:ext cx="4428399" cy="2076561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9" name="Rectángulo 8"/>
          <p:cNvSpPr/>
          <p:nvPr/>
        </p:nvSpPr>
        <p:spPr>
          <a:xfrm>
            <a:off x="4922290" y="3764681"/>
            <a:ext cx="4726676" cy="207656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0" name="CuadroTexto 9"/>
          <p:cNvSpPr txBox="1"/>
          <p:nvPr/>
        </p:nvSpPr>
        <p:spPr>
          <a:xfrm>
            <a:off x="1850968" y="1514193"/>
            <a:ext cx="14281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000" dirty="0" smtClean="0">
                <a:latin typeface="Economica" panose="020B0604020202020204" charset="0"/>
              </a:rPr>
              <a:t>ACTIVIDADES</a:t>
            </a:r>
            <a:endParaRPr lang="es-AR" sz="2000" dirty="0">
              <a:latin typeface="Economica" panose="020B0604020202020204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6476587" y="1530425"/>
            <a:ext cx="16075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000" dirty="0" smtClean="0">
                <a:latin typeface="Economica" panose="020B0604020202020204" charset="0"/>
              </a:rPr>
              <a:t>MOTIVACIONES</a:t>
            </a:r>
            <a:endParaRPr lang="es-AR" sz="2000" dirty="0">
              <a:latin typeface="Economica" panose="020B0604020202020204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1847723" y="3830079"/>
            <a:ext cx="1397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000" dirty="0" smtClean="0">
                <a:latin typeface="Economica" panose="020B0604020202020204" charset="0"/>
              </a:rPr>
              <a:t>CONTENIDOS</a:t>
            </a:r>
            <a:endParaRPr lang="es-AR" sz="2000" dirty="0">
              <a:latin typeface="Economica" panose="020B0604020202020204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6600144" y="3817864"/>
            <a:ext cx="13603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000" dirty="0" smtClean="0">
                <a:latin typeface="Economica" panose="020B0604020202020204" charset="0"/>
              </a:rPr>
              <a:t>FRECUENCIA</a:t>
            </a:r>
            <a:endParaRPr lang="es-AR" sz="2000" dirty="0">
              <a:latin typeface="Economica" panose="020B0604020202020204" charset="0"/>
            </a:endParaRPr>
          </a:p>
        </p:txBody>
      </p:sp>
      <p:sp>
        <p:nvSpPr>
          <p:cNvPr id="14" name="Google Shape;248;gf3e67ee3f8_0_28"/>
          <p:cNvSpPr txBox="1"/>
          <p:nvPr/>
        </p:nvSpPr>
        <p:spPr>
          <a:xfrm>
            <a:off x="448873" y="1910536"/>
            <a:ext cx="4330354" cy="1661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sz="2000" dirty="0" smtClean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62% ven </a:t>
            </a:r>
            <a:r>
              <a:rPr lang="en" sz="2000" dirty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imágenes o videos pornograficos para </a:t>
            </a:r>
            <a:r>
              <a:rPr lang="en" sz="2000" dirty="0" smtClean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masturbarse.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sz="2000" dirty="0" smtClean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61% buscan informacion sobre educacion sexual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sz="2000" dirty="0" smtClean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20% no realiza ninguna actividad cibersexual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15" name="Google Shape;248;gf3e67ee3f8_0_28"/>
          <p:cNvSpPr txBox="1"/>
          <p:nvPr/>
        </p:nvSpPr>
        <p:spPr>
          <a:xfrm>
            <a:off x="5115161" y="1948959"/>
            <a:ext cx="4330354" cy="1661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" sz="2000" dirty="0" smtClean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38% encontrar material para masturbarse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" sz="2000" dirty="0" smtClean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34%  distraerse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" sz="2000" dirty="0" smtClean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34% </a:t>
            </a:r>
            <a:r>
              <a:rPr lang="es-AR" sz="2000" dirty="0" smtClean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aprender </a:t>
            </a:r>
            <a:r>
              <a:rPr lang="es-AR" sz="2000" dirty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cosas sobre </a:t>
            </a:r>
            <a:r>
              <a:rPr lang="es-AR" sz="2000" dirty="0" smtClean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sexo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s-AR" sz="2000" dirty="0" smtClean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31% relajarse</a:t>
            </a:r>
            <a:endParaRPr lang="es-AR" sz="2000" dirty="0"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16" name="Google Shape;248;gf3e67ee3f8_0_28"/>
          <p:cNvSpPr txBox="1"/>
          <p:nvPr/>
        </p:nvSpPr>
        <p:spPr>
          <a:xfrm>
            <a:off x="5424816" y="4217974"/>
            <a:ext cx="4666131" cy="11079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" sz="2000" dirty="0" smtClean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34% una vez por semana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" sz="2000" dirty="0" smtClean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33%  dos</a:t>
            </a:r>
            <a:r>
              <a:rPr lang="es-AR" sz="2000" dirty="0" smtClean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 </a:t>
            </a:r>
            <a:r>
              <a:rPr lang="es-AR" sz="2000" dirty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a </a:t>
            </a:r>
            <a:r>
              <a:rPr lang="es-AR" sz="2000" dirty="0" smtClean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tres </a:t>
            </a:r>
            <a:r>
              <a:rPr lang="es-AR" sz="2000" dirty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veces por </a:t>
            </a:r>
            <a:r>
              <a:rPr lang="es-AR" sz="2000" dirty="0" smtClean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semana</a:t>
            </a:r>
            <a:endParaRPr lang="es-AR" sz="2000" dirty="0">
              <a:latin typeface="Economica"/>
              <a:ea typeface="Economica"/>
              <a:cs typeface="Economica"/>
              <a:sym typeface="Economic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" sz="2000" dirty="0" smtClean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30% </a:t>
            </a:r>
            <a:r>
              <a:rPr lang="es-AR" sz="2000" dirty="0" smtClean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más de tres</a:t>
            </a:r>
            <a:r>
              <a:rPr lang="es-AR" sz="2000" dirty="0" smtClean="0">
                <a:latin typeface="Economica"/>
                <a:ea typeface="Economica"/>
                <a:cs typeface="Economica"/>
                <a:sym typeface="Economica"/>
              </a:rPr>
              <a:t> veces por semana</a:t>
            </a:r>
            <a:endParaRPr lang="es-AR" sz="2000" dirty="0"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17" name="Google Shape;248;gf3e67ee3f8_0_28"/>
          <p:cNvSpPr txBox="1"/>
          <p:nvPr/>
        </p:nvSpPr>
        <p:spPr>
          <a:xfrm>
            <a:off x="784055" y="4194447"/>
            <a:ext cx="4330354" cy="141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" sz="2000" dirty="0" smtClean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66% </a:t>
            </a:r>
            <a:r>
              <a:rPr lang="es-AR" sz="2000" dirty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busca contenido </a:t>
            </a:r>
            <a:r>
              <a:rPr lang="es-AR" sz="2000" dirty="0" smtClean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heterosexual</a:t>
            </a:r>
            <a:endParaRPr lang="en" sz="2000" dirty="0" smtClean="0">
              <a:solidFill>
                <a:schemeClr val="dk1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" sz="2000" dirty="0" smtClean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39% </a:t>
            </a:r>
            <a:r>
              <a:rPr lang="es-AR" sz="2000" dirty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busca contenido homosexual</a:t>
            </a:r>
            <a:endParaRPr lang="es-AR" sz="2000" dirty="0">
              <a:latin typeface="Economica"/>
              <a:ea typeface="Economica"/>
              <a:cs typeface="Economica"/>
              <a:sym typeface="Economica"/>
            </a:endParaRP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AR" sz="2000" dirty="0" smtClean="0">
                <a:latin typeface="Economica"/>
                <a:ea typeface="Economica"/>
                <a:cs typeface="Economica"/>
                <a:sym typeface="Economica"/>
              </a:rPr>
              <a:t>30% mas de dos personas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AR" sz="2000" dirty="0" smtClean="0">
                <a:latin typeface="Economica"/>
                <a:ea typeface="Economica"/>
                <a:cs typeface="Economica"/>
                <a:sym typeface="Economica"/>
              </a:rPr>
              <a:t>25% ninguno</a:t>
            </a:r>
            <a:endParaRPr sz="2000" dirty="0"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2370758" y="6032476"/>
            <a:ext cx="6108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800" b="1" dirty="0" smtClean="0">
                <a:latin typeface="Economica" panose="020B0604020202020204" charset="0"/>
              </a:rPr>
              <a:t>ACLARACIÓN: EN CADA DIMENSION PODIAN MARCAR MAS DE UN ITEM</a:t>
            </a:r>
            <a:endParaRPr lang="es-AR" sz="1800" b="1" dirty="0">
              <a:latin typeface="Economica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08751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gf3e67ee3f8_0_35"/>
          <p:cNvSpPr txBox="1"/>
          <p:nvPr/>
        </p:nvSpPr>
        <p:spPr>
          <a:xfrm>
            <a:off x="678375" y="702575"/>
            <a:ext cx="8075700" cy="12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b="1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RESULTADOS OBJETIVO 2</a:t>
            </a:r>
            <a:endParaRPr sz="2300" b="1" dirty="0">
              <a:solidFill>
                <a:schemeClr val="dk1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900" b="1" dirty="0">
              <a:solidFill>
                <a:schemeClr val="dk1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457200" lvl="0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Economica"/>
              <a:buChar char="-"/>
            </a:pPr>
            <a:r>
              <a:rPr lang="en" sz="2100" b="1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Describir la presencia de síntomas clínicos en la muestra.</a:t>
            </a:r>
            <a:endParaRPr sz="2100" b="1" dirty="0">
              <a:solidFill>
                <a:schemeClr val="dk1"/>
              </a:solidFill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272" name="Google Shape;272;gf3e67ee3f8_0_35"/>
          <p:cNvSpPr txBox="1"/>
          <p:nvPr/>
        </p:nvSpPr>
        <p:spPr>
          <a:xfrm>
            <a:off x="1214600" y="2532517"/>
            <a:ext cx="8237400" cy="180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dirty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EN EL 89% DE LOS CASOS NO SE ENCONTRO PRESENCIA DE SINTOMAS CLINICOS</a:t>
            </a:r>
            <a:endParaRPr sz="2100" dirty="0">
              <a:solidFill>
                <a:schemeClr val="dk1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 dirty="0"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dirty="0">
                <a:latin typeface="Economica"/>
                <a:ea typeface="Economica"/>
                <a:cs typeface="Economica"/>
                <a:sym typeface="Economica"/>
              </a:rPr>
              <a:t>NO SE ENCONTRARON PUNTUACIONES DE RIESGO EN LOS MISMOS</a:t>
            </a:r>
            <a:endParaRPr sz="2100" dirty="0"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 dirty="0"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dirty="0">
                <a:latin typeface="Economica"/>
                <a:ea typeface="Economica"/>
                <a:cs typeface="Economica"/>
                <a:sym typeface="Economica"/>
              </a:rPr>
              <a:t>LOS PUNTAJES FUERON LEVEMENTE MAYORES EN DEPRESIÓN Y </a:t>
            </a:r>
            <a:r>
              <a:rPr lang="en" sz="2100" dirty="0" smtClean="0">
                <a:latin typeface="Economica"/>
                <a:ea typeface="Economica"/>
                <a:cs typeface="Economica"/>
                <a:sym typeface="Economica"/>
              </a:rPr>
              <a:t>OBSESIONES-COMPULSIONES </a:t>
            </a:r>
            <a:endParaRPr sz="2100" dirty="0"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273" name="Google Shape;273;gf3e67ee3f8_0_35"/>
          <p:cNvSpPr/>
          <p:nvPr/>
        </p:nvSpPr>
        <p:spPr>
          <a:xfrm>
            <a:off x="807050" y="2532517"/>
            <a:ext cx="407400" cy="500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9900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74" name="Google Shape;274;gf3e67ee3f8_0_35"/>
          <p:cNvSpPr/>
          <p:nvPr/>
        </p:nvSpPr>
        <p:spPr>
          <a:xfrm>
            <a:off x="807050" y="3148685"/>
            <a:ext cx="407400" cy="500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9900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75" name="Google Shape;275;gf3e67ee3f8_0_35"/>
          <p:cNvSpPr/>
          <p:nvPr/>
        </p:nvSpPr>
        <p:spPr>
          <a:xfrm>
            <a:off x="807050" y="3833019"/>
            <a:ext cx="407400" cy="500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9900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62;p1"/>
          <p:cNvSpPr txBox="1"/>
          <p:nvPr/>
        </p:nvSpPr>
        <p:spPr>
          <a:xfrm>
            <a:off x="593422" y="761102"/>
            <a:ext cx="8530200" cy="132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Clr>
                <a:schemeClr val="dk1"/>
              </a:buClr>
              <a:buSzPts val="5200"/>
            </a:pPr>
            <a:r>
              <a:rPr lang="es-AR" sz="1600" b="1" dirty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ZIALLORENZO / CHOCRON / SANTACROCE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</a:pPr>
            <a:r>
              <a:rPr lang="en" sz="4000" b="0" i="0" u="none" strike="noStrike" cap="none" dirty="0" smtClean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CIBERSEXO </a:t>
            </a:r>
            <a:r>
              <a:rPr lang="en" sz="4000" b="0" i="0" u="none" strike="noStrike" cap="none" dirty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Y SÍNTOMAS </a:t>
            </a:r>
            <a:r>
              <a:rPr lang="en" sz="4000" b="0" i="0" u="none" strike="noStrike" cap="none" dirty="0" smtClean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CLÍNICOS</a:t>
            </a:r>
            <a:endParaRPr dirty="0"/>
          </a:p>
        </p:txBody>
      </p:sp>
      <p:pic>
        <p:nvPicPr>
          <p:cNvPr id="8" name="Google Shape;63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60089" y="2566873"/>
            <a:ext cx="4591338" cy="32470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CuadroTexto 8"/>
          <p:cNvSpPr txBox="1"/>
          <p:nvPr/>
        </p:nvSpPr>
        <p:spPr>
          <a:xfrm>
            <a:off x="3147957" y="1903945"/>
            <a:ext cx="34211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2400" dirty="0" smtClean="0">
                <a:latin typeface="Economica" panose="020B0604020202020204" charset="0"/>
              </a:rPr>
              <a:t>¿PORQUE ELEGIMOS ESTE TEMA?</a:t>
            </a:r>
            <a:endParaRPr lang="es-AR" sz="2400" dirty="0">
              <a:latin typeface="Economica" panose="020B060402020202020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11"/>
          <p:cNvSpPr txBox="1"/>
          <p:nvPr/>
        </p:nvSpPr>
        <p:spPr>
          <a:xfrm>
            <a:off x="627473" y="448319"/>
            <a:ext cx="8075700" cy="12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b="1" dirty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RESULTADOS OBJETIVO 3</a:t>
            </a:r>
            <a:endParaRPr sz="2300" b="1" dirty="0">
              <a:solidFill>
                <a:schemeClr val="dk1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900" b="1" dirty="0">
              <a:solidFill>
                <a:schemeClr val="dk1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457200" lvl="0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Economica"/>
              <a:buChar char="-"/>
            </a:pPr>
            <a:r>
              <a:rPr lang="en" sz="2100" b="1" dirty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Estudiar las relaciones entre consumo de cibersexo y síntomas clínicos</a:t>
            </a:r>
            <a:endParaRPr sz="2100" b="1" dirty="0">
              <a:solidFill>
                <a:schemeClr val="dk1"/>
              </a:solidFill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281" name="Google Shape;281;p11"/>
          <p:cNvSpPr txBox="1"/>
          <p:nvPr/>
        </p:nvSpPr>
        <p:spPr>
          <a:xfrm>
            <a:off x="627473" y="1855595"/>
            <a:ext cx="9078030" cy="800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 smtClean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NO </a:t>
            </a:r>
            <a:r>
              <a:rPr lang="en" sz="2000" dirty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SE ENCONTRARON PUNTUACIONES </a:t>
            </a:r>
            <a:r>
              <a:rPr lang="en" sz="2000" dirty="0" smtClean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DE RIESGO,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 smtClean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PERO NOS PARECE IMPORTANTE MOSTRAR ALGUNAS TENDENCIAS ENCONTRADAS:</a:t>
            </a:r>
            <a:endParaRPr sz="2000" dirty="0">
              <a:solidFill>
                <a:schemeClr val="dk1"/>
              </a:solidFill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282" name="Google Shape;282;p11"/>
          <p:cNvSpPr txBox="1"/>
          <p:nvPr/>
        </p:nvSpPr>
        <p:spPr>
          <a:xfrm>
            <a:off x="486258" y="5068752"/>
            <a:ext cx="33024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COMPORTAMIENTO SOLITARIO ONLINE</a:t>
            </a:r>
            <a:r>
              <a:rPr lang="en" sz="1900" b="1" dirty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 </a:t>
            </a:r>
            <a:endParaRPr sz="1000" b="1" dirty="0"/>
          </a:p>
        </p:txBody>
      </p:sp>
      <p:pic>
        <p:nvPicPr>
          <p:cNvPr id="283" name="Google Shape;283;p11" descr="C:\Users\Zenias\Desktop\Graph-512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05910" y="3143204"/>
            <a:ext cx="1586173" cy="192555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84" name="Google Shape;284;p11"/>
          <p:cNvGrpSpPr/>
          <p:nvPr/>
        </p:nvGrpSpPr>
        <p:grpSpPr>
          <a:xfrm>
            <a:off x="1097575" y="4899936"/>
            <a:ext cx="1274225" cy="168823"/>
            <a:chOff x="2455189" y="3427687"/>
            <a:chExt cx="5412030" cy="511106"/>
          </a:xfrm>
        </p:grpSpPr>
        <p:sp>
          <p:nvSpPr>
            <p:cNvPr id="285" name="Google Shape;285;p11"/>
            <p:cNvSpPr/>
            <p:nvPr/>
          </p:nvSpPr>
          <p:spPr>
            <a:xfrm>
              <a:off x="2455189" y="3443105"/>
              <a:ext cx="290400" cy="479100"/>
            </a:xfrm>
            <a:prstGeom prst="chevron">
              <a:avLst>
                <a:gd name="adj" fmla="val 50000"/>
              </a:avLst>
            </a:prstGeom>
            <a:solidFill>
              <a:srgbClr val="0070C0"/>
            </a:solidFill>
            <a:ln w="25400" cap="flat" cmpd="sng">
              <a:solidFill>
                <a:srgbClr val="00B0F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" name="Google Shape;286;p11"/>
            <p:cNvSpPr/>
            <p:nvPr/>
          </p:nvSpPr>
          <p:spPr>
            <a:xfrm>
              <a:off x="2752732" y="3454455"/>
              <a:ext cx="290400" cy="479100"/>
            </a:xfrm>
            <a:prstGeom prst="chevron">
              <a:avLst>
                <a:gd name="adj" fmla="val 50000"/>
              </a:avLst>
            </a:prstGeom>
            <a:solidFill>
              <a:srgbClr val="0070C0"/>
            </a:solidFill>
            <a:ln w="25400" cap="flat" cmpd="sng">
              <a:solidFill>
                <a:srgbClr val="00B0F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" name="Google Shape;287;p11"/>
            <p:cNvSpPr/>
            <p:nvPr/>
          </p:nvSpPr>
          <p:spPr>
            <a:xfrm>
              <a:off x="3081578" y="3454455"/>
              <a:ext cx="290400" cy="479100"/>
            </a:xfrm>
            <a:prstGeom prst="chevron">
              <a:avLst>
                <a:gd name="adj" fmla="val 50000"/>
              </a:avLst>
            </a:prstGeom>
            <a:solidFill>
              <a:srgbClr val="0070C0"/>
            </a:solidFill>
            <a:ln w="25400" cap="flat" cmpd="sng">
              <a:solidFill>
                <a:srgbClr val="00B0F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8" name="Google Shape;288;p11"/>
            <p:cNvSpPr/>
            <p:nvPr/>
          </p:nvSpPr>
          <p:spPr>
            <a:xfrm>
              <a:off x="3388632" y="3454455"/>
              <a:ext cx="290400" cy="479100"/>
            </a:xfrm>
            <a:prstGeom prst="chevron">
              <a:avLst>
                <a:gd name="adj" fmla="val 50000"/>
              </a:avLst>
            </a:prstGeom>
            <a:solidFill>
              <a:srgbClr val="0070C0"/>
            </a:solidFill>
            <a:ln w="25400" cap="flat" cmpd="sng">
              <a:solidFill>
                <a:srgbClr val="00B0F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9" name="Google Shape;289;p11"/>
            <p:cNvSpPr/>
            <p:nvPr/>
          </p:nvSpPr>
          <p:spPr>
            <a:xfrm>
              <a:off x="3687541" y="3454455"/>
              <a:ext cx="290400" cy="479100"/>
            </a:xfrm>
            <a:prstGeom prst="chevron">
              <a:avLst>
                <a:gd name="adj" fmla="val 50000"/>
              </a:avLst>
            </a:prstGeom>
            <a:solidFill>
              <a:srgbClr val="0070C0"/>
            </a:solidFill>
            <a:ln w="25400" cap="flat" cmpd="sng">
              <a:solidFill>
                <a:srgbClr val="00B0F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" name="Google Shape;290;p11"/>
            <p:cNvSpPr/>
            <p:nvPr/>
          </p:nvSpPr>
          <p:spPr>
            <a:xfrm>
              <a:off x="7576819" y="3459693"/>
              <a:ext cx="290400" cy="479100"/>
            </a:xfrm>
            <a:prstGeom prst="chevron">
              <a:avLst>
                <a:gd name="adj" fmla="val 50000"/>
              </a:avLst>
            </a:prstGeom>
            <a:solidFill>
              <a:srgbClr val="FF0000"/>
            </a:solidFill>
            <a:ln w="25400" cap="flat" cmpd="sng">
              <a:solidFill>
                <a:srgbClr val="C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" name="Google Shape;291;p11"/>
            <p:cNvSpPr/>
            <p:nvPr/>
          </p:nvSpPr>
          <p:spPr>
            <a:xfrm>
              <a:off x="6410492" y="3449775"/>
              <a:ext cx="290400" cy="479100"/>
            </a:xfrm>
            <a:prstGeom prst="chevron">
              <a:avLst>
                <a:gd name="adj" fmla="val 50000"/>
              </a:avLst>
            </a:prstGeom>
            <a:solidFill>
              <a:srgbClr val="FF0000"/>
            </a:solidFill>
            <a:ln w="25400" cap="flat" cmpd="sng">
              <a:solidFill>
                <a:srgbClr val="C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" name="Google Shape;292;p11"/>
            <p:cNvSpPr/>
            <p:nvPr/>
          </p:nvSpPr>
          <p:spPr>
            <a:xfrm>
              <a:off x="6709377" y="3457619"/>
              <a:ext cx="290400" cy="479100"/>
            </a:xfrm>
            <a:prstGeom prst="chevron">
              <a:avLst>
                <a:gd name="adj" fmla="val 50000"/>
              </a:avLst>
            </a:prstGeom>
            <a:solidFill>
              <a:srgbClr val="FF0000"/>
            </a:solidFill>
            <a:ln w="25400" cap="flat" cmpd="sng">
              <a:solidFill>
                <a:srgbClr val="C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" name="Google Shape;293;p11"/>
            <p:cNvSpPr/>
            <p:nvPr/>
          </p:nvSpPr>
          <p:spPr>
            <a:xfrm>
              <a:off x="6976752" y="3454455"/>
              <a:ext cx="290400" cy="479100"/>
            </a:xfrm>
            <a:prstGeom prst="chevron">
              <a:avLst>
                <a:gd name="adj" fmla="val 50000"/>
              </a:avLst>
            </a:prstGeom>
            <a:solidFill>
              <a:srgbClr val="FF0000"/>
            </a:solidFill>
            <a:ln w="25400" cap="flat" cmpd="sng">
              <a:solidFill>
                <a:srgbClr val="C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4" name="Google Shape;294;p11"/>
            <p:cNvSpPr/>
            <p:nvPr/>
          </p:nvSpPr>
          <p:spPr>
            <a:xfrm>
              <a:off x="7288809" y="3449183"/>
              <a:ext cx="290400" cy="479100"/>
            </a:xfrm>
            <a:prstGeom prst="chevron">
              <a:avLst>
                <a:gd name="adj" fmla="val 50000"/>
              </a:avLst>
            </a:prstGeom>
            <a:solidFill>
              <a:srgbClr val="FF0000"/>
            </a:solidFill>
            <a:ln w="25400" cap="flat" cmpd="sng">
              <a:solidFill>
                <a:srgbClr val="C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5" name="Google Shape;295;p11"/>
            <p:cNvSpPr/>
            <p:nvPr/>
          </p:nvSpPr>
          <p:spPr>
            <a:xfrm>
              <a:off x="3973365" y="3448810"/>
              <a:ext cx="290400" cy="479100"/>
            </a:xfrm>
            <a:prstGeom prst="chevron">
              <a:avLst>
                <a:gd name="adj" fmla="val 50000"/>
              </a:avLst>
            </a:prstGeom>
            <a:solidFill>
              <a:srgbClr val="7030A0"/>
            </a:solidFill>
            <a:ln w="25400" cap="flat" cmpd="sng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6" name="Google Shape;296;p11"/>
            <p:cNvSpPr/>
            <p:nvPr/>
          </p:nvSpPr>
          <p:spPr>
            <a:xfrm>
              <a:off x="4238785" y="3427687"/>
              <a:ext cx="290400" cy="479100"/>
            </a:xfrm>
            <a:prstGeom prst="chevron">
              <a:avLst>
                <a:gd name="adj" fmla="val 50000"/>
              </a:avLst>
            </a:prstGeom>
            <a:solidFill>
              <a:srgbClr val="7030A0"/>
            </a:solidFill>
            <a:ln w="25400" cap="flat" cmpd="sng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7" name="Google Shape;297;p11"/>
            <p:cNvSpPr/>
            <p:nvPr/>
          </p:nvSpPr>
          <p:spPr>
            <a:xfrm>
              <a:off x="4506160" y="3449774"/>
              <a:ext cx="290400" cy="479100"/>
            </a:xfrm>
            <a:prstGeom prst="chevron">
              <a:avLst>
                <a:gd name="adj" fmla="val 50000"/>
              </a:avLst>
            </a:prstGeom>
            <a:solidFill>
              <a:srgbClr val="7030A0"/>
            </a:solidFill>
            <a:ln w="25400" cap="flat" cmpd="sng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8" name="Google Shape;298;p11"/>
            <p:cNvSpPr/>
            <p:nvPr/>
          </p:nvSpPr>
          <p:spPr>
            <a:xfrm>
              <a:off x="5038140" y="3442063"/>
              <a:ext cx="290400" cy="479100"/>
            </a:xfrm>
            <a:prstGeom prst="chevron">
              <a:avLst>
                <a:gd name="adj" fmla="val 50000"/>
              </a:avLst>
            </a:prstGeom>
            <a:solidFill>
              <a:srgbClr val="7030A0"/>
            </a:solidFill>
            <a:ln w="25400" cap="flat" cmpd="sng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9" name="Google Shape;299;p11"/>
            <p:cNvSpPr/>
            <p:nvPr/>
          </p:nvSpPr>
          <p:spPr>
            <a:xfrm>
              <a:off x="4768720" y="3442064"/>
              <a:ext cx="290400" cy="479100"/>
            </a:xfrm>
            <a:prstGeom prst="chevron">
              <a:avLst>
                <a:gd name="adj" fmla="val 50000"/>
              </a:avLst>
            </a:prstGeom>
            <a:solidFill>
              <a:srgbClr val="7030A0"/>
            </a:solidFill>
            <a:ln w="25400" cap="flat" cmpd="sng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0" name="Google Shape;300;p11"/>
            <p:cNvSpPr/>
            <p:nvPr/>
          </p:nvSpPr>
          <p:spPr>
            <a:xfrm>
              <a:off x="5290738" y="3458249"/>
              <a:ext cx="290400" cy="479100"/>
            </a:xfrm>
            <a:prstGeom prst="chevron">
              <a:avLst>
                <a:gd name="adj" fmla="val 50000"/>
              </a:avLst>
            </a:prstGeom>
            <a:solidFill>
              <a:srgbClr val="FFCC8B"/>
            </a:solidFill>
            <a:ln w="25400" cap="flat" cmpd="sng">
              <a:solidFill>
                <a:srgbClr val="EF8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1" name="Google Shape;301;p11"/>
            <p:cNvSpPr/>
            <p:nvPr/>
          </p:nvSpPr>
          <p:spPr>
            <a:xfrm>
              <a:off x="5573862" y="3450404"/>
              <a:ext cx="290400" cy="479100"/>
            </a:xfrm>
            <a:prstGeom prst="chevron">
              <a:avLst>
                <a:gd name="adj" fmla="val 50000"/>
              </a:avLst>
            </a:prstGeom>
            <a:solidFill>
              <a:srgbClr val="FFCC8B"/>
            </a:solidFill>
            <a:ln w="25400" cap="flat" cmpd="sng">
              <a:solidFill>
                <a:srgbClr val="EF8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2" name="Google Shape;302;p11"/>
            <p:cNvSpPr/>
            <p:nvPr/>
          </p:nvSpPr>
          <p:spPr>
            <a:xfrm>
              <a:off x="5854636" y="3449774"/>
              <a:ext cx="290400" cy="479100"/>
            </a:xfrm>
            <a:prstGeom prst="chevron">
              <a:avLst>
                <a:gd name="adj" fmla="val 50000"/>
              </a:avLst>
            </a:prstGeom>
            <a:solidFill>
              <a:srgbClr val="FFCC8B"/>
            </a:solidFill>
            <a:ln w="25400" cap="flat" cmpd="sng">
              <a:solidFill>
                <a:srgbClr val="EF8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3" name="Google Shape;303;p11"/>
            <p:cNvSpPr/>
            <p:nvPr/>
          </p:nvSpPr>
          <p:spPr>
            <a:xfrm>
              <a:off x="6140111" y="3449775"/>
              <a:ext cx="290400" cy="479100"/>
            </a:xfrm>
            <a:prstGeom prst="chevron">
              <a:avLst>
                <a:gd name="adj" fmla="val 50000"/>
              </a:avLst>
            </a:prstGeom>
            <a:solidFill>
              <a:srgbClr val="FFCC8B"/>
            </a:solidFill>
            <a:ln w="25400" cap="flat" cmpd="sng">
              <a:solidFill>
                <a:srgbClr val="EF8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04" name="Google Shape;304;p11"/>
          <p:cNvSpPr txBox="1"/>
          <p:nvPr/>
        </p:nvSpPr>
        <p:spPr>
          <a:xfrm>
            <a:off x="3603386" y="5113941"/>
            <a:ext cx="30393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COMPORTAMIENTO SOCIAL ONLINE</a:t>
            </a:r>
            <a:endParaRPr sz="1000" b="1" dirty="0"/>
          </a:p>
        </p:txBody>
      </p:sp>
      <p:pic>
        <p:nvPicPr>
          <p:cNvPr id="305" name="Google Shape;305;p11" descr="C:\Users\Zenias\Desktop\Graph-512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91275" y="3139472"/>
            <a:ext cx="1586173" cy="192555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06" name="Google Shape;306;p11"/>
          <p:cNvGrpSpPr/>
          <p:nvPr/>
        </p:nvGrpSpPr>
        <p:grpSpPr>
          <a:xfrm>
            <a:off x="4282939" y="4882557"/>
            <a:ext cx="1274225" cy="168823"/>
            <a:chOff x="2455189" y="3427687"/>
            <a:chExt cx="5412030" cy="511106"/>
          </a:xfrm>
        </p:grpSpPr>
        <p:sp>
          <p:nvSpPr>
            <p:cNvPr id="307" name="Google Shape;307;p11"/>
            <p:cNvSpPr/>
            <p:nvPr/>
          </p:nvSpPr>
          <p:spPr>
            <a:xfrm>
              <a:off x="2455189" y="3443105"/>
              <a:ext cx="290400" cy="479100"/>
            </a:xfrm>
            <a:prstGeom prst="chevron">
              <a:avLst>
                <a:gd name="adj" fmla="val 50000"/>
              </a:avLst>
            </a:prstGeom>
            <a:solidFill>
              <a:srgbClr val="0070C0"/>
            </a:solidFill>
            <a:ln w="25400" cap="flat" cmpd="sng">
              <a:solidFill>
                <a:srgbClr val="00B0F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" name="Google Shape;308;p11"/>
            <p:cNvSpPr/>
            <p:nvPr/>
          </p:nvSpPr>
          <p:spPr>
            <a:xfrm>
              <a:off x="2752732" y="3454455"/>
              <a:ext cx="290400" cy="479100"/>
            </a:xfrm>
            <a:prstGeom prst="chevron">
              <a:avLst>
                <a:gd name="adj" fmla="val 50000"/>
              </a:avLst>
            </a:prstGeom>
            <a:solidFill>
              <a:srgbClr val="0070C0"/>
            </a:solidFill>
            <a:ln w="25400" cap="flat" cmpd="sng">
              <a:solidFill>
                <a:srgbClr val="00B0F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" name="Google Shape;309;p11"/>
            <p:cNvSpPr/>
            <p:nvPr/>
          </p:nvSpPr>
          <p:spPr>
            <a:xfrm>
              <a:off x="3081578" y="3454455"/>
              <a:ext cx="290400" cy="479100"/>
            </a:xfrm>
            <a:prstGeom prst="chevron">
              <a:avLst>
                <a:gd name="adj" fmla="val 50000"/>
              </a:avLst>
            </a:prstGeom>
            <a:solidFill>
              <a:srgbClr val="0070C0"/>
            </a:solidFill>
            <a:ln w="25400" cap="flat" cmpd="sng">
              <a:solidFill>
                <a:srgbClr val="00B0F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" name="Google Shape;310;p11"/>
            <p:cNvSpPr/>
            <p:nvPr/>
          </p:nvSpPr>
          <p:spPr>
            <a:xfrm>
              <a:off x="3388632" y="3454455"/>
              <a:ext cx="290400" cy="479100"/>
            </a:xfrm>
            <a:prstGeom prst="chevron">
              <a:avLst>
                <a:gd name="adj" fmla="val 50000"/>
              </a:avLst>
            </a:prstGeom>
            <a:solidFill>
              <a:srgbClr val="0070C0"/>
            </a:solidFill>
            <a:ln w="25400" cap="flat" cmpd="sng">
              <a:solidFill>
                <a:srgbClr val="00B0F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1" name="Google Shape;311;p11"/>
            <p:cNvSpPr/>
            <p:nvPr/>
          </p:nvSpPr>
          <p:spPr>
            <a:xfrm>
              <a:off x="3687541" y="3454455"/>
              <a:ext cx="290400" cy="479100"/>
            </a:xfrm>
            <a:prstGeom prst="chevron">
              <a:avLst>
                <a:gd name="adj" fmla="val 50000"/>
              </a:avLst>
            </a:prstGeom>
            <a:solidFill>
              <a:srgbClr val="0070C0"/>
            </a:solidFill>
            <a:ln w="25400" cap="flat" cmpd="sng">
              <a:solidFill>
                <a:srgbClr val="00B0F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" name="Google Shape;312;p11"/>
            <p:cNvSpPr/>
            <p:nvPr/>
          </p:nvSpPr>
          <p:spPr>
            <a:xfrm>
              <a:off x="7576819" y="3459693"/>
              <a:ext cx="290400" cy="479100"/>
            </a:xfrm>
            <a:prstGeom prst="chevron">
              <a:avLst>
                <a:gd name="adj" fmla="val 50000"/>
              </a:avLst>
            </a:prstGeom>
            <a:solidFill>
              <a:srgbClr val="FF0000"/>
            </a:solidFill>
            <a:ln w="25400" cap="flat" cmpd="sng">
              <a:solidFill>
                <a:srgbClr val="C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3" name="Google Shape;313;p11"/>
            <p:cNvSpPr/>
            <p:nvPr/>
          </p:nvSpPr>
          <p:spPr>
            <a:xfrm>
              <a:off x="6410492" y="3449775"/>
              <a:ext cx="290400" cy="479100"/>
            </a:xfrm>
            <a:prstGeom prst="chevron">
              <a:avLst>
                <a:gd name="adj" fmla="val 50000"/>
              </a:avLst>
            </a:prstGeom>
            <a:solidFill>
              <a:srgbClr val="FF0000"/>
            </a:solidFill>
            <a:ln w="25400" cap="flat" cmpd="sng">
              <a:solidFill>
                <a:srgbClr val="C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" name="Google Shape;314;p11"/>
            <p:cNvSpPr/>
            <p:nvPr/>
          </p:nvSpPr>
          <p:spPr>
            <a:xfrm>
              <a:off x="6709377" y="3457619"/>
              <a:ext cx="290400" cy="479100"/>
            </a:xfrm>
            <a:prstGeom prst="chevron">
              <a:avLst>
                <a:gd name="adj" fmla="val 50000"/>
              </a:avLst>
            </a:prstGeom>
            <a:solidFill>
              <a:srgbClr val="FF0000"/>
            </a:solidFill>
            <a:ln w="25400" cap="flat" cmpd="sng">
              <a:solidFill>
                <a:srgbClr val="C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5" name="Google Shape;315;p11"/>
            <p:cNvSpPr/>
            <p:nvPr/>
          </p:nvSpPr>
          <p:spPr>
            <a:xfrm>
              <a:off x="6976752" y="3454455"/>
              <a:ext cx="290400" cy="479100"/>
            </a:xfrm>
            <a:prstGeom prst="chevron">
              <a:avLst>
                <a:gd name="adj" fmla="val 50000"/>
              </a:avLst>
            </a:prstGeom>
            <a:solidFill>
              <a:srgbClr val="FF0000"/>
            </a:solidFill>
            <a:ln w="25400" cap="flat" cmpd="sng">
              <a:solidFill>
                <a:srgbClr val="C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6" name="Google Shape;316;p11"/>
            <p:cNvSpPr/>
            <p:nvPr/>
          </p:nvSpPr>
          <p:spPr>
            <a:xfrm>
              <a:off x="7288809" y="3449183"/>
              <a:ext cx="290400" cy="479100"/>
            </a:xfrm>
            <a:prstGeom prst="chevron">
              <a:avLst>
                <a:gd name="adj" fmla="val 50000"/>
              </a:avLst>
            </a:prstGeom>
            <a:solidFill>
              <a:srgbClr val="FF0000"/>
            </a:solidFill>
            <a:ln w="25400" cap="flat" cmpd="sng">
              <a:solidFill>
                <a:srgbClr val="C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7" name="Google Shape;317;p11"/>
            <p:cNvSpPr/>
            <p:nvPr/>
          </p:nvSpPr>
          <p:spPr>
            <a:xfrm>
              <a:off x="3973365" y="3448810"/>
              <a:ext cx="290400" cy="479100"/>
            </a:xfrm>
            <a:prstGeom prst="chevron">
              <a:avLst>
                <a:gd name="adj" fmla="val 50000"/>
              </a:avLst>
            </a:prstGeom>
            <a:solidFill>
              <a:srgbClr val="7030A0"/>
            </a:solidFill>
            <a:ln w="25400" cap="flat" cmpd="sng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8" name="Google Shape;318;p11"/>
            <p:cNvSpPr/>
            <p:nvPr/>
          </p:nvSpPr>
          <p:spPr>
            <a:xfrm>
              <a:off x="4238785" y="3427687"/>
              <a:ext cx="290400" cy="479100"/>
            </a:xfrm>
            <a:prstGeom prst="chevron">
              <a:avLst>
                <a:gd name="adj" fmla="val 50000"/>
              </a:avLst>
            </a:prstGeom>
            <a:solidFill>
              <a:srgbClr val="7030A0"/>
            </a:solidFill>
            <a:ln w="25400" cap="flat" cmpd="sng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" name="Google Shape;319;p11"/>
            <p:cNvSpPr/>
            <p:nvPr/>
          </p:nvSpPr>
          <p:spPr>
            <a:xfrm>
              <a:off x="4506160" y="3449774"/>
              <a:ext cx="290400" cy="479100"/>
            </a:xfrm>
            <a:prstGeom prst="chevron">
              <a:avLst>
                <a:gd name="adj" fmla="val 50000"/>
              </a:avLst>
            </a:prstGeom>
            <a:solidFill>
              <a:srgbClr val="7030A0"/>
            </a:solidFill>
            <a:ln w="25400" cap="flat" cmpd="sng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" name="Google Shape;320;p11"/>
            <p:cNvSpPr/>
            <p:nvPr/>
          </p:nvSpPr>
          <p:spPr>
            <a:xfrm>
              <a:off x="5038140" y="3442063"/>
              <a:ext cx="290400" cy="479100"/>
            </a:xfrm>
            <a:prstGeom prst="chevron">
              <a:avLst>
                <a:gd name="adj" fmla="val 50000"/>
              </a:avLst>
            </a:prstGeom>
            <a:solidFill>
              <a:srgbClr val="7030A0"/>
            </a:solidFill>
            <a:ln w="25400" cap="flat" cmpd="sng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1" name="Google Shape;321;p11"/>
            <p:cNvSpPr/>
            <p:nvPr/>
          </p:nvSpPr>
          <p:spPr>
            <a:xfrm>
              <a:off x="4768720" y="3442064"/>
              <a:ext cx="290400" cy="479100"/>
            </a:xfrm>
            <a:prstGeom prst="chevron">
              <a:avLst>
                <a:gd name="adj" fmla="val 50000"/>
              </a:avLst>
            </a:prstGeom>
            <a:solidFill>
              <a:srgbClr val="7030A0"/>
            </a:solidFill>
            <a:ln w="25400" cap="flat" cmpd="sng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" name="Google Shape;322;p11"/>
            <p:cNvSpPr/>
            <p:nvPr/>
          </p:nvSpPr>
          <p:spPr>
            <a:xfrm>
              <a:off x="5290738" y="3458249"/>
              <a:ext cx="290400" cy="479100"/>
            </a:xfrm>
            <a:prstGeom prst="chevron">
              <a:avLst>
                <a:gd name="adj" fmla="val 50000"/>
              </a:avLst>
            </a:prstGeom>
            <a:solidFill>
              <a:srgbClr val="FFCC8B"/>
            </a:solidFill>
            <a:ln w="25400" cap="flat" cmpd="sng">
              <a:solidFill>
                <a:srgbClr val="EF8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" name="Google Shape;323;p11"/>
            <p:cNvSpPr/>
            <p:nvPr/>
          </p:nvSpPr>
          <p:spPr>
            <a:xfrm>
              <a:off x="5573862" y="3450404"/>
              <a:ext cx="290400" cy="479100"/>
            </a:xfrm>
            <a:prstGeom prst="chevron">
              <a:avLst>
                <a:gd name="adj" fmla="val 50000"/>
              </a:avLst>
            </a:prstGeom>
            <a:solidFill>
              <a:srgbClr val="FFCC8B"/>
            </a:solidFill>
            <a:ln w="25400" cap="flat" cmpd="sng">
              <a:solidFill>
                <a:srgbClr val="EF8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" name="Google Shape;324;p11"/>
            <p:cNvSpPr/>
            <p:nvPr/>
          </p:nvSpPr>
          <p:spPr>
            <a:xfrm>
              <a:off x="5854636" y="3449774"/>
              <a:ext cx="290400" cy="479100"/>
            </a:xfrm>
            <a:prstGeom prst="chevron">
              <a:avLst>
                <a:gd name="adj" fmla="val 50000"/>
              </a:avLst>
            </a:prstGeom>
            <a:solidFill>
              <a:srgbClr val="FFCC8B"/>
            </a:solidFill>
            <a:ln w="25400" cap="flat" cmpd="sng">
              <a:solidFill>
                <a:srgbClr val="EF8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5" name="Google Shape;325;p11"/>
            <p:cNvSpPr/>
            <p:nvPr/>
          </p:nvSpPr>
          <p:spPr>
            <a:xfrm>
              <a:off x="6140111" y="3449775"/>
              <a:ext cx="290400" cy="479100"/>
            </a:xfrm>
            <a:prstGeom prst="chevron">
              <a:avLst>
                <a:gd name="adj" fmla="val 50000"/>
              </a:avLst>
            </a:prstGeom>
            <a:solidFill>
              <a:srgbClr val="FFCC8B"/>
            </a:solidFill>
            <a:ln w="25400" cap="flat" cmpd="sng">
              <a:solidFill>
                <a:srgbClr val="EF8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26" name="Google Shape;326;p11"/>
          <p:cNvSpPr txBox="1"/>
          <p:nvPr/>
        </p:nvSpPr>
        <p:spPr>
          <a:xfrm>
            <a:off x="6685227" y="5105500"/>
            <a:ext cx="2888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COMPULSIVIDAD SEXUAL ONLINE</a:t>
            </a:r>
            <a:endParaRPr sz="1000" b="1" dirty="0"/>
          </a:p>
        </p:txBody>
      </p:sp>
      <p:pic>
        <p:nvPicPr>
          <p:cNvPr id="327" name="Google Shape;327;p11" descr="C:\Users\Zenias\Desktop\Graph-512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036666" y="3101501"/>
            <a:ext cx="1586173" cy="192555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28" name="Google Shape;328;p11"/>
          <p:cNvGrpSpPr/>
          <p:nvPr/>
        </p:nvGrpSpPr>
        <p:grpSpPr>
          <a:xfrm>
            <a:off x="7228330" y="4858233"/>
            <a:ext cx="1274225" cy="168823"/>
            <a:chOff x="2455189" y="3427687"/>
            <a:chExt cx="5412030" cy="511106"/>
          </a:xfrm>
        </p:grpSpPr>
        <p:sp>
          <p:nvSpPr>
            <p:cNvPr id="329" name="Google Shape;329;p11"/>
            <p:cNvSpPr/>
            <p:nvPr/>
          </p:nvSpPr>
          <p:spPr>
            <a:xfrm>
              <a:off x="2455189" y="3443105"/>
              <a:ext cx="290400" cy="479100"/>
            </a:xfrm>
            <a:prstGeom prst="chevron">
              <a:avLst>
                <a:gd name="adj" fmla="val 50000"/>
              </a:avLst>
            </a:prstGeom>
            <a:solidFill>
              <a:srgbClr val="0070C0"/>
            </a:solidFill>
            <a:ln w="25400" cap="flat" cmpd="sng">
              <a:solidFill>
                <a:srgbClr val="00B0F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" name="Google Shape;330;p11"/>
            <p:cNvSpPr/>
            <p:nvPr/>
          </p:nvSpPr>
          <p:spPr>
            <a:xfrm>
              <a:off x="2752732" y="3454455"/>
              <a:ext cx="290400" cy="479100"/>
            </a:xfrm>
            <a:prstGeom prst="chevron">
              <a:avLst>
                <a:gd name="adj" fmla="val 50000"/>
              </a:avLst>
            </a:prstGeom>
            <a:solidFill>
              <a:srgbClr val="0070C0"/>
            </a:solidFill>
            <a:ln w="25400" cap="flat" cmpd="sng">
              <a:solidFill>
                <a:srgbClr val="00B0F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" name="Google Shape;331;p11"/>
            <p:cNvSpPr/>
            <p:nvPr/>
          </p:nvSpPr>
          <p:spPr>
            <a:xfrm>
              <a:off x="3081578" y="3454455"/>
              <a:ext cx="290400" cy="479100"/>
            </a:xfrm>
            <a:prstGeom prst="chevron">
              <a:avLst>
                <a:gd name="adj" fmla="val 50000"/>
              </a:avLst>
            </a:prstGeom>
            <a:solidFill>
              <a:srgbClr val="0070C0"/>
            </a:solidFill>
            <a:ln w="25400" cap="flat" cmpd="sng">
              <a:solidFill>
                <a:srgbClr val="00B0F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2" name="Google Shape;332;p11"/>
            <p:cNvSpPr/>
            <p:nvPr/>
          </p:nvSpPr>
          <p:spPr>
            <a:xfrm>
              <a:off x="3388632" y="3454455"/>
              <a:ext cx="290400" cy="479100"/>
            </a:xfrm>
            <a:prstGeom prst="chevron">
              <a:avLst>
                <a:gd name="adj" fmla="val 50000"/>
              </a:avLst>
            </a:prstGeom>
            <a:solidFill>
              <a:srgbClr val="0070C0"/>
            </a:solidFill>
            <a:ln w="25400" cap="flat" cmpd="sng">
              <a:solidFill>
                <a:srgbClr val="00B0F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3" name="Google Shape;333;p11"/>
            <p:cNvSpPr/>
            <p:nvPr/>
          </p:nvSpPr>
          <p:spPr>
            <a:xfrm>
              <a:off x="3687541" y="3454455"/>
              <a:ext cx="290400" cy="479100"/>
            </a:xfrm>
            <a:prstGeom prst="chevron">
              <a:avLst>
                <a:gd name="adj" fmla="val 50000"/>
              </a:avLst>
            </a:prstGeom>
            <a:solidFill>
              <a:srgbClr val="0070C0"/>
            </a:solidFill>
            <a:ln w="25400" cap="flat" cmpd="sng">
              <a:solidFill>
                <a:srgbClr val="00B0F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4" name="Google Shape;334;p11"/>
            <p:cNvSpPr/>
            <p:nvPr/>
          </p:nvSpPr>
          <p:spPr>
            <a:xfrm>
              <a:off x="7576819" y="3459693"/>
              <a:ext cx="290400" cy="479100"/>
            </a:xfrm>
            <a:prstGeom prst="chevron">
              <a:avLst>
                <a:gd name="adj" fmla="val 50000"/>
              </a:avLst>
            </a:prstGeom>
            <a:solidFill>
              <a:srgbClr val="FF0000"/>
            </a:solidFill>
            <a:ln w="25400" cap="flat" cmpd="sng">
              <a:solidFill>
                <a:srgbClr val="C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5" name="Google Shape;335;p11"/>
            <p:cNvSpPr/>
            <p:nvPr/>
          </p:nvSpPr>
          <p:spPr>
            <a:xfrm>
              <a:off x="6410492" y="3449775"/>
              <a:ext cx="290400" cy="479100"/>
            </a:xfrm>
            <a:prstGeom prst="chevron">
              <a:avLst>
                <a:gd name="adj" fmla="val 50000"/>
              </a:avLst>
            </a:prstGeom>
            <a:solidFill>
              <a:srgbClr val="FF0000"/>
            </a:solidFill>
            <a:ln w="25400" cap="flat" cmpd="sng">
              <a:solidFill>
                <a:srgbClr val="C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6" name="Google Shape;336;p11"/>
            <p:cNvSpPr/>
            <p:nvPr/>
          </p:nvSpPr>
          <p:spPr>
            <a:xfrm>
              <a:off x="6709377" y="3457619"/>
              <a:ext cx="290400" cy="479100"/>
            </a:xfrm>
            <a:prstGeom prst="chevron">
              <a:avLst>
                <a:gd name="adj" fmla="val 50000"/>
              </a:avLst>
            </a:prstGeom>
            <a:solidFill>
              <a:srgbClr val="FF0000"/>
            </a:solidFill>
            <a:ln w="25400" cap="flat" cmpd="sng">
              <a:solidFill>
                <a:srgbClr val="C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7" name="Google Shape;337;p11"/>
            <p:cNvSpPr/>
            <p:nvPr/>
          </p:nvSpPr>
          <p:spPr>
            <a:xfrm>
              <a:off x="6976752" y="3454455"/>
              <a:ext cx="290400" cy="479100"/>
            </a:xfrm>
            <a:prstGeom prst="chevron">
              <a:avLst>
                <a:gd name="adj" fmla="val 50000"/>
              </a:avLst>
            </a:prstGeom>
            <a:solidFill>
              <a:srgbClr val="FF0000"/>
            </a:solidFill>
            <a:ln w="25400" cap="flat" cmpd="sng">
              <a:solidFill>
                <a:srgbClr val="C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8" name="Google Shape;338;p11"/>
            <p:cNvSpPr/>
            <p:nvPr/>
          </p:nvSpPr>
          <p:spPr>
            <a:xfrm>
              <a:off x="7288809" y="3449183"/>
              <a:ext cx="290400" cy="479100"/>
            </a:xfrm>
            <a:prstGeom prst="chevron">
              <a:avLst>
                <a:gd name="adj" fmla="val 50000"/>
              </a:avLst>
            </a:prstGeom>
            <a:solidFill>
              <a:srgbClr val="FF0000"/>
            </a:solidFill>
            <a:ln w="25400" cap="flat" cmpd="sng">
              <a:solidFill>
                <a:srgbClr val="C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9" name="Google Shape;339;p11"/>
            <p:cNvSpPr/>
            <p:nvPr/>
          </p:nvSpPr>
          <p:spPr>
            <a:xfrm>
              <a:off x="3973365" y="3448810"/>
              <a:ext cx="290400" cy="479100"/>
            </a:xfrm>
            <a:prstGeom prst="chevron">
              <a:avLst>
                <a:gd name="adj" fmla="val 50000"/>
              </a:avLst>
            </a:prstGeom>
            <a:solidFill>
              <a:srgbClr val="7030A0"/>
            </a:solidFill>
            <a:ln w="25400" cap="flat" cmpd="sng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0" name="Google Shape;340;p11"/>
            <p:cNvSpPr/>
            <p:nvPr/>
          </p:nvSpPr>
          <p:spPr>
            <a:xfrm>
              <a:off x="4238785" y="3427687"/>
              <a:ext cx="290400" cy="479100"/>
            </a:xfrm>
            <a:prstGeom prst="chevron">
              <a:avLst>
                <a:gd name="adj" fmla="val 50000"/>
              </a:avLst>
            </a:prstGeom>
            <a:solidFill>
              <a:srgbClr val="7030A0"/>
            </a:solidFill>
            <a:ln w="25400" cap="flat" cmpd="sng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1" name="Google Shape;341;p11"/>
            <p:cNvSpPr/>
            <p:nvPr/>
          </p:nvSpPr>
          <p:spPr>
            <a:xfrm>
              <a:off x="4506160" y="3449774"/>
              <a:ext cx="290400" cy="479100"/>
            </a:xfrm>
            <a:prstGeom prst="chevron">
              <a:avLst>
                <a:gd name="adj" fmla="val 50000"/>
              </a:avLst>
            </a:prstGeom>
            <a:solidFill>
              <a:srgbClr val="7030A0"/>
            </a:solidFill>
            <a:ln w="25400" cap="flat" cmpd="sng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2" name="Google Shape;342;p11"/>
            <p:cNvSpPr/>
            <p:nvPr/>
          </p:nvSpPr>
          <p:spPr>
            <a:xfrm>
              <a:off x="5038140" y="3442063"/>
              <a:ext cx="290400" cy="479100"/>
            </a:xfrm>
            <a:prstGeom prst="chevron">
              <a:avLst>
                <a:gd name="adj" fmla="val 50000"/>
              </a:avLst>
            </a:prstGeom>
            <a:solidFill>
              <a:srgbClr val="7030A0"/>
            </a:solidFill>
            <a:ln w="25400" cap="flat" cmpd="sng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3" name="Google Shape;343;p11"/>
            <p:cNvSpPr/>
            <p:nvPr/>
          </p:nvSpPr>
          <p:spPr>
            <a:xfrm>
              <a:off x="4768720" y="3442064"/>
              <a:ext cx="290400" cy="479100"/>
            </a:xfrm>
            <a:prstGeom prst="chevron">
              <a:avLst>
                <a:gd name="adj" fmla="val 50000"/>
              </a:avLst>
            </a:prstGeom>
            <a:solidFill>
              <a:srgbClr val="7030A0"/>
            </a:solidFill>
            <a:ln w="25400" cap="flat" cmpd="sng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4" name="Google Shape;344;p11"/>
            <p:cNvSpPr/>
            <p:nvPr/>
          </p:nvSpPr>
          <p:spPr>
            <a:xfrm>
              <a:off x="5290738" y="3458249"/>
              <a:ext cx="290400" cy="479100"/>
            </a:xfrm>
            <a:prstGeom prst="chevron">
              <a:avLst>
                <a:gd name="adj" fmla="val 50000"/>
              </a:avLst>
            </a:prstGeom>
            <a:solidFill>
              <a:srgbClr val="FFCC8B"/>
            </a:solidFill>
            <a:ln w="25400" cap="flat" cmpd="sng">
              <a:solidFill>
                <a:srgbClr val="EF8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5" name="Google Shape;345;p11"/>
            <p:cNvSpPr/>
            <p:nvPr/>
          </p:nvSpPr>
          <p:spPr>
            <a:xfrm>
              <a:off x="5573862" y="3450404"/>
              <a:ext cx="290400" cy="479100"/>
            </a:xfrm>
            <a:prstGeom prst="chevron">
              <a:avLst>
                <a:gd name="adj" fmla="val 50000"/>
              </a:avLst>
            </a:prstGeom>
            <a:solidFill>
              <a:srgbClr val="FFCC8B"/>
            </a:solidFill>
            <a:ln w="25400" cap="flat" cmpd="sng">
              <a:solidFill>
                <a:srgbClr val="EF8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6" name="Google Shape;346;p11"/>
            <p:cNvSpPr/>
            <p:nvPr/>
          </p:nvSpPr>
          <p:spPr>
            <a:xfrm>
              <a:off x="5854636" y="3449774"/>
              <a:ext cx="290400" cy="479100"/>
            </a:xfrm>
            <a:prstGeom prst="chevron">
              <a:avLst>
                <a:gd name="adj" fmla="val 50000"/>
              </a:avLst>
            </a:prstGeom>
            <a:solidFill>
              <a:srgbClr val="FFCC8B"/>
            </a:solidFill>
            <a:ln w="25400" cap="flat" cmpd="sng">
              <a:solidFill>
                <a:srgbClr val="EF8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7" name="Google Shape;347;p11"/>
            <p:cNvSpPr/>
            <p:nvPr/>
          </p:nvSpPr>
          <p:spPr>
            <a:xfrm>
              <a:off x="6140111" y="3449775"/>
              <a:ext cx="290400" cy="479100"/>
            </a:xfrm>
            <a:prstGeom prst="chevron">
              <a:avLst>
                <a:gd name="adj" fmla="val 50000"/>
              </a:avLst>
            </a:prstGeom>
            <a:solidFill>
              <a:srgbClr val="FFCC8B"/>
            </a:solidFill>
            <a:ln w="25400" cap="flat" cmpd="sng">
              <a:solidFill>
                <a:srgbClr val="EF8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43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48" name="Google Shape;348;p11"/>
          <p:cNvSpPr txBox="1"/>
          <p:nvPr/>
        </p:nvSpPr>
        <p:spPr>
          <a:xfrm>
            <a:off x="491461" y="2811760"/>
            <a:ext cx="33024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DEPRESION, IDEACION PARANOIDE, SENSIBILIDAD INTERPERSONAL Y OBSESIONES COMPULSIONES</a:t>
            </a:r>
            <a:endParaRPr sz="1300" dirty="0"/>
          </a:p>
        </p:txBody>
      </p:sp>
      <p:sp>
        <p:nvSpPr>
          <p:cNvPr id="349" name="Google Shape;349;p11"/>
          <p:cNvSpPr txBox="1"/>
          <p:nvPr/>
        </p:nvSpPr>
        <p:spPr>
          <a:xfrm>
            <a:off x="3841411" y="2983496"/>
            <a:ext cx="30000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 dirty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DEPRESIÓN </a:t>
            </a:r>
            <a:r>
              <a:rPr lang="en" sz="1500" b="1" dirty="0" smtClean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E </a:t>
            </a:r>
            <a:r>
              <a:rPr lang="en" sz="1500" b="1" dirty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IDEACIÓN PARANOIDE</a:t>
            </a:r>
            <a:endParaRPr sz="1300" dirty="0"/>
          </a:p>
        </p:txBody>
      </p:sp>
      <p:sp>
        <p:nvSpPr>
          <p:cNvPr id="350" name="Google Shape;350;p11"/>
          <p:cNvSpPr txBox="1"/>
          <p:nvPr/>
        </p:nvSpPr>
        <p:spPr>
          <a:xfrm>
            <a:off x="6540829" y="2983496"/>
            <a:ext cx="30000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 dirty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IDEACIÓN PARANOIDE</a:t>
            </a:r>
            <a:endParaRPr sz="13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gf3e67ee3f8_0_149"/>
          <p:cNvSpPr txBox="1"/>
          <p:nvPr/>
        </p:nvSpPr>
        <p:spPr>
          <a:xfrm>
            <a:off x="712125" y="580330"/>
            <a:ext cx="8075700" cy="963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b="1" dirty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RESULTADOS OBJETIVO 4 </a:t>
            </a:r>
            <a:endParaRPr sz="2300" b="1" dirty="0">
              <a:solidFill>
                <a:schemeClr val="dk1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457200" lvl="0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Economica"/>
              <a:buChar char="-"/>
            </a:pPr>
            <a:r>
              <a:rPr lang="en" sz="2100" b="1" dirty="0" smtClean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Establecer </a:t>
            </a:r>
            <a:r>
              <a:rPr lang="en" sz="2100" b="1" dirty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diferencias en las variables en género y situación de pareja</a:t>
            </a:r>
            <a:endParaRPr sz="2100" b="1" dirty="0">
              <a:solidFill>
                <a:schemeClr val="dk1"/>
              </a:solidFill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356" name="Google Shape;356;gf3e67ee3f8_0_149"/>
          <p:cNvSpPr txBox="1"/>
          <p:nvPr/>
        </p:nvSpPr>
        <p:spPr>
          <a:xfrm>
            <a:off x="601725" y="1701765"/>
            <a:ext cx="9007500" cy="8309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dirty="0" smtClean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NUEVAMENTE, PARA ESTE OBJETIVO NO </a:t>
            </a:r>
            <a:r>
              <a:rPr lang="en" sz="2100" dirty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SE ENCONTRARON DIFERENCIAS </a:t>
            </a:r>
            <a:r>
              <a:rPr lang="en" sz="2100" dirty="0" smtClean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SIGNIFICATIVAS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dirty="0" smtClean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PARA ESTAS VARIABLES, PERO OBSERVAMOS:</a:t>
            </a:r>
            <a:endParaRPr sz="1200" dirty="0"/>
          </a:p>
        </p:txBody>
      </p:sp>
      <p:sp>
        <p:nvSpPr>
          <p:cNvPr id="357" name="Google Shape;357;gf3e67ee3f8_0_149"/>
          <p:cNvSpPr txBox="1"/>
          <p:nvPr/>
        </p:nvSpPr>
        <p:spPr>
          <a:xfrm>
            <a:off x="1226906" y="3072131"/>
            <a:ext cx="28758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 dirty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-COMPULSIVIDAD SEXUAL ONLINE</a:t>
            </a:r>
            <a:endParaRPr sz="800" b="1" dirty="0"/>
          </a:p>
        </p:txBody>
      </p:sp>
      <p:sp>
        <p:nvSpPr>
          <p:cNvPr id="358" name="Google Shape;358;gf3e67ee3f8_0_149"/>
          <p:cNvSpPr txBox="1"/>
          <p:nvPr/>
        </p:nvSpPr>
        <p:spPr>
          <a:xfrm>
            <a:off x="329126" y="5223598"/>
            <a:ext cx="5017500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SITUACIÓN DE PAREJA EN RELACION CASUAL O MÁS DE UNA</a:t>
            </a:r>
            <a:endParaRPr sz="1800" dirty="0"/>
          </a:p>
        </p:txBody>
      </p:sp>
      <p:sp>
        <p:nvSpPr>
          <p:cNvPr id="359" name="Google Shape;359;gf3e67ee3f8_0_149"/>
          <p:cNvSpPr txBox="1"/>
          <p:nvPr/>
        </p:nvSpPr>
        <p:spPr>
          <a:xfrm>
            <a:off x="4591725" y="5209950"/>
            <a:ext cx="5017500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SITUACIÓN DE PAREJA ESTABLE CONVIVIENDO</a:t>
            </a:r>
            <a:endParaRPr sz="1800" dirty="0"/>
          </a:p>
        </p:txBody>
      </p:sp>
      <p:sp>
        <p:nvSpPr>
          <p:cNvPr id="360" name="Google Shape;360;gf3e67ee3f8_0_149"/>
          <p:cNvSpPr txBox="1"/>
          <p:nvPr/>
        </p:nvSpPr>
        <p:spPr>
          <a:xfrm>
            <a:off x="1046898" y="2690856"/>
            <a:ext cx="32358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 dirty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-COMPORTAMIENTO SOLITARIO ONLINE</a:t>
            </a:r>
            <a:endParaRPr sz="800" b="1" dirty="0"/>
          </a:p>
        </p:txBody>
      </p:sp>
      <p:sp>
        <p:nvSpPr>
          <p:cNvPr id="361" name="Google Shape;361;gf3e67ee3f8_0_149"/>
          <p:cNvSpPr txBox="1"/>
          <p:nvPr/>
        </p:nvSpPr>
        <p:spPr>
          <a:xfrm>
            <a:off x="5509623" y="2690856"/>
            <a:ext cx="32358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 dirty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-COMPORTAMIENTO SOLITARIO ONLINE</a:t>
            </a:r>
            <a:endParaRPr sz="800" b="1" dirty="0"/>
          </a:p>
        </p:txBody>
      </p:sp>
      <p:sp>
        <p:nvSpPr>
          <p:cNvPr id="362" name="Google Shape;362;gf3e67ee3f8_0_149"/>
          <p:cNvSpPr txBox="1"/>
          <p:nvPr/>
        </p:nvSpPr>
        <p:spPr>
          <a:xfrm>
            <a:off x="5763681" y="3072131"/>
            <a:ext cx="28758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 dirty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-COMPULSIVIDAD SEXUAL ONLINE</a:t>
            </a:r>
            <a:endParaRPr sz="800" b="1" dirty="0"/>
          </a:p>
        </p:txBody>
      </p:sp>
      <p:sp>
        <p:nvSpPr>
          <p:cNvPr id="363" name="Google Shape;363;gf3e67ee3f8_0_149"/>
          <p:cNvSpPr/>
          <p:nvPr/>
        </p:nvSpPr>
        <p:spPr>
          <a:xfrm>
            <a:off x="1856101" y="3478309"/>
            <a:ext cx="654088" cy="1603900"/>
          </a:xfrm>
          <a:prstGeom prst="rect">
            <a:avLst/>
          </a:prstGeom>
          <a:solidFill>
            <a:srgbClr val="C00000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/>
          </a:p>
        </p:txBody>
      </p:sp>
      <p:sp>
        <p:nvSpPr>
          <p:cNvPr id="364" name="Google Shape;364;gf3e67ee3f8_0_149"/>
          <p:cNvSpPr/>
          <p:nvPr/>
        </p:nvSpPr>
        <p:spPr>
          <a:xfrm>
            <a:off x="6203544" y="4783774"/>
            <a:ext cx="711000" cy="308100"/>
          </a:xfrm>
          <a:prstGeom prst="rect">
            <a:avLst/>
          </a:prstGeom>
          <a:solidFill>
            <a:srgbClr val="C00000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/>
          </a:p>
        </p:txBody>
      </p:sp>
      <p:sp>
        <p:nvSpPr>
          <p:cNvPr id="365" name="Google Shape;365;gf3e67ee3f8_0_149"/>
          <p:cNvSpPr txBox="1"/>
          <p:nvPr/>
        </p:nvSpPr>
        <p:spPr>
          <a:xfrm>
            <a:off x="4590224" y="3645384"/>
            <a:ext cx="5835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/>
          </a:p>
        </p:txBody>
      </p:sp>
      <p:sp>
        <p:nvSpPr>
          <p:cNvPr id="366" name="Google Shape;366;gf3e67ee3f8_0_149"/>
          <p:cNvSpPr txBox="1"/>
          <p:nvPr/>
        </p:nvSpPr>
        <p:spPr>
          <a:xfrm>
            <a:off x="4577799" y="3745059"/>
            <a:ext cx="980622" cy="49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 smtClean="0">
                <a:solidFill>
                  <a:srgbClr val="202124"/>
                </a:solidFill>
                <a:highlight>
                  <a:srgbClr val="FFFFFF"/>
                </a:highlight>
                <a:latin typeface="Economica" panose="020B0604020202020204" charset="0"/>
              </a:rPr>
              <a:t>MAYOR A </a:t>
            </a:r>
            <a:endParaRPr sz="2000" dirty="0">
              <a:latin typeface="Economica" panose="020B0604020202020204" charset="0"/>
            </a:endParaRPr>
          </a:p>
        </p:txBody>
      </p:sp>
      <p:sp>
        <p:nvSpPr>
          <p:cNvPr id="19" name="Google Shape;363;gf3e67ee3f8_0_149"/>
          <p:cNvSpPr/>
          <p:nvPr/>
        </p:nvSpPr>
        <p:spPr>
          <a:xfrm>
            <a:off x="2714055" y="3478309"/>
            <a:ext cx="654088" cy="1603900"/>
          </a:xfrm>
          <a:prstGeom prst="rect">
            <a:avLst/>
          </a:prstGeom>
          <a:solidFill>
            <a:srgbClr val="C00000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/>
          </a:p>
        </p:txBody>
      </p:sp>
      <p:sp>
        <p:nvSpPr>
          <p:cNvPr id="20" name="Google Shape;364;gf3e67ee3f8_0_149"/>
          <p:cNvSpPr/>
          <p:nvPr/>
        </p:nvSpPr>
        <p:spPr>
          <a:xfrm>
            <a:off x="7031987" y="4784557"/>
            <a:ext cx="711000" cy="308100"/>
          </a:xfrm>
          <a:prstGeom prst="rect">
            <a:avLst/>
          </a:prstGeom>
          <a:solidFill>
            <a:srgbClr val="C00000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/>
          </a:p>
        </p:txBody>
      </p:sp>
      <p:cxnSp>
        <p:nvCxnSpPr>
          <p:cNvPr id="3" name="Conector recto 2"/>
          <p:cNvCxnSpPr/>
          <p:nvPr/>
        </p:nvCxnSpPr>
        <p:spPr>
          <a:xfrm flipV="1">
            <a:off x="1162119" y="5077376"/>
            <a:ext cx="2730955" cy="9666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Conector recto 17"/>
          <p:cNvCxnSpPr/>
          <p:nvPr/>
        </p:nvCxnSpPr>
        <p:spPr>
          <a:xfrm flipV="1">
            <a:off x="5573549" y="5082209"/>
            <a:ext cx="2730955" cy="9666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Flecha derecha 1"/>
          <p:cNvSpPr/>
          <p:nvPr/>
        </p:nvSpPr>
        <p:spPr>
          <a:xfrm>
            <a:off x="4626597" y="4249909"/>
            <a:ext cx="919399" cy="2597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gf3e67ee3f8_0_180"/>
          <p:cNvSpPr txBox="1"/>
          <p:nvPr/>
        </p:nvSpPr>
        <p:spPr>
          <a:xfrm>
            <a:off x="685550" y="1907050"/>
            <a:ext cx="9007500" cy="124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SE ENCONTRARON VALORES MAYORES DE SÍNTOMAS EN VARONES, </a:t>
            </a:r>
            <a:endParaRPr sz="2300" dirty="0">
              <a:solidFill>
                <a:schemeClr val="dk1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SALVO EN HOSTILIDAD E IDEACIÓN PARANOIDE DONDE PUNTUARON MÁS LAS MUJERES</a:t>
            </a:r>
            <a:endParaRPr sz="2300" dirty="0">
              <a:solidFill>
                <a:schemeClr val="dk1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chemeClr val="dk1"/>
              </a:solidFill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372" name="Google Shape;372;gf3e67ee3f8_0_180"/>
          <p:cNvSpPr txBox="1"/>
          <p:nvPr/>
        </p:nvSpPr>
        <p:spPr>
          <a:xfrm>
            <a:off x="1174530" y="3219618"/>
            <a:ext cx="8209040" cy="153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300" dirty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El 24% de la </a:t>
            </a:r>
            <a:r>
              <a:rPr lang="en" sz="2300" dirty="0" smtClean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muestra, 17</a:t>
            </a:r>
            <a:r>
              <a:rPr lang="en" sz="2300" dirty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% mujeres cis y 7% varones </a:t>
            </a:r>
            <a:r>
              <a:rPr lang="en" sz="2300" dirty="0" smtClean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cis,</a:t>
            </a:r>
            <a:endParaRPr sz="2300" dirty="0">
              <a:solidFill>
                <a:schemeClr val="dk1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puntuó por debajo </a:t>
            </a:r>
            <a:r>
              <a:rPr lang="en" sz="2300" dirty="0" smtClean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en los </a:t>
            </a:r>
            <a:r>
              <a:rPr lang="en" sz="2300" dirty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índices </a:t>
            </a:r>
            <a:r>
              <a:rPr lang="en" sz="2300" dirty="0" smtClean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globales </a:t>
            </a:r>
            <a:r>
              <a:rPr lang="en" sz="2300" dirty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(IGS, TSP y IMSP).</a:t>
            </a:r>
            <a:r>
              <a:rPr lang="en" sz="2100" dirty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 </a:t>
            </a:r>
            <a:endParaRPr sz="2100" dirty="0">
              <a:solidFill>
                <a:schemeClr val="dk1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 dirty="0">
              <a:solidFill>
                <a:schemeClr val="dk1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100" dirty="0">
              <a:solidFill>
                <a:schemeClr val="dk1"/>
              </a:solidFill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373" name="Google Shape;373;gf3e67ee3f8_0_180"/>
          <p:cNvSpPr txBox="1"/>
          <p:nvPr/>
        </p:nvSpPr>
        <p:spPr>
          <a:xfrm>
            <a:off x="1333150" y="4353750"/>
            <a:ext cx="78918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100" dirty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La mayoría de ellos </a:t>
            </a:r>
            <a:r>
              <a:rPr lang="en" sz="2100" dirty="0" smtClean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en pareja </a:t>
            </a:r>
            <a:r>
              <a:rPr lang="en" sz="2100" dirty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estable</a:t>
            </a:r>
            <a:endParaRPr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6215" y="537880"/>
            <a:ext cx="1566174" cy="136917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074" y="5226132"/>
            <a:ext cx="1488451" cy="8003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gf3e67ee3f8_0_200"/>
          <p:cNvSpPr/>
          <p:nvPr/>
        </p:nvSpPr>
        <p:spPr>
          <a:xfrm>
            <a:off x="3575304" y="1993138"/>
            <a:ext cx="6054464" cy="2926334"/>
          </a:xfrm>
          <a:prstGeom prst="bracePair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dirty="0"/>
          </a:p>
        </p:txBody>
      </p:sp>
      <p:sp>
        <p:nvSpPr>
          <p:cNvPr id="379" name="Google Shape;379;gf3e67ee3f8_0_200"/>
          <p:cNvSpPr txBox="1"/>
          <p:nvPr/>
        </p:nvSpPr>
        <p:spPr>
          <a:xfrm>
            <a:off x="666575" y="335069"/>
            <a:ext cx="24735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Discusión</a:t>
            </a:r>
            <a:endParaRPr sz="2300" dirty="0"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380" name="Google Shape;380;gf3e67ee3f8_0_200"/>
          <p:cNvSpPr txBox="1"/>
          <p:nvPr/>
        </p:nvSpPr>
        <p:spPr>
          <a:xfrm>
            <a:off x="1212626" y="3029852"/>
            <a:ext cx="2172020" cy="229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 dirty="0">
                <a:latin typeface="Economica"/>
                <a:ea typeface="Economica"/>
                <a:cs typeface="Economica"/>
                <a:sym typeface="Economica"/>
              </a:rPr>
              <a:t>Comparación con otras</a:t>
            </a:r>
            <a:endParaRPr sz="2100" b="1" dirty="0"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 dirty="0">
                <a:latin typeface="Economica"/>
                <a:ea typeface="Economica"/>
                <a:cs typeface="Economica"/>
                <a:sym typeface="Economica"/>
              </a:rPr>
              <a:t>  investigaciones</a:t>
            </a:r>
            <a:endParaRPr sz="2100" b="1" dirty="0">
              <a:latin typeface="Economica"/>
              <a:ea typeface="Economica"/>
              <a:cs typeface="Economica"/>
              <a:sym typeface="Economic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 b="1" dirty="0"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 b="1" dirty="0"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 b="1" dirty="0"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 b="1" dirty="0">
              <a:latin typeface="Economica"/>
              <a:ea typeface="Economica"/>
              <a:cs typeface="Economica"/>
              <a:sym typeface="Economic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 b="1" dirty="0"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381" name="Google Shape;381;gf3e67ee3f8_0_200"/>
          <p:cNvSpPr txBox="1"/>
          <p:nvPr/>
        </p:nvSpPr>
        <p:spPr>
          <a:xfrm>
            <a:off x="1212625" y="1348629"/>
            <a:ext cx="3168306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 dirty="0">
                <a:latin typeface="Economica"/>
                <a:ea typeface="Economica"/>
                <a:cs typeface="Economica"/>
                <a:sym typeface="Economica"/>
              </a:rPr>
              <a:t>Objetivos generales y resultados</a:t>
            </a:r>
            <a:endParaRPr sz="2100" b="1" dirty="0"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382" name="Google Shape;382;gf3e67ee3f8_0_200"/>
          <p:cNvSpPr txBox="1"/>
          <p:nvPr/>
        </p:nvSpPr>
        <p:spPr>
          <a:xfrm>
            <a:off x="1277175" y="5056602"/>
            <a:ext cx="4265814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 dirty="0" smtClean="0">
                <a:latin typeface="Economica"/>
                <a:ea typeface="Economica"/>
                <a:cs typeface="Economica"/>
                <a:sym typeface="Economica"/>
              </a:rPr>
              <a:t>Modelo de </a:t>
            </a:r>
            <a:r>
              <a:rPr lang="en" sz="2100" b="1" dirty="0">
                <a:latin typeface="Economica"/>
                <a:ea typeface="Economica"/>
                <a:cs typeface="Economica"/>
                <a:sym typeface="Economica"/>
              </a:rPr>
              <a:t>motivaciones de Grubbs</a:t>
            </a:r>
            <a:endParaRPr sz="2100" b="1" dirty="0"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 b="1" dirty="0">
              <a:latin typeface="Economica"/>
              <a:ea typeface="Economica"/>
              <a:cs typeface="Economica"/>
              <a:sym typeface="Economica"/>
            </a:endParaRPr>
          </a:p>
        </p:txBody>
      </p:sp>
      <p:pic>
        <p:nvPicPr>
          <p:cNvPr id="383" name="Google Shape;383;gf3e67ee3f8_0_20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0600" y="1297291"/>
            <a:ext cx="610600" cy="61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4" name="Google Shape;384;gf3e67ee3f8_0_20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0600" y="3110052"/>
            <a:ext cx="610600" cy="61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5" name="Google Shape;385;gf3e67ee3f8_0_20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6575" y="4963177"/>
            <a:ext cx="610600" cy="610600"/>
          </a:xfrm>
          <a:prstGeom prst="rect">
            <a:avLst/>
          </a:prstGeom>
          <a:noFill/>
          <a:ln>
            <a:noFill/>
          </a:ln>
        </p:spPr>
      </p:pic>
      <p:sp>
        <p:nvSpPr>
          <p:cNvPr id="386" name="Google Shape;386;gf3e67ee3f8_0_200"/>
          <p:cNvSpPr txBox="1"/>
          <p:nvPr/>
        </p:nvSpPr>
        <p:spPr>
          <a:xfrm>
            <a:off x="3922925" y="2189988"/>
            <a:ext cx="5330257" cy="26160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06400" indent="-285750">
              <a:buClr>
                <a:schemeClr val="dk1"/>
              </a:buClr>
              <a:buSzPts val="1700"/>
              <a:buFont typeface="Arial" panose="020B0604020202020204" pitchFamily="34" charset="0"/>
              <a:buChar char="•"/>
            </a:pPr>
            <a:r>
              <a:rPr lang="it-IT" sz="1700" b="1" dirty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Sintomas: Stagnaro, et. al., 2018</a:t>
            </a:r>
          </a:p>
          <a:p>
            <a:pPr marL="40640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 panose="020B0604020202020204" pitchFamily="34" charset="0"/>
              <a:buChar char="•"/>
            </a:pPr>
            <a:r>
              <a:rPr lang="en" sz="1700" b="1" dirty="0" smtClean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Perfil </a:t>
            </a:r>
            <a:r>
              <a:rPr lang="en" sz="1700" b="1" dirty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de consumo de cibersexo: Castro Calvo, et. al., 2018.</a:t>
            </a:r>
            <a:endParaRPr sz="1700" b="1" dirty="0">
              <a:solidFill>
                <a:schemeClr val="dk1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40640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 panose="020B0604020202020204" pitchFamily="34" charset="0"/>
              <a:buChar char="•"/>
            </a:pPr>
            <a:r>
              <a:rPr lang="en" sz="1700" b="1" dirty="0" smtClean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Cibersexo   </a:t>
            </a:r>
          </a:p>
          <a:p>
            <a:r>
              <a:rPr lang="it-IT" dirty="0" smtClean="0">
                <a:latin typeface="Economica" panose="020B0604020202020204" charset="0"/>
              </a:rPr>
              <a:t>	-Ballester </a:t>
            </a:r>
            <a:r>
              <a:rPr lang="it-IT" dirty="0">
                <a:latin typeface="Economica" panose="020B0604020202020204" charset="0"/>
              </a:rPr>
              <a:t>Arnal et al., </a:t>
            </a:r>
            <a:r>
              <a:rPr lang="it-IT" dirty="0" smtClean="0">
                <a:latin typeface="Economica" panose="020B0604020202020204" charset="0"/>
              </a:rPr>
              <a:t>2012</a:t>
            </a:r>
          </a:p>
          <a:p>
            <a:r>
              <a:rPr lang="it-IT" dirty="0" smtClean="0">
                <a:latin typeface="Economica" panose="020B0604020202020204" charset="0"/>
              </a:rPr>
              <a:t>	-Castro</a:t>
            </a:r>
            <a:r>
              <a:rPr lang="it-IT" dirty="0">
                <a:latin typeface="Economica" panose="020B0604020202020204" charset="0"/>
              </a:rPr>
              <a:t>, Vinaccia&amp; Ballester-Arnal, </a:t>
            </a:r>
            <a:r>
              <a:rPr lang="it-IT" dirty="0" smtClean="0">
                <a:latin typeface="Economica" panose="020B0604020202020204" charset="0"/>
              </a:rPr>
              <a:t>2018</a:t>
            </a:r>
          </a:p>
          <a:p>
            <a:r>
              <a:rPr lang="it-IT" dirty="0" smtClean="0">
                <a:latin typeface="Economica" panose="020B0604020202020204" charset="0"/>
              </a:rPr>
              <a:t>	-Castro</a:t>
            </a:r>
            <a:r>
              <a:rPr lang="it-IT" dirty="0">
                <a:latin typeface="Economica" panose="020B0604020202020204" charset="0"/>
              </a:rPr>
              <a:t>, </a:t>
            </a:r>
            <a:r>
              <a:rPr lang="it-IT" dirty="0" smtClean="0">
                <a:latin typeface="Economica" panose="020B0604020202020204" charset="0"/>
              </a:rPr>
              <a:t>Vinaccia &amp; Ballester-Arnal</a:t>
            </a:r>
            <a:r>
              <a:rPr lang="it-IT" dirty="0">
                <a:latin typeface="Economica" panose="020B0604020202020204" charset="0"/>
              </a:rPr>
              <a:t>, </a:t>
            </a:r>
            <a:r>
              <a:rPr lang="it-IT" dirty="0" smtClean="0">
                <a:latin typeface="Economica" panose="020B0604020202020204" charset="0"/>
              </a:rPr>
              <a:t>2018</a:t>
            </a:r>
          </a:p>
          <a:p>
            <a:r>
              <a:rPr lang="it-IT" dirty="0" smtClean="0">
                <a:latin typeface="Economica" panose="020B0604020202020204" charset="0"/>
              </a:rPr>
              <a:t>	- Ballester </a:t>
            </a:r>
            <a:r>
              <a:rPr lang="it-IT" dirty="0">
                <a:latin typeface="Economica" panose="020B0604020202020204" charset="0"/>
              </a:rPr>
              <a:t>Arnal et al., </a:t>
            </a:r>
            <a:r>
              <a:rPr lang="it-IT" dirty="0" smtClean="0">
                <a:latin typeface="Economica" panose="020B0604020202020204" charset="0"/>
              </a:rPr>
              <a:t>2016; Cooper </a:t>
            </a:r>
            <a:r>
              <a:rPr lang="it-IT" dirty="0">
                <a:latin typeface="Economica" panose="020B0604020202020204" charset="0"/>
              </a:rPr>
              <a:t>et al. </a:t>
            </a:r>
            <a:r>
              <a:rPr lang="it-IT" dirty="0" smtClean="0">
                <a:latin typeface="Economica" panose="020B0604020202020204" charset="0"/>
              </a:rPr>
              <a:t>2000.</a:t>
            </a:r>
          </a:p>
          <a:p>
            <a:pPr marL="406400" lvl="0" indent="-285750">
              <a:buClr>
                <a:schemeClr val="dk1"/>
              </a:buClr>
              <a:buSzPts val="1700"/>
              <a:buFont typeface="Arial" panose="020B0604020202020204" pitchFamily="34" charset="0"/>
              <a:buChar char="•"/>
            </a:pPr>
            <a:r>
              <a:rPr lang="es-AR" sz="1700" b="1" dirty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 Relación entre consumo de cibersexo y síntomas clínicos</a:t>
            </a:r>
          </a:p>
          <a:p>
            <a:pPr marL="914400" lvl="1" indent="-336550">
              <a:buClr>
                <a:schemeClr val="dk1"/>
              </a:buClr>
              <a:buSzPts val="1700"/>
            </a:pPr>
            <a:r>
              <a:rPr lang="es-AR" sz="1700" b="1" dirty="0" smtClean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	</a:t>
            </a:r>
            <a:r>
              <a:rPr lang="es-AR" dirty="0" smtClean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- </a:t>
            </a:r>
            <a:r>
              <a:rPr lang="es-AR" dirty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Ballester Arnal et al., 2010</a:t>
            </a:r>
          </a:p>
          <a:p>
            <a:pPr marL="914400" lvl="1" indent="-336550">
              <a:buClr>
                <a:schemeClr val="dk1"/>
              </a:buClr>
              <a:buSzPts val="1700"/>
            </a:pPr>
            <a:r>
              <a:rPr lang="es-AR" dirty="0" smtClean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	-Aranciaga </a:t>
            </a:r>
            <a:r>
              <a:rPr lang="es-AR" dirty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2015</a:t>
            </a:r>
            <a:endParaRPr lang="it-IT" dirty="0">
              <a:latin typeface="Economica" panose="020B060402020202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7519751"/>
              </p:ext>
            </p:extLst>
          </p:nvPr>
        </p:nvGraphicFramePr>
        <p:xfrm>
          <a:off x="594360" y="636044"/>
          <a:ext cx="8933688" cy="5139416"/>
        </p:xfrm>
        <a:graphic>
          <a:graphicData uri="http://schemas.openxmlformats.org/drawingml/2006/table">
            <a:tbl>
              <a:tblPr/>
              <a:tblGrid>
                <a:gridCol w="4466844"/>
                <a:gridCol w="4466844"/>
              </a:tblGrid>
              <a:tr h="2702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800" b="1" dirty="0">
                          <a:effectLst/>
                          <a:latin typeface="Economica" panose="020B0604020202020204" charset="0"/>
                        </a:rPr>
                        <a:t>Castro Calvo, et. al. (2018)</a:t>
                      </a:r>
                      <a:endParaRPr lang="es-AR" sz="1800" dirty="0">
                        <a:effectLst/>
                        <a:latin typeface="Economica" panose="020B060402020202020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800" b="1">
                          <a:solidFill>
                            <a:srgbClr val="00000A"/>
                          </a:solidFill>
                          <a:effectLst/>
                          <a:latin typeface="Economica" panose="020B0604020202020204" charset="0"/>
                        </a:rPr>
                        <a:t>Nuestra Tesis</a:t>
                      </a:r>
                      <a:endParaRPr lang="es-AR" sz="1800">
                        <a:effectLst/>
                        <a:latin typeface="Economica" panose="020B060402020202020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622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800" dirty="0">
                          <a:solidFill>
                            <a:srgbClr val="00000A"/>
                          </a:solidFill>
                          <a:effectLst/>
                          <a:latin typeface="Economica" panose="020B0604020202020204" charset="0"/>
                        </a:rPr>
                        <a:t>-Un </a:t>
                      </a:r>
                      <a:r>
                        <a:rPr lang="es-AR" sz="1800" b="1" dirty="0">
                          <a:solidFill>
                            <a:srgbClr val="00000A"/>
                          </a:solidFill>
                          <a:effectLst/>
                          <a:latin typeface="Economica" panose="020B0604020202020204" charset="0"/>
                        </a:rPr>
                        <a:t>70% </a:t>
                      </a:r>
                      <a:r>
                        <a:rPr lang="es-AR" sz="1800" dirty="0">
                          <a:solidFill>
                            <a:srgbClr val="00000A"/>
                          </a:solidFill>
                          <a:effectLst/>
                          <a:latin typeface="Economica" panose="020B0604020202020204" charset="0"/>
                        </a:rPr>
                        <a:t>(</a:t>
                      </a:r>
                      <a:r>
                        <a:rPr lang="es-AR" sz="1800" b="1" dirty="0">
                          <a:solidFill>
                            <a:srgbClr val="00000A"/>
                          </a:solidFill>
                          <a:effectLst/>
                          <a:latin typeface="Economica" panose="020B0604020202020204" charset="0"/>
                        </a:rPr>
                        <a:t>CPSO)</a:t>
                      </a:r>
                      <a:r>
                        <a:rPr lang="es-AR" sz="1800" dirty="0">
                          <a:solidFill>
                            <a:srgbClr val="00000A"/>
                          </a:solidFill>
                          <a:effectLst/>
                          <a:latin typeface="Economica" panose="020B0604020202020204" charset="0"/>
                        </a:rPr>
                        <a:t> </a:t>
                      </a:r>
                      <a:r>
                        <a:rPr lang="es-AR" sz="1800" dirty="0" smtClean="0">
                          <a:solidFill>
                            <a:srgbClr val="00000A"/>
                          </a:solidFill>
                          <a:effectLst/>
                          <a:latin typeface="Economica" panose="020B0604020202020204" charset="0"/>
                        </a:rPr>
                        <a:t>indica</a:t>
                      </a:r>
                      <a:r>
                        <a:rPr lang="es-AR" sz="1800" baseline="0" dirty="0" smtClean="0">
                          <a:solidFill>
                            <a:srgbClr val="00000A"/>
                          </a:solidFill>
                          <a:effectLst/>
                          <a:latin typeface="Economica" panose="020B0604020202020204" charset="0"/>
                        </a:rPr>
                        <a:t> que su motivación para la actividad </a:t>
                      </a:r>
                      <a:r>
                        <a:rPr lang="es-AR" sz="1800" dirty="0" smtClean="0">
                          <a:solidFill>
                            <a:srgbClr val="00000A"/>
                          </a:solidFill>
                          <a:effectLst/>
                          <a:latin typeface="Economica" panose="020B0604020202020204" charset="0"/>
                        </a:rPr>
                        <a:t>sexual online es encontrar material </a:t>
                      </a:r>
                      <a:r>
                        <a:rPr lang="es-AR" sz="1800" dirty="0">
                          <a:solidFill>
                            <a:srgbClr val="00000A"/>
                          </a:solidFill>
                          <a:effectLst/>
                          <a:latin typeface="Economica" panose="020B0604020202020204" charset="0"/>
                        </a:rPr>
                        <a:t>con el que masturbarse</a:t>
                      </a:r>
                      <a:endParaRPr lang="es-AR" sz="1800" dirty="0">
                        <a:effectLst/>
                        <a:latin typeface="Economica" panose="020B060402020202020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800" dirty="0">
                          <a:solidFill>
                            <a:srgbClr val="00000A"/>
                          </a:solidFill>
                          <a:effectLst/>
                          <a:latin typeface="Economica" panose="020B0604020202020204" charset="0"/>
                        </a:rPr>
                        <a:t>-Un </a:t>
                      </a:r>
                      <a:r>
                        <a:rPr lang="es-AR" sz="1800" b="1" dirty="0">
                          <a:solidFill>
                            <a:srgbClr val="00000A"/>
                          </a:solidFill>
                          <a:effectLst/>
                          <a:latin typeface="Economica" panose="020B0604020202020204" charset="0"/>
                        </a:rPr>
                        <a:t>48% </a:t>
                      </a:r>
                      <a:r>
                        <a:rPr lang="es-AR" sz="1800" dirty="0">
                          <a:solidFill>
                            <a:srgbClr val="00000A"/>
                          </a:solidFill>
                          <a:effectLst/>
                          <a:latin typeface="Economica" panose="020B0604020202020204" charset="0"/>
                        </a:rPr>
                        <a:t>(</a:t>
                      </a:r>
                      <a:r>
                        <a:rPr lang="es-AR" sz="1800" b="1" dirty="0">
                          <a:solidFill>
                            <a:srgbClr val="00000A"/>
                          </a:solidFill>
                          <a:effectLst/>
                          <a:latin typeface="Economica" panose="020B0604020202020204" charset="0"/>
                        </a:rPr>
                        <a:t>CPSO)</a:t>
                      </a:r>
                      <a:r>
                        <a:rPr lang="es-AR" sz="1800" dirty="0">
                          <a:solidFill>
                            <a:srgbClr val="00000A"/>
                          </a:solidFill>
                          <a:effectLst/>
                          <a:latin typeface="Economica" panose="020B0604020202020204" charset="0"/>
                        </a:rPr>
                        <a:t> </a:t>
                      </a:r>
                      <a:r>
                        <a:rPr lang="es-AR" sz="1800" dirty="0" smtClean="0">
                          <a:solidFill>
                            <a:srgbClr val="00000A"/>
                          </a:solidFill>
                          <a:effectLst/>
                          <a:latin typeface="Economica" panose="020B0604020202020204" charset="0"/>
                        </a:rPr>
                        <a:t>indica</a:t>
                      </a:r>
                      <a:r>
                        <a:rPr lang="es-AR" sz="1800" baseline="0" dirty="0" smtClean="0">
                          <a:solidFill>
                            <a:srgbClr val="00000A"/>
                          </a:solidFill>
                          <a:effectLst/>
                          <a:latin typeface="Economica" panose="020B0604020202020204" charset="0"/>
                        </a:rPr>
                        <a:t> que su motivación para la actividad </a:t>
                      </a:r>
                      <a:r>
                        <a:rPr lang="es-AR" sz="1800" dirty="0" smtClean="0">
                          <a:solidFill>
                            <a:srgbClr val="00000A"/>
                          </a:solidFill>
                          <a:effectLst/>
                          <a:latin typeface="Economica" panose="020B0604020202020204" charset="0"/>
                        </a:rPr>
                        <a:t>sexual online es encontrar material con el que masturbarse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s-AR" sz="1800" dirty="0" smtClean="0">
                        <a:effectLst/>
                        <a:latin typeface="Economica" panose="020B060402020202020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800" dirty="0" smtClean="0">
                          <a:solidFill>
                            <a:srgbClr val="00000A"/>
                          </a:solidFill>
                          <a:effectLst/>
                          <a:latin typeface="Economica" panose="020B0604020202020204" charset="0"/>
                        </a:rPr>
                        <a:t>-</a:t>
                      </a:r>
                      <a:r>
                        <a:rPr lang="es-AR" sz="1800" dirty="0">
                          <a:solidFill>
                            <a:srgbClr val="00000A"/>
                          </a:solidFill>
                          <a:effectLst/>
                          <a:latin typeface="Economica" panose="020B0604020202020204" charset="0"/>
                        </a:rPr>
                        <a:t>Un </a:t>
                      </a:r>
                      <a:r>
                        <a:rPr lang="es-AR" sz="1800" b="1" dirty="0">
                          <a:solidFill>
                            <a:srgbClr val="00000A"/>
                          </a:solidFill>
                          <a:effectLst/>
                          <a:latin typeface="Economica" panose="020B0604020202020204" charset="0"/>
                        </a:rPr>
                        <a:t>62% </a:t>
                      </a:r>
                      <a:r>
                        <a:rPr lang="es-AR" sz="1800" dirty="0">
                          <a:solidFill>
                            <a:srgbClr val="00000A"/>
                          </a:solidFill>
                          <a:effectLst/>
                          <a:latin typeface="Economica" panose="020B0604020202020204" charset="0"/>
                        </a:rPr>
                        <a:t>(</a:t>
                      </a:r>
                      <a:r>
                        <a:rPr lang="es-AR" sz="1800" b="1" dirty="0">
                          <a:solidFill>
                            <a:srgbClr val="00000A"/>
                          </a:solidFill>
                          <a:effectLst/>
                          <a:latin typeface="Economica" panose="020B0604020202020204" charset="0"/>
                        </a:rPr>
                        <a:t>ISST)</a:t>
                      </a:r>
                      <a:r>
                        <a:rPr lang="es-AR" sz="1800" dirty="0">
                          <a:solidFill>
                            <a:srgbClr val="00000A"/>
                          </a:solidFill>
                          <a:effectLst/>
                          <a:latin typeface="Economica" panose="020B0604020202020204" charset="0"/>
                        </a:rPr>
                        <a:t> ve imágenes y/o videos </a:t>
                      </a:r>
                      <a:r>
                        <a:rPr lang="es-AR" sz="1800" dirty="0" smtClean="0">
                          <a:solidFill>
                            <a:srgbClr val="00000A"/>
                          </a:solidFill>
                          <a:effectLst/>
                          <a:latin typeface="Economica" panose="020B0604020202020204" charset="0"/>
                        </a:rPr>
                        <a:t>pornográficos </a:t>
                      </a:r>
                      <a:r>
                        <a:rPr lang="es-AR" sz="1800" dirty="0">
                          <a:solidFill>
                            <a:srgbClr val="00000A"/>
                          </a:solidFill>
                          <a:effectLst/>
                          <a:latin typeface="Economica" panose="020B0604020202020204" charset="0"/>
                        </a:rPr>
                        <a:t>para </a:t>
                      </a:r>
                      <a:r>
                        <a:rPr lang="es-AR" sz="1800" dirty="0" smtClean="0">
                          <a:solidFill>
                            <a:srgbClr val="00000A"/>
                          </a:solidFill>
                          <a:effectLst/>
                          <a:latin typeface="Economica" panose="020B0604020202020204" charset="0"/>
                        </a:rPr>
                        <a:t>masturbarse</a:t>
                      </a:r>
                      <a:endParaRPr lang="es-AR" sz="1800" dirty="0" smtClean="0">
                        <a:effectLst/>
                        <a:latin typeface="Economica" panose="020B060402020202020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800" dirty="0" smtClean="0">
                          <a:effectLst/>
                          <a:latin typeface="Economica" panose="020B0604020202020204" charset="0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800" dirty="0" smtClean="0">
                          <a:effectLst/>
                          <a:latin typeface="Economica" panose="020B0604020202020204" charset="0"/>
                        </a:rPr>
                        <a:t> </a:t>
                      </a:r>
                      <a:endParaRPr lang="es-AR" sz="1800" dirty="0">
                        <a:effectLst/>
                        <a:latin typeface="Economica" panose="020B060402020202020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919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800" dirty="0">
                          <a:effectLst/>
                          <a:latin typeface="Economica" panose="020B0604020202020204" charset="0"/>
                        </a:rPr>
                        <a:t>-Un </a:t>
                      </a:r>
                      <a:r>
                        <a:rPr lang="es-AR" sz="1800" b="1" dirty="0">
                          <a:effectLst/>
                          <a:latin typeface="Economica" panose="020B0604020202020204" charset="0"/>
                        </a:rPr>
                        <a:t>47%</a:t>
                      </a:r>
                      <a:r>
                        <a:rPr lang="es-AR" sz="1800" dirty="0">
                          <a:effectLst/>
                          <a:latin typeface="Economica" panose="020B0604020202020204" charset="0"/>
                        </a:rPr>
                        <a:t>  </a:t>
                      </a:r>
                      <a:r>
                        <a:rPr lang="es-AR" sz="1800" dirty="0">
                          <a:solidFill>
                            <a:srgbClr val="00000A"/>
                          </a:solidFill>
                          <a:effectLst/>
                          <a:latin typeface="Economica" panose="020B0604020202020204" charset="0"/>
                        </a:rPr>
                        <a:t>(</a:t>
                      </a:r>
                      <a:r>
                        <a:rPr lang="es-AR" sz="1800" b="1" dirty="0">
                          <a:solidFill>
                            <a:srgbClr val="00000A"/>
                          </a:solidFill>
                          <a:effectLst/>
                          <a:latin typeface="Economica" panose="020B0604020202020204" charset="0"/>
                        </a:rPr>
                        <a:t>CPSO)</a:t>
                      </a:r>
                      <a:r>
                        <a:rPr lang="es-AR" sz="1800" dirty="0">
                          <a:solidFill>
                            <a:srgbClr val="00000A"/>
                          </a:solidFill>
                          <a:effectLst/>
                          <a:latin typeface="Economica" panose="020B0604020202020204" charset="0"/>
                        </a:rPr>
                        <a:t> </a:t>
                      </a:r>
                      <a:r>
                        <a:rPr lang="es-AR" sz="1800" dirty="0" smtClean="0">
                          <a:solidFill>
                            <a:srgbClr val="00000A"/>
                          </a:solidFill>
                          <a:effectLst/>
                          <a:latin typeface="Economica" panose="020B0604020202020204" charset="0"/>
                        </a:rPr>
                        <a:t> presenta</a:t>
                      </a:r>
                      <a:r>
                        <a:rPr lang="es-AR" sz="1800" baseline="0" dirty="0" smtClean="0">
                          <a:solidFill>
                            <a:srgbClr val="00000A"/>
                          </a:solidFill>
                          <a:effectLst/>
                          <a:latin typeface="Economica" panose="020B0604020202020204" charset="0"/>
                        </a:rPr>
                        <a:t> como motivación para este consumo el</a:t>
                      </a:r>
                      <a:r>
                        <a:rPr lang="es-AR" sz="1800" dirty="0" smtClean="0">
                          <a:solidFill>
                            <a:srgbClr val="00000A"/>
                          </a:solidFill>
                          <a:effectLst/>
                          <a:latin typeface="Economica" panose="020B0604020202020204" charset="0"/>
                        </a:rPr>
                        <a:t> </a:t>
                      </a:r>
                      <a:r>
                        <a:rPr lang="es-AR" sz="1800" dirty="0">
                          <a:solidFill>
                            <a:srgbClr val="00000A"/>
                          </a:solidFill>
                          <a:effectLst/>
                          <a:latin typeface="Economica" panose="020B0604020202020204" charset="0"/>
                        </a:rPr>
                        <a:t>aprender cosas sobre el </a:t>
                      </a:r>
                      <a:r>
                        <a:rPr lang="es-AR" sz="1800" dirty="0" smtClean="0">
                          <a:solidFill>
                            <a:srgbClr val="00000A"/>
                          </a:solidFill>
                          <a:effectLst/>
                          <a:latin typeface="Economica" panose="020B0604020202020204" charset="0"/>
                        </a:rPr>
                        <a:t>sexo.</a:t>
                      </a:r>
                      <a:endParaRPr lang="es-AR" sz="1800" dirty="0">
                        <a:effectLst/>
                        <a:latin typeface="Economica" panose="020B060402020202020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800" dirty="0">
                          <a:effectLst/>
                          <a:latin typeface="Economica" panose="020B060402020202020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800" dirty="0">
                          <a:effectLst/>
                          <a:latin typeface="Economica" panose="020B0604020202020204" charset="0"/>
                        </a:rPr>
                        <a:t>-Un </a:t>
                      </a:r>
                      <a:r>
                        <a:rPr lang="es-AR" sz="1800" b="1" dirty="0">
                          <a:effectLst/>
                          <a:latin typeface="Economica" panose="020B0604020202020204" charset="0"/>
                        </a:rPr>
                        <a:t>34%</a:t>
                      </a:r>
                      <a:r>
                        <a:rPr lang="es-AR" sz="1800" dirty="0">
                          <a:effectLst/>
                          <a:latin typeface="Economica" panose="020B0604020202020204" charset="0"/>
                        </a:rPr>
                        <a:t>  </a:t>
                      </a:r>
                      <a:r>
                        <a:rPr lang="es-AR" sz="1800" dirty="0">
                          <a:solidFill>
                            <a:srgbClr val="00000A"/>
                          </a:solidFill>
                          <a:effectLst/>
                          <a:latin typeface="Economica" panose="020B0604020202020204" charset="0"/>
                        </a:rPr>
                        <a:t>(</a:t>
                      </a:r>
                      <a:r>
                        <a:rPr lang="es-AR" sz="1800" b="1" dirty="0">
                          <a:solidFill>
                            <a:srgbClr val="00000A"/>
                          </a:solidFill>
                          <a:effectLst/>
                          <a:latin typeface="Economica" panose="020B0604020202020204" charset="0"/>
                        </a:rPr>
                        <a:t>CPSO)</a:t>
                      </a:r>
                      <a:r>
                        <a:rPr lang="es-AR" sz="1800" dirty="0">
                          <a:solidFill>
                            <a:srgbClr val="00000A"/>
                          </a:solidFill>
                          <a:effectLst/>
                          <a:latin typeface="Economica" panose="020B0604020202020204" charset="0"/>
                        </a:rPr>
                        <a:t> </a:t>
                      </a:r>
                      <a:r>
                        <a:rPr lang="es-AR" sz="1800" dirty="0" smtClean="0">
                          <a:solidFill>
                            <a:srgbClr val="00000A"/>
                          </a:solidFill>
                          <a:effectLst/>
                          <a:latin typeface="Economica" panose="020B0604020202020204" charset="0"/>
                        </a:rPr>
                        <a:t>presenta</a:t>
                      </a:r>
                      <a:r>
                        <a:rPr lang="es-AR" sz="1800" baseline="0" dirty="0" smtClean="0">
                          <a:solidFill>
                            <a:srgbClr val="00000A"/>
                          </a:solidFill>
                          <a:effectLst/>
                          <a:latin typeface="Economica" panose="020B0604020202020204" charset="0"/>
                        </a:rPr>
                        <a:t> como motivación para este consumo el</a:t>
                      </a:r>
                      <a:r>
                        <a:rPr lang="es-AR" sz="1800" dirty="0" smtClean="0">
                          <a:solidFill>
                            <a:srgbClr val="00000A"/>
                          </a:solidFill>
                          <a:effectLst/>
                          <a:latin typeface="Economica" panose="020B0604020202020204" charset="0"/>
                        </a:rPr>
                        <a:t> aprender cosas sobre el sexo.</a:t>
                      </a:r>
                      <a:endParaRPr lang="es-AR" sz="1800" dirty="0" smtClean="0">
                        <a:effectLst/>
                        <a:latin typeface="Economica" panose="020B060402020202020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800" dirty="0">
                          <a:effectLst/>
                          <a:latin typeface="Economica" panose="020B0604020202020204" charset="0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800" dirty="0">
                          <a:effectLst/>
                          <a:latin typeface="Economica" panose="020B0604020202020204" charset="0"/>
                        </a:rPr>
                        <a:t>-Un </a:t>
                      </a:r>
                      <a:r>
                        <a:rPr lang="es-AR" sz="1800" b="1" dirty="0">
                          <a:effectLst/>
                          <a:latin typeface="Economica" panose="020B0604020202020204" charset="0"/>
                        </a:rPr>
                        <a:t>61 %</a:t>
                      </a:r>
                      <a:r>
                        <a:rPr lang="es-AR" sz="1800" dirty="0">
                          <a:effectLst/>
                          <a:latin typeface="Economica" panose="020B0604020202020204" charset="0"/>
                        </a:rPr>
                        <a:t> </a:t>
                      </a:r>
                      <a:r>
                        <a:rPr lang="es-AR" sz="1800" dirty="0">
                          <a:solidFill>
                            <a:srgbClr val="00000A"/>
                          </a:solidFill>
                          <a:effectLst/>
                          <a:latin typeface="Economica" panose="020B0604020202020204" charset="0"/>
                        </a:rPr>
                        <a:t>(</a:t>
                      </a:r>
                      <a:r>
                        <a:rPr lang="es-AR" sz="1800" b="1" dirty="0">
                          <a:solidFill>
                            <a:srgbClr val="00000A"/>
                          </a:solidFill>
                          <a:effectLst/>
                          <a:latin typeface="Economica" panose="020B0604020202020204" charset="0"/>
                        </a:rPr>
                        <a:t>ISST)</a:t>
                      </a:r>
                      <a:r>
                        <a:rPr lang="es-AR" sz="1800" dirty="0">
                          <a:solidFill>
                            <a:srgbClr val="00000A"/>
                          </a:solidFill>
                          <a:effectLst/>
                          <a:latin typeface="Economica" panose="020B0604020202020204" charset="0"/>
                        </a:rPr>
                        <a:t> </a:t>
                      </a:r>
                      <a:r>
                        <a:rPr lang="es-AR" sz="1800" dirty="0">
                          <a:effectLst/>
                          <a:latin typeface="Economica" panose="020B0604020202020204" charset="0"/>
                        </a:rPr>
                        <a:t>busca </a:t>
                      </a:r>
                      <a:r>
                        <a:rPr lang="es-AR" sz="1800" dirty="0" smtClean="0">
                          <a:effectLst/>
                          <a:latin typeface="Economica" panose="020B0604020202020204" charset="0"/>
                        </a:rPr>
                        <a:t>información </a:t>
                      </a:r>
                      <a:r>
                        <a:rPr lang="es-AR" sz="1800" dirty="0">
                          <a:effectLst/>
                          <a:latin typeface="Economica" panose="020B0604020202020204" charset="0"/>
                        </a:rPr>
                        <a:t>sobre </a:t>
                      </a:r>
                      <a:r>
                        <a:rPr lang="es-AR" sz="1800" dirty="0" smtClean="0">
                          <a:effectLst/>
                          <a:latin typeface="Economica" panose="020B0604020202020204" charset="0"/>
                        </a:rPr>
                        <a:t>educación </a:t>
                      </a:r>
                      <a:r>
                        <a:rPr lang="es-AR" sz="1800" dirty="0">
                          <a:effectLst/>
                          <a:latin typeface="Economica" panose="020B0604020202020204" charset="0"/>
                        </a:rPr>
                        <a:t>sexual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800" dirty="0">
                          <a:effectLst/>
                          <a:latin typeface="Economica" panose="020B060402020202020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08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800" dirty="0">
                          <a:effectLst/>
                          <a:latin typeface="Economica" panose="020B0604020202020204" charset="0"/>
                        </a:rPr>
                        <a:t>Un </a:t>
                      </a:r>
                      <a:r>
                        <a:rPr lang="es-AR" sz="1800" b="1" dirty="0">
                          <a:effectLst/>
                          <a:latin typeface="Economica" panose="020B0604020202020204" charset="0"/>
                        </a:rPr>
                        <a:t>44% </a:t>
                      </a:r>
                      <a:r>
                        <a:rPr lang="es-AR" sz="1800" dirty="0">
                          <a:effectLst/>
                          <a:latin typeface="Economica" panose="020B0604020202020204" charset="0"/>
                        </a:rPr>
                        <a:t>(</a:t>
                      </a:r>
                      <a:r>
                        <a:rPr lang="es-AR" sz="1800" b="1" dirty="0">
                          <a:effectLst/>
                          <a:latin typeface="Economica" panose="020B0604020202020204" charset="0"/>
                        </a:rPr>
                        <a:t>CPSO)</a:t>
                      </a:r>
                      <a:r>
                        <a:rPr lang="es-AR" sz="1800" dirty="0">
                          <a:effectLst/>
                          <a:latin typeface="Economica" panose="020B0604020202020204" charset="0"/>
                        </a:rPr>
                        <a:t> </a:t>
                      </a:r>
                      <a:r>
                        <a:rPr lang="es-AR" sz="1800" dirty="0" smtClean="0">
                          <a:effectLst/>
                          <a:latin typeface="Economica" panose="020B0604020202020204" charset="0"/>
                        </a:rPr>
                        <a:t>indica </a:t>
                      </a:r>
                      <a:r>
                        <a:rPr lang="es-AR" sz="1800" dirty="0">
                          <a:effectLst/>
                          <a:latin typeface="Economica" panose="020B0604020202020204" charset="0"/>
                        </a:rPr>
                        <a:t>que practica actividad </a:t>
                      </a:r>
                      <a:r>
                        <a:rPr lang="es-AR" sz="1800" dirty="0" smtClean="0">
                          <a:effectLst/>
                          <a:latin typeface="Economica" panose="020B0604020202020204" charset="0"/>
                        </a:rPr>
                        <a:t>sexual </a:t>
                      </a:r>
                      <a:r>
                        <a:rPr lang="es-AR" sz="1800" dirty="0">
                          <a:effectLst/>
                          <a:latin typeface="Economica" panose="020B0604020202020204" charset="0"/>
                        </a:rPr>
                        <a:t>online para  relajarse del </a:t>
                      </a:r>
                      <a:r>
                        <a:rPr lang="es-AR" sz="1800" dirty="0" smtClean="0">
                          <a:effectLst/>
                          <a:latin typeface="Economica" panose="020B0604020202020204" charset="0"/>
                        </a:rPr>
                        <a:t>estrés </a:t>
                      </a:r>
                      <a:r>
                        <a:rPr lang="es-AR" sz="1800" dirty="0">
                          <a:effectLst/>
                          <a:latin typeface="Economica" panose="020B0604020202020204" charset="0"/>
                        </a:rPr>
                        <a:t>de sus obligaciones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800" dirty="0">
                          <a:effectLst/>
                          <a:latin typeface="Economica" panose="020B0604020202020204" charset="0"/>
                        </a:rPr>
                        <a:t>Un </a:t>
                      </a:r>
                      <a:r>
                        <a:rPr lang="es-AR" sz="1800" b="1" dirty="0">
                          <a:effectLst/>
                          <a:latin typeface="Economica" panose="020B0604020202020204" charset="0"/>
                        </a:rPr>
                        <a:t>31% </a:t>
                      </a:r>
                      <a:r>
                        <a:rPr lang="es-AR" sz="1800" dirty="0">
                          <a:solidFill>
                            <a:srgbClr val="00000A"/>
                          </a:solidFill>
                          <a:effectLst/>
                          <a:latin typeface="Economica" panose="020B0604020202020204" charset="0"/>
                        </a:rPr>
                        <a:t>(</a:t>
                      </a:r>
                      <a:r>
                        <a:rPr lang="es-AR" sz="1800" b="1" dirty="0">
                          <a:solidFill>
                            <a:srgbClr val="00000A"/>
                          </a:solidFill>
                          <a:effectLst/>
                          <a:latin typeface="Economica" panose="020B0604020202020204" charset="0"/>
                        </a:rPr>
                        <a:t>CPSO)</a:t>
                      </a:r>
                      <a:r>
                        <a:rPr lang="es-AR" sz="1800" dirty="0">
                          <a:solidFill>
                            <a:srgbClr val="00000A"/>
                          </a:solidFill>
                          <a:effectLst/>
                          <a:latin typeface="Economica" panose="020B0604020202020204" charset="0"/>
                        </a:rPr>
                        <a:t> </a:t>
                      </a:r>
                      <a:r>
                        <a:rPr lang="es-AR" sz="1800" dirty="0" smtClean="0">
                          <a:effectLst/>
                          <a:latin typeface="Economica" panose="020B0604020202020204" charset="0"/>
                        </a:rPr>
                        <a:t>indica que </a:t>
                      </a:r>
                      <a:r>
                        <a:rPr lang="es-AR" sz="1800" dirty="0">
                          <a:effectLst/>
                          <a:latin typeface="Economica" panose="020B0604020202020204" charset="0"/>
                        </a:rPr>
                        <a:t>practica actividad </a:t>
                      </a:r>
                      <a:r>
                        <a:rPr lang="es-AR" sz="1800" dirty="0" smtClean="0">
                          <a:effectLst/>
                          <a:latin typeface="Economica" panose="020B0604020202020204" charset="0"/>
                        </a:rPr>
                        <a:t>sexual </a:t>
                      </a:r>
                      <a:r>
                        <a:rPr lang="es-AR" sz="1800" dirty="0">
                          <a:effectLst/>
                          <a:latin typeface="Economica" panose="020B0604020202020204" charset="0"/>
                        </a:rPr>
                        <a:t>online para  relajarse del </a:t>
                      </a:r>
                      <a:r>
                        <a:rPr lang="es-AR" sz="1800" dirty="0" smtClean="0">
                          <a:effectLst/>
                          <a:latin typeface="Economica" panose="020B0604020202020204" charset="0"/>
                        </a:rPr>
                        <a:t>estrés </a:t>
                      </a:r>
                      <a:r>
                        <a:rPr lang="es-AR" sz="1800" dirty="0">
                          <a:effectLst/>
                          <a:latin typeface="Economica" panose="020B0604020202020204" charset="0"/>
                        </a:rPr>
                        <a:t>de sus obligaciones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49951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2396241"/>
              </p:ext>
            </p:extLst>
          </p:nvPr>
        </p:nvGraphicFramePr>
        <p:xfrm>
          <a:off x="406377" y="518616"/>
          <a:ext cx="9229725" cy="5977718"/>
        </p:xfrm>
        <a:graphic>
          <a:graphicData uri="http://schemas.openxmlformats.org/drawingml/2006/table">
            <a:tbl>
              <a:tblPr/>
              <a:tblGrid>
                <a:gridCol w="2192476"/>
                <a:gridCol w="1731031"/>
                <a:gridCol w="2653109"/>
                <a:gridCol w="2653109"/>
              </a:tblGrid>
              <a:tr h="2717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400" dirty="0">
                          <a:effectLst/>
                          <a:latin typeface="Economica" panose="020B0604020202020204" charset="0"/>
                        </a:rPr>
                        <a:t>Investigaciones</a:t>
                      </a:r>
                    </a:p>
                  </a:txBody>
                  <a:tcPr marL="68270" marR="682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400">
                          <a:effectLst/>
                          <a:latin typeface="Economica" panose="020B0604020202020204" charset="0"/>
                        </a:rPr>
                        <a:t>Participantes</a:t>
                      </a:r>
                    </a:p>
                  </a:txBody>
                  <a:tcPr marL="68270" marR="682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400">
                          <a:effectLst/>
                          <a:latin typeface="Economica" panose="020B0604020202020204" charset="0"/>
                        </a:rPr>
                        <a:t>Objetivos</a:t>
                      </a:r>
                    </a:p>
                  </a:txBody>
                  <a:tcPr marL="68270" marR="682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400">
                          <a:effectLst/>
                          <a:latin typeface="Economica" panose="020B0604020202020204" charset="0"/>
                        </a:rPr>
                        <a:t>Resultados</a:t>
                      </a:r>
                    </a:p>
                  </a:txBody>
                  <a:tcPr marL="68270" marR="682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868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a-DK" sz="1400">
                          <a:effectLst/>
                          <a:latin typeface="Economica" panose="020B0604020202020204" charset="0"/>
                        </a:rPr>
                        <a:t>Ballester Arnal et al., 2012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a-DK" sz="1400">
                          <a:effectLst/>
                          <a:latin typeface="Economica" panose="020B0604020202020204" charset="0"/>
                        </a:rPr>
                        <a:t> </a:t>
                      </a:r>
                    </a:p>
                  </a:txBody>
                  <a:tcPr marL="68270" marR="682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400" b="1" dirty="0">
                          <a:effectLst/>
                          <a:latin typeface="Economica" panose="020B0604020202020204" charset="0"/>
                        </a:rPr>
                        <a:t>200 españoles y </a:t>
                      </a:r>
                      <a:r>
                        <a:rPr lang="es-AR" sz="1400" b="1" u="sng" dirty="0">
                          <a:effectLst/>
                          <a:latin typeface="Economica" panose="020B0604020202020204" charset="0"/>
                        </a:rPr>
                        <a:t>argentinos</a:t>
                      </a:r>
                      <a:r>
                        <a:rPr lang="es-AR" sz="1400" b="1" dirty="0">
                          <a:effectLst/>
                          <a:latin typeface="Economica" panose="020B0604020202020204" charset="0"/>
                        </a:rPr>
                        <a:t> de entre 19 y 29 años</a:t>
                      </a:r>
                      <a:endParaRPr lang="es-AR" sz="1400" dirty="0">
                        <a:effectLst/>
                        <a:latin typeface="Economica" panose="020B0604020202020204" charset="0"/>
                      </a:endParaRPr>
                    </a:p>
                  </a:txBody>
                  <a:tcPr marL="68270" marR="682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400">
                          <a:effectLst/>
                          <a:latin typeface="Economica" panose="020B0604020202020204" charset="0"/>
                        </a:rPr>
                        <a:t>Comparar el patrón de consumo de cibersexo entre jóvenes españoles y argentinos</a:t>
                      </a:r>
                    </a:p>
                  </a:txBody>
                  <a:tcPr marL="68270" marR="682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400">
                          <a:effectLst/>
                          <a:latin typeface="Economica" panose="020B0604020202020204" charset="0"/>
                        </a:rPr>
                        <a:t>Indican ciertas </a:t>
                      </a:r>
                      <a:r>
                        <a:rPr lang="es-AR" sz="1400" b="1">
                          <a:effectLst/>
                          <a:latin typeface="Economica" panose="020B0604020202020204" charset="0"/>
                        </a:rPr>
                        <a:t>puntuaciones de riesgo</a:t>
                      </a:r>
                      <a:r>
                        <a:rPr lang="es-AR" sz="1400">
                          <a:effectLst/>
                          <a:latin typeface="Economica" panose="020B0604020202020204" charset="0"/>
                        </a:rPr>
                        <a:t> en el consumo de cibersexo en: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400">
                          <a:effectLst/>
                          <a:latin typeface="Economica" panose="020B0604020202020204" charset="0"/>
                        </a:rPr>
                        <a:t> -hombre españoles y argentinos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400">
                          <a:effectLst/>
                          <a:latin typeface="Economica" panose="020B0604020202020204" charset="0"/>
                        </a:rPr>
                        <a:t>-mujeres españolas.</a:t>
                      </a:r>
                    </a:p>
                  </a:txBody>
                  <a:tcPr marL="68270" marR="682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020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400" dirty="0">
                          <a:effectLst/>
                          <a:latin typeface="Economica" panose="020B0604020202020204" charset="0"/>
                        </a:rPr>
                        <a:t>Castro, </a:t>
                      </a:r>
                      <a:r>
                        <a:rPr lang="es-AR" sz="1400" dirty="0" err="1">
                          <a:effectLst/>
                          <a:latin typeface="Economica" panose="020B0604020202020204" charset="0"/>
                        </a:rPr>
                        <a:t>Vinaccia</a:t>
                      </a:r>
                      <a:r>
                        <a:rPr lang="es-AR" sz="1400" dirty="0">
                          <a:effectLst/>
                          <a:latin typeface="Economica" panose="020B0604020202020204" charset="0"/>
                        </a:rPr>
                        <a:t>&amp; Ballester-Arnal, 2018</a:t>
                      </a:r>
                    </a:p>
                  </a:txBody>
                  <a:tcPr marL="68270" marR="682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400" b="1" dirty="0">
                          <a:effectLst/>
                          <a:latin typeface="Economica" panose="020B0604020202020204" charset="0"/>
                        </a:rPr>
                        <a:t>214  estudiantes </a:t>
                      </a:r>
                      <a:r>
                        <a:rPr lang="es-AR" sz="1400" b="1" u="sng" dirty="0">
                          <a:effectLst/>
                          <a:latin typeface="Economica" panose="020B0604020202020204" charset="0"/>
                        </a:rPr>
                        <a:t>colombianos</a:t>
                      </a:r>
                      <a:r>
                        <a:rPr lang="es-AR" sz="1400" b="1" dirty="0">
                          <a:effectLst/>
                          <a:latin typeface="Economica" panose="020B0604020202020204" charset="0"/>
                        </a:rPr>
                        <a:t> de entre 18 y 30 años</a:t>
                      </a:r>
                      <a:endParaRPr lang="es-AR" sz="1400" dirty="0">
                        <a:effectLst/>
                        <a:latin typeface="Economica" panose="020B060402020202020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400" b="1" dirty="0">
                          <a:effectLst/>
                          <a:latin typeface="Economica" panose="020B0604020202020204" charset="0"/>
                        </a:rPr>
                        <a:t> </a:t>
                      </a:r>
                      <a:endParaRPr lang="es-AR" sz="1400" dirty="0">
                        <a:effectLst/>
                        <a:latin typeface="Economica" panose="020B0604020202020204" charset="0"/>
                      </a:endParaRPr>
                    </a:p>
                  </a:txBody>
                  <a:tcPr marL="68270" marR="682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400" dirty="0">
                          <a:effectLst/>
                          <a:latin typeface="Economica" panose="020B0604020202020204" charset="0"/>
                        </a:rPr>
                        <a:t>Describir la posible relación entre la ansiedad social, la adicción a internet y al cibersexo, con la </a:t>
                      </a:r>
                      <a:r>
                        <a:rPr lang="es-AR" sz="1400" u="sng" dirty="0">
                          <a:effectLst/>
                          <a:latin typeface="Economica" panose="020B0604020202020204" charset="0"/>
                        </a:rPr>
                        <a:t>percepción de bienestar subjetivo y de malestar físico</a:t>
                      </a:r>
                      <a:r>
                        <a:rPr lang="es-AR" sz="1400" dirty="0">
                          <a:effectLst/>
                          <a:latin typeface="Economica" panose="020B0604020202020204" charset="0"/>
                        </a:rPr>
                        <a:t>.</a:t>
                      </a:r>
                    </a:p>
                  </a:txBody>
                  <a:tcPr marL="68270" marR="682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400" dirty="0">
                          <a:effectLst/>
                          <a:latin typeface="Economica" panose="020B0604020202020204" charset="0"/>
                        </a:rPr>
                        <a:t>En las mujeres la </a:t>
                      </a:r>
                      <a:r>
                        <a:rPr lang="es-AR" sz="1400" b="1" dirty="0">
                          <a:effectLst/>
                          <a:latin typeface="Economica" panose="020B0604020202020204" charset="0"/>
                        </a:rPr>
                        <a:t>relación significativa y positiva</a:t>
                      </a:r>
                      <a:r>
                        <a:rPr lang="es-AR" sz="1400" dirty="0">
                          <a:effectLst/>
                          <a:latin typeface="Economica" panose="020B0604020202020204" charset="0"/>
                        </a:rPr>
                        <a:t> entre la adicción al internet y la adición al cibersexo con la percepción de malestar físico, y en los </a:t>
                      </a:r>
                      <a:r>
                        <a:rPr lang="es-AR" sz="1400" dirty="0" smtClean="0">
                          <a:effectLst/>
                          <a:latin typeface="Economica" panose="020B0604020202020204" charset="0"/>
                        </a:rPr>
                        <a:t> hombres</a:t>
                      </a:r>
                      <a:r>
                        <a:rPr lang="es-AR" sz="1400" dirty="0">
                          <a:effectLst/>
                          <a:latin typeface="Economica" panose="020B0604020202020204" charset="0"/>
                        </a:rPr>
                        <a:t>, </a:t>
                      </a:r>
                      <a:r>
                        <a:rPr lang="es-AR" sz="1400" b="1" dirty="0">
                          <a:effectLst/>
                          <a:latin typeface="Economica" panose="020B0604020202020204" charset="0"/>
                        </a:rPr>
                        <a:t>significativa y negativa</a:t>
                      </a:r>
                      <a:r>
                        <a:rPr lang="es-AR" sz="1400" dirty="0">
                          <a:effectLst/>
                          <a:latin typeface="Economica" panose="020B0604020202020204" charset="0"/>
                        </a:rPr>
                        <a:t> entre la adicción al internet y al cibersexo con la percepción de bienestar subjetivo.</a:t>
                      </a:r>
                    </a:p>
                  </a:txBody>
                  <a:tcPr marL="68270" marR="682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020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a-DK" sz="1400">
                          <a:effectLst/>
                          <a:latin typeface="Economica" panose="020B0604020202020204" charset="0"/>
                        </a:rPr>
                        <a:t>Ballester Arnal et al., 2016</a:t>
                      </a:r>
                    </a:p>
                  </a:txBody>
                  <a:tcPr marL="68270" marR="682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400" b="1" dirty="0">
                          <a:effectLst/>
                          <a:latin typeface="Economica" panose="020B0604020202020204" charset="0"/>
                        </a:rPr>
                        <a:t>1557 estudiantes </a:t>
                      </a:r>
                      <a:r>
                        <a:rPr lang="es-AR" sz="1400" b="1" u="sng" dirty="0">
                          <a:effectLst/>
                          <a:latin typeface="Economica" panose="020B0604020202020204" charset="0"/>
                        </a:rPr>
                        <a:t>españoles</a:t>
                      </a:r>
                      <a:r>
                        <a:rPr lang="es-AR" sz="1400" b="1" dirty="0">
                          <a:effectLst/>
                          <a:latin typeface="Economica" panose="020B0604020202020204" charset="0"/>
                        </a:rPr>
                        <a:t> de entre 18 y 25 años</a:t>
                      </a:r>
                      <a:endParaRPr lang="es-AR" sz="1400" dirty="0">
                        <a:effectLst/>
                        <a:latin typeface="Economica" panose="020B0604020202020204" charset="0"/>
                      </a:endParaRPr>
                    </a:p>
                  </a:txBody>
                  <a:tcPr marL="68270" marR="682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400" dirty="0">
                          <a:effectLst/>
                          <a:latin typeface="Economica" panose="020B0604020202020204" charset="0"/>
                        </a:rPr>
                        <a:t>Determinar el tipo y la frecuencia de las prácticas sexuales en línea entre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400" dirty="0">
                          <a:effectLst/>
                          <a:latin typeface="Economica" panose="020B0604020202020204" charset="0"/>
                        </a:rPr>
                        <a:t>estudiantes universitarios españoles, </a:t>
                      </a:r>
                      <a:r>
                        <a:rPr lang="es-AR" sz="1400" u="sng" dirty="0">
                          <a:effectLst/>
                          <a:latin typeface="Economica" panose="020B0604020202020204" charset="0"/>
                        </a:rPr>
                        <a:t>prevalencia de riesgo y perfiles de uso de cibersexo </a:t>
                      </a:r>
                      <a:r>
                        <a:rPr lang="es-AR" sz="1400" u="sng" dirty="0" smtClean="0">
                          <a:effectLst/>
                          <a:latin typeface="Economica" panose="020B0604020202020204" charset="0"/>
                        </a:rPr>
                        <a:t>patológico</a:t>
                      </a:r>
                      <a:r>
                        <a:rPr lang="es-AR" sz="1400" dirty="0" smtClean="0">
                          <a:effectLst/>
                          <a:latin typeface="Economica" panose="020B0604020202020204" charset="0"/>
                        </a:rPr>
                        <a:t> y</a:t>
                      </a:r>
                      <a:r>
                        <a:rPr lang="es-AR" sz="1400" baseline="0" dirty="0" smtClean="0">
                          <a:effectLst/>
                          <a:latin typeface="Economica" panose="020B0604020202020204" charset="0"/>
                        </a:rPr>
                        <a:t> </a:t>
                      </a:r>
                      <a:r>
                        <a:rPr lang="es-AR" sz="1400" dirty="0" smtClean="0">
                          <a:effectLst/>
                          <a:latin typeface="Economica" panose="020B0604020202020204" charset="0"/>
                        </a:rPr>
                        <a:t>predictores </a:t>
                      </a:r>
                      <a:r>
                        <a:rPr lang="es-AR" sz="1400" dirty="0">
                          <a:effectLst/>
                          <a:latin typeface="Economica" panose="020B0604020202020204" charset="0"/>
                        </a:rPr>
                        <a:t>de este comportamiento.</a:t>
                      </a:r>
                    </a:p>
                  </a:txBody>
                  <a:tcPr marL="68270" marR="682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400" dirty="0">
                          <a:effectLst/>
                          <a:latin typeface="Economica" panose="020B0604020202020204" charset="0"/>
                        </a:rPr>
                        <a:t>-</a:t>
                      </a:r>
                      <a:r>
                        <a:rPr lang="es-AR" sz="1400" b="1" dirty="0">
                          <a:effectLst/>
                          <a:latin typeface="Economica" panose="020B0604020202020204" charset="0"/>
                        </a:rPr>
                        <a:t>Perfil de riesgo 8,6%</a:t>
                      </a:r>
                      <a:endParaRPr lang="es-AR" sz="1400" dirty="0">
                        <a:effectLst/>
                        <a:latin typeface="Economica" panose="020B060402020202020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400" b="1" dirty="0">
                          <a:effectLst/>
                          <a:latin typeface="Economica" panose="020B0604020202020204" charset="0"/>
                        </a:rPr>
                        <a:t>-Perfil patológico: 1,7% en hombres y 0,1% en mujeres</a:t>
                      </a:r>
                      <a:endParaRPr lang="es-AR" sz="1400" dirty="0">
                        <a:effectLst/>
                        <a:latin typeface="Economica" panose="020B060402020202020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400" b="1" dirty="0">
                          <a:effectLst/>
                          <a:latin typeface="Economica" panose="020B0604020202020204" charset="0"/>
                        </a:rPr>
                        <a:t> </a:t>
                      </a:r>
                      <a:endParaRPr lang="es-AR" sz="1400" dirty="0">
                        <a:effectLst/>
                        <a:latin typeface="Economica" panose="020B0604020202020204" charset="0"/>
                      </a:endParaRPr>
                    </a:p>
                  </a:txBody>
                  <a:tcPr marL="68270" marR="682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51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400">
                          <a:effectLst/>
                          <a:latin typeface="Economica" panose="020B0604020202020204" charset="0"/>
                        </a:rPr>
                        <a:t>Cooper et al. 2000</a:t>
                      </a:r>
                    </a:p>
                  </a:txBody>
                  <a:tcPr marL="68270" marR="682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400" b="1">
                          <a:effectLst/>
                          <a:latin typeface="Economica" panose="020B0604020202020204" charset="0"/>
                        </a:rPr>
                        <a:t>9265 participantes</a:t>
                      </a:r>
                      <a:endParaRPr lang="es-AR" sz="1400">
                        <a:effectLst/>
                        <a:latin typeface="Economica" panose="020B0604020202020204" charset="0"/>
                      </a:endParaRPr>
                    </a:p>
                  </a:txBody>
                  <a:tcPr marL="68270" marR="682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400">
                          <a:effectLst/>
                          <a:latin typeface="Economica" panose="020B0604020202020204" charset="0"/>
                        </a:rPr>
                        <a:t>Examina empíricamente las características y los patrones de uso de las personas que utilizan Internet con fines sexuales</a:t>
                      </a:r>
                    </a:p>
                  </a:txBody>
                  <a:tcPr marL="68270" marR="682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400" b="1" dirty="0">
                          <a:effectLst/>
                          <a:latin typeface="Economica" panose="020B0604020202020204" charset="0"/>
                        </a:rPr>
                        <a:t>Identifica que un 17% de los usuarios cumplía criterios </a:t>
                      </a:r>
                      <a:r>
                        <a:rPr lang="es-AR" sz="1400" b="1" dirty="0" err="1">
                          <a:effectLst/>
                          <a:latin typeface="Economica" panose="020B0604020202020204" charset="0"/>
                        </a:rPr>
                        <a:t>problematicos</a:t>
                      </a:r>
                      <a:r>
                        <a:rPr lang="es-AR" sz="1400" b="1" dirty="0">
                          <a:effectLst/>
                          <a:latin typeface="Economica" panose="020B0604020202020204" charset="0"/>
                        </a:rPr>
                        <a:t> de compulsividad sexual online.</a:t>
                      </a:r>
                      <a:endParaRPr lang="es-AR" sz="1400" dirty="0">
                        <a:effectLst/>
                        <a:latin typeface="Economica" panose="020B0604020202020204" charset="0"/>
                      </a:endParaRPr>
                    </a:p>
                  </a:txBody>
                  <a:tcPr marL="68270" marR="682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56905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gf3e67ee3f8_0_200"/>
          <p:cNvSpPr/>
          <p:nvPr/>
        </p:nvSpPr>
        <p:spPr>
          <a:xfrm>
            <a:off x="3575304" y="1993138"/>
            <a:ext cx="6054464" cy="2926334"/>
          </a:xfrm>
          <a:prstGeom prst="bracePair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dirty="0"/>
          </a:p>
        </p:txBody>
      </p:sp>
      <p:sp>
        <p:nvSpPr>
          <p:cNvPr id="379" name="Google Shape;379;gf3e67ee3f8_0_200"/>
          <p:cNvSpPr txBox="1"/>
          <p:nvPr/>
        </p:nvSpPr>
        <p:spPr>
          <a:xfrm>
            <a:off x="666575" y="335069"/>
            <a:ext cx="24735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Discusión</a:t>
            </a:r>
            <a:endParaRPr sz="2300" dirty="0"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380" name="Google Shape;380;gf3e67ee3f8_0_200"/>
          <p:cNvSpPr txBox="1"/>
          <p:nvPr/>
        </p:nvSpPr>
        <p:spPr>
          <a:xfrm>
            <a:off x="1212626" y="3029852"/>
            <a:ext cx="2172020" cy="229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 dirty="0">
                <a:latin typeface="Economica"/>
                <a:ea typeface="Economica"/>
                <a:cs typeface="Economica"/>
                <a:sym typeface="Economica"/>
              </a:rPr>
              <a:t>Comparación con otras</a:t>
            </a:r>
            <a:endParaRPr sz="2100" b="1" dirty="0"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 dirty="0">
                <a:latin typeface="Economica"/>
                <a:ea typeface="Economica"/>
                <a:cs typeface="Economica"/>
                <a:sym typeface="Economica"/>
              </a:rPr>
              <a:t>  investigaciones</a:t>
            </a:r>
            <a:endParaRPr sz="2100" b="1" dirty="0">
              <a:latin typeface="Economica"/>
              <a:ea typeface="Economica"/>
              <a:cs typeface="Economica"/>
              <a:sym typeface="Economic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 b="1" dirty="0"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 b="1" dirty="0"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 b="1" dirty="0"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 b="1" dirty="0">
              <a:latin typeface="Economica"/>
              <a:ea typeface="Economica"/>
              <a:cs typeface="Economica"/>
              <a:sym typeface="Economic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 b="1" dirty="0"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381" name="Google Shape;381;gf3e67ee3f8_0_200"/>
          <p:cNvSpPr txBox="1"/>
          <p:nvPr/>
        </p:nvSpPr>
        <p:spPr>
          <a:xfrm>
            <a:off x="1212625" y="1348629"/>
            <a:ext cx="3168306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 dirty="0">
                <a:latin typeface="Economica"/>
                <a:ea typeface="Economica"/>
                <a:cs typeface="Economica"/>
                <a:sym typeface="Economica"/>
              </a:rPr>
              <a:t>Objetivos generales y resultados</a:t>
            </a:r>
            <a:endParaRPr sz="2100" b="1" dirty="0"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382" name="Google Shape;382;gf3e67ee3f8_0_200"/>
          <p:cNvSpPr txBox="1"/>
          <p:nvPr/>
        </p:nvSpPr>
        <p:spPr>
          <a:xfrm>
            <a:off x="1277175" y="5056602"/>
            <a:ext cx="4265814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 dirty="0" smtClean="0">
                <a:latin typeface="Economica"/>
                <a:ea typeface="Economica"/>
                <a:cs typeface="Economica"/>
                <a:sym typeface="Economica"/>
              </a:rPr>
              <a:t>Modelo de </a:t>
            </a:r>
            <a:r>
              <a:rPr lang="en" sz="2100" b="1" dirty="0">
                <a:latin typeface="Economica"/>
                <a:ea typeface="Economica"/>
                <a:cs typeface="Economica"/>
                <a:sym typeface="Economica"/>
              </a:rPr>
              <a:t>motivaciones de Grubbs</a:t>
            </a:r>
            <a:endParaRPr sz="2100" b="1" dirty="0"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 b="1" dirty="0">
              <a:latin typeface="Economica"/>
              <a:ea typeface="Economica"/>
              <a:cs typeface="Economica"/>
              <a:sym typeface="Economica"/>
            </a:endParaRPr>
          </a:p>
        </p:txBody>
      </p:sp>
      <p:pic>
        <p:nvPicPr>
          <p:cNvPr id="383" name="Google Shape;383;gf3e67ee3f8_0_20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0600" y="1297291"/>
            <a:ext cx="610600" cy="61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4" name="Google Shape;384;gf3e67ee3f8_0_20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0600" y="3110052"/>
            <a:ext cx="610600" cy="61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5" name="Google Shape;385;gf3e67ee3f8_0_20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6575" y="4963177"/>
            <a:ext cx="610600" cy="610600"/>
          </a:xfrm>
          <a:prstGeom prst="rect">
            <a:avLst/>
          </a:prstGeom>
          <a:noFill/>
          <a:ln>
            <a:noFill/>
          </a:ln>
        </p:spPr>
      </p:pic>
      <p:sp>
        <p:nvSpPr>
          <p:cNvPr id="386" name="Google Shape;386;gf3e67ee3f8_0_200"/>
          <p:cNvSpPr txBox="1"/>
          <p:nvPr/>
        </p:nvSpPr>
        <p:spPr>
          <a:xfrm>
            <a:off x="3922925" y="2189988"/>
            <a:ext cx="5330257" cy="26160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06400" indent="-285750">
              <a:buClr>
                <a:schemeClr val="dk1"/>
              </a:buClr>
              <a:buSzPts val="1700"/>
              <a:buFont typeface="Arial" panose="020B0604020202020204" pitchFamily="34" charset="0"/>
              <a:buChar char="•"/>
            </a:pPr>
            <a:r>
              <a:rPr lang="it-IT" sz="1700" b="1" dirty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Sintomas: Stagnaro, et. al., 2018</a:t>
            </a:r>
          </a:p>
          <a:p>
            <a:pPr marL="40640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 panose="020B0604020202020204" pitchFamily="34" charset="0"/>
              <a:buChar char="•"/>
            </a:pPr>
            <a:r>
              <a:rPr lang="en" sz="1700" b="1" dirty="0" smtClean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Perfil </a:t>
            </a:r>
            <a:r>
              <a:rPr lang="en" sz="1700" b="1" dirty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de consumo de cibersexo: Castro Calvo, et. al., 2018.</a:t>
            </a:r>
            <a:endParaRPr sz="1700" b="1" dirty="0">
              <a:solidFill>
                <a:schemeClr val="dk1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40640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 panose="020B0604020202020204" pitchFamily="34" charset="0"/>
              <a:buChar char="•"/>
            </a:pPr>
            <a:r>
              <a:rPr lang="en" sz="1700" b="1" dirty="0" smtClean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Cibersexo   </a:t>
            </a:r>
          </a:p>
          <a:p>
            <a:r>
              <a:rPr lang="it-IT" dirty="0" smtClean="0">
                <a:latin typeface="Economica" panose="020B0604020202020204" charset="0"/>
              </a:rPr>
              <a:t>	-Ballester </a:t>
            </a:r>
            <a:r>
              <a:rPr lang="it-IT" dirty="0">
                <a:latin typeface="Economica" panose="020B0604020202020204" charset="0"/>
              </a:rPr>
              <a:t>Arnal et al., </a:t>
            </a:r>
            <a:r>
              <a:rPr lang="it-IT" dirty="0" smtClean="0">
                <a:latin typeface="Economica" panose="020B0604020202020204" charset="0"/>
              </a:rPr>
              <a:t>2012</a:t>
            </a:r>
          </a:p>
          <a:p>
            <a:r>
              <a:rPr lang="it-IT" dirty="0" smtClean="0">
                <a:latin typeface="Economica" panose="020B0604020202020204" charset="0"/>
              </a:rPr>
              <a:t>	-Castro</a:t>
            </a:r>
            <a:r>
              <a:rPr lang="it-IT" dirty="0">
                <a:latin typeface="Economica" panose="020B0604020202020204" charset="0"/>
              </a:rPr>
              <a:t>, Vinaccia&amp; Ballester-Arnal, </a:t>
            </a:r>
            <a:r>
              <a:rPr lang="it-IT" dirty="0" smtClean="0">
                <a:latin typeface="Economica" panose="020B0604020202020204" charset="0"/>
              </a:rPr>
              <a:t>2018</a:t>
            </a:r>
          </a:p>
          <a:p>
            <a:r>
              <a:rPr lang="it-IT" dirty="0" smtClean="0">
                <a:latin typeface="Economica" panose="020B0604020202020204" charset="0"/>
              </a:rPr>
              <a:t>	-Castro</a:t>
            </a:r>
            <a:r>
              <a:rPr lang="it-IT" dirty="0">
                <a:latin typeface="Economica" panose="020B0604020202020204" charset="0"/>
              </a:rPr>
              <a:t>, </a:t>
            </a:r>
            <a:r>
              <a:rPr lang="it-IT" dirty="0" smtClean="0">
                <a:latin typeface="Economica" panose="020B0604020202020204" charset="0"/>
              </a:rPr>
              <a:t>Vinaccia &amp; Ballester-Arnal</a:t>
            </a:r>
            <a:r>
              <a:rPr lang="it-IT" dirty="0">
                <a:latin typeface="Economica" panose="020B0604020202020204" charset="0"/>
              </a:rPr>
              <a:t>, </a:t>
            </a:r>
            <a:r>
              <a:rPr lang="it-IT" dirty="0" smtClean="0">
                <a:latin typeface="Economica" panose="020B0604020202020204" charset="0"/>
              </a:rPr>
              <a:t>2018</a:t>
            </a:r>
          </a:p>
          <a:p>
            <a:r>
              <a:rPr lang="it-IT" dirty="0" smtClean="0">
                <a:latin typeface="Economica" panose="020B0604020202020204" charset="0"/>
              </a:rPr>
              <a:t>	- Ballester </a:t>
            </a:r>
            <a:r>
              <a:rPr lang="it-IT" dirty="0">
                <a:latin typeface="Economica" panose="020B0604020202020204" charset="0"/>
              </a:rPr>
              <a:t>Arnal et al., </a:t>
            </a:r>
            <a:r>
              <a:rPr lang="it-IT" dirty="0" smtClean="0">
                <a:latin typeface="Economica" panose="020B0604020202020204" charset="0"/>
              </a:rPr>
              <a:t>2016; Cooper </a:t>
            </a:r>
            <a:r>
              <a:rPr lang="it-IT" dirty="0">
                <a:latin typeface="Economica" panose="020B0604020202020204" charset="0"/>
              </a:rPr>
              <a:t>et al. </a:t>
            </a:r>
            <a:r>
              <a:rPr lang="it-IT" dirty="0" smtClean="0">
                <a:latin typeface="Economica" panose="020B0604020202020204" charset="0"/>
              </a:rPr>
              <a:t>2000.</a:t>
            </a:r>
          </a:p>
          <a:p>
            <a:pPr marL="406400" lvl="0" indent="-285750">
              <a:buClr>
                <a:schemeClr val="dk1"/>
              </a:buClr>
              <a:buSzPts val="1700"/>
              <a:buFont typeface="Arial" panose="020B0604020202020204" pitchFamily="34" charset="0"/>
              <a:buChar char="•"/>
            </a:pPr>
            <a:r>
              <a:rPr lang="es-AR" sz="1700" b="1" dirty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 Relación entre consumo de cibersexo y síntomas clínicos</a:t>
            </a:r>
          </a:p>
          <a:p>
            <a:pPr marL="914400" lvl="1" indent="-336550">
              <a:buClr>
                <a:schemeClr val="dk1"/>
              </a:buClr>
              <a:buSzPts val="1700"/>
            </a:pPr>
            <a:r>
              <a:rPr lang="es-AR" sz="1700" b="1" dirty="0" smtClean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	</a:t>
            </a:r>
            <a:r>
              <a:rPr lang="es-AR" dirty="0" smtClean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- </a:t>
            </a:r>
            <a:r>
              <a:rPr lang="es-AR" dirty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Ballester Arnal et al., 2010</a:t>
            </a:r>
          </a:p>
          <a:p>
            <a:pPr marL="914400" lvl="1" indent="-336550">
              <a:buClr>
                <a:schemeClr val="dk1"/>
              </a:buClr>
              <a:buSzPts val="1700"/>
            </a:pPr>
            <a:r>
              <a:rPr lang="es-AR" dirty="0" smtClean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	-Aranciaga </a:t>
            </a:r>
            <a:r>
              <a:rPr lang="es-AR" dirty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2015</a:t>
            </a:r>
            <a:endParaRPr lang="it-IT" dirty="0">
              <a:latin typeface="Economica" panose="020B060402020202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28"/>
          <p:cNvSpPr txBox="1">
            <a:spLocks noGrp="1"/>
          </p:cNvSpPr>
          <p:nvPr>
            <p:ph type="title"/>
          </p:nvPr>
        </p:nvSpPr>
        <p:spPr>
          <a:xfrm>
            <a:off x="736243" y="91039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3600" b="1" dirty="0" smtClean="0">
                <a:latin typeface="Economica"/>
                <a:ea typeface="Economica"/>
                <a:cs typeface="Economica"/>
                <a:sym typeface="Economica"/>
              </a:rPr>
              <a:t>Limitaciones </a:t>
            </a:r>
            <a:endParaRPr sz="3600" b="1" dirty="0"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392" name="Google Shape;392;p28"/>
          <p:cNvSpPr txBox="1">
            <a:spLocks noGrp="1"/>
          </p:cNvSpPr>
          <p:nvPr>
            <p:ph type="body" idx="1"/>
          </p:nvPr>
        </p:nvSpPr>
        <p:spPr>
          <a:xfrm>
            <a:off x="976499" y="2404887"/>
            <a:ext cx="8040088" cy="330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Economica"/>
              <a:buChar char="●"/>
            </a:pPr>
            <a:r>
              <a:rPr lang="en" sz="2200" b="1" dirty="0" smtClean="0">
                <a:solidFill>
                  <a:schemeClr val="tx1"/>
                </a:solidFill>
                <a:latin typeface="Economica" charset="0"/>
                <a:ea typeface="Economica"/>
                <a:cs typeface="Economica"/>
                <a:sym typeface="Economica"/>
              </a:rPr>
              <a:t>La muestra.</a:t>
            </a:r>
            <a:br>
              <a:rPr lang="en" sz="2200" b="1" dirty="0" smtClean="0">
                <a:solidFill>
                  <a:schemeClr val="tx1"/>
                </a:solidFill>
                <a:latin typeface="Economica" charset="0"/>
                <a:ea typeface="Economica"/>
                <a:cs typeface="Economica"/>
                <a:sym typeface="Economica"/>
              </a:rPr>
            </a:br>
            <a:endParaRPr sz="2200" b="1" dirty="0">
              <a:solidFill>
                <a:schemeClr val="tx1"/>
              </a:solidFill>
              <a:latin typeface="Economica" charset="0"/>
              <a:ea typeface="Economica"/>
              <a:cs typeface="Economica"/>
              <a:sym typeface="Economica"/>
            </a:endParaRPr>
          </a:p>
          <a:p>
            <a:pPr marL="457200" lvl="0" indent="-3683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Economica"/>
              <a:buChar char="●"/>
            </a:pPr>
            <a:r>
              <a:rPr lang="en" sz="2200" b="1" dirty="0" smtClean="0">
                <a:solidFill>
                  <a:schemeClr val="tx1"/>
                </a:solidFill>
                <a:latin typeface="Economica" charset="0"/>
                <a:ea typeface="Economica"/>
                <a:cs typeface="Economica"/>
                <a:sym typeface="Economica"/>
              </a:rPr>
              <a:t>La seleccion de los participantes.</a:t>
            </a:r>
            <a:br>
              <a:rPr lang="en" sz="2200" b="1" dirty="0" smtClean="0">
                <a:solidFill>
                  <a:schemeClr val="tx1"/>
                </a:solidFill>
                <a:latin typeface="Economica" charset="0"/>
                <a:ea typeface="Economica"/>
                <a:cs typeface="Economica"/>
                <a:sym typeface="Economica"/>
              </a:rPr>
            </a:br>
            <a:endParaRPr lang="en" sz="2200" b="1" dirty="0" smtClean="0">
              <a:solidFill>
                <a:schemeClr val="tx1"/>
              </a:solidFill>
              <a:latin typeface="Economica" charset="0"/>
              <a:ea typeface="Economica"/>
              <a:cs typeface="Economica"/>
              <a:sym typeface="Economica"/>
            </a:endParaRPr>
          </a:p>
          <a:p>
            <a:pPr marL="457200" lvl="0" indent="-3683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Economica"/>
              <a:buChar char="●"/>
            </a:pPr>
            <a:r>
              <a:rPr lang="en" sz="2200" b="1" dirty="0" smtClean="0">
                <a:solidFill>
                  <a:schemeClr val="tx1"/>
                </a:solidFill>
                <a:latin typeface="Economica" charset="0"/>
                <a:ea typeface="Economica"/>
                <a:cs typeface="Economica"/>
                <a:sym typeface="Economica"/>
              </a:rPr>
              <a:t> El sesgo de deseabilidad social.</a:t>
            </a:r>
          </a:p>
          <a:p>
            <a:pPr marL="457200" lvl="0" indent="-3683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Economica"/>
              <a:buChar char="●"/>
            </a:pPr>
            <a:endParaRPr lang="en" sz="2200" dirty="0" smtClean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457200" lvl="0" indent="-3683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None/>
            </a:pPr>
            <a:endParaRPr sz="2200"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9144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rPr lang="en" dirty="0"/>
              <a:t> </a:t>
            </a:r>
            <a:endParaRPr dirty="0"/>
          </a:p>
        </p:txBody>
      </p:sp>
      <p:pic>
        <p:nvPicPr>
          <p:cNvPr id="393" name="Google Shape;393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56225" y="453938"/>
            <a:ext cx="2088025" cy="2088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29"/>
          <p:cNvSpPr txBox="1">
            <a:spLocks noGrp="1"/>
          </p:cNvSpPr>
          <p:nvPr>
            <p:ph type="title"/>
          </p:nvPr>
        </p:nvSpPr>
        <p:spPr>
          <a:xfrm>
            <a:off x="692600" y="865188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3600" b="1">
                <a:latin typeface="Economica"/>
                <a:ea typeface="Economica"/>
                <a:cs typeface="Economica"/>
                <a:sym typeface="Economica"/>
              </a:rPr>
              <a:t>Aportes y nuevas líneas…</a:t>
            </a:r>
            <a:endParaRPr sz="3600" b="1" dirty="0"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399" name="Google Shape;399;p29"/>
          <p:cNvSpPr txBox="1">
            <a:spLocks noGrp="1"/>
          </p:cNvSpPr>
          <p:nvPr>
            <p:ph type="body" idx="1"/>
          </p:nvPr>
        </p:nvSpPr>
        <p:spPr>
          <a:xfrm>
            <a:off x="841375" y="2076446"/>
            <a:ext cx="8533165" cy="40036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Economica"/>
              <a:buChar char="●"/>
            </a:pPr>
            <a:r>
              <a:rPr lang="en" sz="2000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Forma parte de  los primeros estudios a nivel local sobre este tema.</a:t>
            </a:r>
            <a:endParaRPr sz="2000" dirty="0"/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Economica"/>
              <a:buChar char="●"/>
            </a:pPr>
            <a:r>
              <a:rPr lang="en" sz="2000" dirty="0" smtClean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Brindar información y conocimiento a la población sobre las diferencias en el consumo de practicas sexuales online.</a:t>
            </a:r>
            <a:endParaRPr lang="en" sz="2000" dirty="0" smtClean="0">
              <a:solidFill>
                <a:schemeClr val="tx1"/>
              </a:solidFill>
              <a:latin typeface="Economica"/>
              <a:ea typeface="Economica"/>
              <a:cs typeface="Economica"/>
              <a:sym typeface="Symbol"/>
            </a:endParaRPr>
          </a:p>
          <a:p>
            <a:pPr marL="114300" indent="0">
              <a:lnSpc>
                <a:spcPct val="150000"/>
              </a:lnSpc>
              <a:buClr>
                <a:srgbClr val="000000"/>
              </a:buClr>
            </a:pPr>
            <a:r>
              <a:rPr lang="en" sz="2000" dirty="0" smtClean="0">
                <a:solidFill>
                  <a:schemeClr val="tx1"/>
                </a:solidFill>
                <a:latin typeface="Economica"/>
                <a:ea typeface="Economica"/>
                <a:cs typeface="Economica"/>
                <a:sym typeface="Symbol"/>
              </a:rPr>
              <a:t> Estudio en poblaciones específicas, por ej. g</a:t>
            </a:r>
            <a:r>
              <a:rPr lang="es-AR" sz="2000" dirty="0" err="1" smtClean="0">
                <a:solidFill>
                  <a:schemeClr val="tx1"/>
                </a:solidFill>
                <a:latin typeface="Economica"/>
                <a:ea typeface="Economica"/>
                <a:cs typeface="Economica"/>
                <a:sym typeface="Symbol"/>
              </a:rPr>
              <a:t>rupos</a:t>
            </a:r>
            <a:r>
              <a:rPr lang="es-AR" sz="2000" dirty="0" smtClean="0">
                <a:solidFill>
                  <a:schemeClr val="tx1"/>
                </a:solidFill>
                <a:latin typeface="Economica"/>
                <a:ea typeface="Economica"/>
                <a:cs typeface="Economica"/>
                <a:sym typeface="Symbol"/>
              </a:rPr>
              <a:t> clínicos con problemáticas sexuales y de adicciones</a:t>
            </a:r>
          </a:p>
          <a:p>
            <a:pPr marL="1143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</a:pPr>
            <a:r>
              <a:rPr lang="es-AR" sz="2000" dirty="0" smtClean="0">
                <a:solidFill>
                  <a:schemeClr val="tx1"/>
                </a:solidFill>
                <a:latin typeface="Economica"/>
                <a:ea typeface="Economica"/>
                <a:cs typeface="Economica"/>
                <a:sym typeface="Symbol"/>
              </a:rPr>
              <a:t>      para observar la variabilidad de resultados entre las variables.</a:t>
            </a:r>
            <a:endParaRPr lang="en" sz="2000" dirty="0" smtClean="0">
              <a:solidFill>
                <a:schemeClr val="tx1"/>
              </a:solidFill>
              <a:latin typeface="Economica"/>
              <a:ea typeface="Economica"/>
              <a:cs typeface="Economica"/>
              <a:sym typeface="Symbol"/>
            </a:endParaRPr>
          </a:p>
          <a:p>
            <a:pPr marL="1143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</a:pPr>
            <a:r>
              <a:rPr lang="en" sz="2000" dirty="0" smtClean="0">
                <a:solidFill>
                  <a:schemeClr val="tx1"/>
                </a:solidFill>
                <a:latin typeface="Economica"/>
                <a:ea typeface="Economica"/>
                <a:cs typeface="Economica"/>
                <a:sym typeface="Symbol"/>
              </a:rPr>
              <a:t>   Estudio de personalidad asociado con perfiles de uso y consumo de prácticas sexuales online     	             comparadas con otras prácticas sexuales. </a:t>
            </a:r>
            <a:endParaRPr sz="2000" dirty="0">
              <a:solidFill>
                <a:schemeClr val="tx1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9144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Economica"/>
                <a:ea typeface="Economica"/>
                <a:cs typeface="Economica"/>
                <a:sym typeface="Economica"/>
              </a:rPr>
              <a:t> </a:t>
            </a:r>
          </a:p>
          <a:p>
            <a:pPr marL="9144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s-ES"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9144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i="1"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9144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400" name="Google Shape;400;p29" descr="Resultado de imagen para icono gps vector"/>
          <p:cNvSpPr/>
          <p:nvPr/>
        </p:nvSpPr>
        <p:spPr>
          <a:xfrm>
            <a:off x="536575" y="712788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43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01" name="Google Shape;401;p29" descr="Resultado de imagen para icono gps vector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52122" y="712788"/>
            <a:ext cx="1108505" cy="10452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6" name="Google Shape;406;p30"/>
          <p:cNvPicPr preferRelativeResize="0"/>
          <p:nvPr/>
        </p:nvPicPr>
        <p:blipFill rotWithShape="1">
          <a:blip r:embed="rId3">
            <a:alphaModFix/>
          </a:blip>
          <a:srcRect r="19354"/>
          <a:stretch/>
        </p:blipFill>
        <p:spPr>
          <a:xfrm>
            <a:off x="5301800" y="3517725"/>
            <a:ext cx="4604200" cy="3035475"/>
          </a:xfrm>
          <a:prstGeom prst="rect">
            <a:avLst/>
          </a:prstGeom>
          <a:noFill/>
          <a:ln>
            <a:noFill/>
          </a:ln>
        </p:spPr>
      </p:pic>
      <p:sp>
        <p:nvSpPr>
          <p:cNvPr id="407" name="Google Shape;407;p30"/>
          <p:cNvSpPr txBox="1">
            <a:spLocks noGrp="1"/>
          </p:cNvSpPr>
          <p:nvPr>
            <p:ph type="title"/>
          </p:nvPr>
        </p:nvSpPr>
        <p:spPr>
          <a:xfrm>
            <a:off x="692700" y="833371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3600" b="1">
                <a:latin typeface="Economica"/>
                <a:ea typeface="Economica"/>
                <a:cs typeface="Economica"/>
                <a:sym typeface="Economica"/>
              </a:rPr>
              <a:t>Agradecimientos</a:t>
            </a:r>
            <a:endParaRPr sz="3600" b="1" dirty="0"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408" name="Google Shape;408;p30"/>
          <p:cNvSpPr txBox="1">
            <a:spLocks noGrp="1"/>
          </p:cNvSpPr>
          <p:nvPr>
            <p:ph type="body" idx="1"/>
          </p:nvPr>
        </p:nvSpPr>
        <p:spPr>
          <a:xfrm>
            <a:off x="692700" y="200972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2000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Agradecemos a nuestra supervisora Claudia </a:t>
            </a:r>
            <a:r>
              <a:rPr lang="en" sz="2000" dirty="0" smtClean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Castañeiras y </a:t>
            </a:r>
            <a:r>
              <a:rPr lang="en" sz="2000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al cosupervisor Jorge Eduardo Visca por acompañarnos desde el inicio, en la delimitación de un campo tan vasto y complejo, y durante todo el proceso que conllevó esta tesis.</a:t>
            </a:r>
            <a:endParaRPr sz="2000"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2000"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2000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Finalmente, agradecemos a todos los que participaron </a:t>
            </a:r>
            <a:r>
              <a:rPr lang="en" sz="2000" i="1" dirty="0" smtClean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en el estudio </a:t>
            </a:r>
            <a:r>
              <a:rPr lang="en" sz="2000" dirty="0" smtClean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y </a:t>
            </a:r>
            <a:r>
              <a:rPr lang="en" sz="2000" dirty="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todos nuestros afectos.</a:t>
            </a:r>
            <a:endParaRPr sz="2000"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endParaRPr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3657600" lvl="0" indent="4572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endParaRPr dirty="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g125661e02ef_1_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20048" y="1908987"/>
            <a:ext cx="3133235" cy="23754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9" name="Google Shape;69;g125661e02ef_1_4"/>
          <p:cNvSpPr txBox="1"/>
          <p:nvPr/>
        </p:nvSpPr>
        <p:spPr>
          <a:xfrm>
            <a:off x="2334016" y="247464"/>
            <a:ext cx="5505300" cy="800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b="1" dirty="0">
                <a:latin typeface="Economica"/>
                <a:ea typeface="Economica"/>
                <a:cs typeface="Economica"/>
                <a:sym typeface="Economica"/>
              </a:rPr>
              <a:t>Virtualidad</a:t>
            </a:r>
            <a:r>
              <a:rPr lang="en" sz="4000" dirty="0">
                <a:latin typeface="Economica"/>
                <a:ea typeface="Economica"/>
                <a:cs typeface="Economica"/>
                <a:sym typeface="Economica"/>
              </a:rPr>
              <a:t> </a:t>
            </a:r>
            <a:r>
              <a:rPr lang="en" sz="4000" b="1" dirty="0">
                <a:latin typeface="Economica"/>
                <a:ea typeface="Economica"/>
                <a:cs typeface="Economica"/>
                <a:sym typeface="Economica"/>
              </a:rPr>
              <a:t>extendida</a:t>
            </a:r>
            <a:endParaRPr sz="4000" b="1" dirty="0"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70" name="Google Shape;70;g125661e02ef_1_4"/>
          <p:cNvSpPr txBox="1"/>
          <p:nvPr/>
        </p:nvSpPr>
        <p:spPr>
          <a:xfrm>
            <a:off x="202673" y="4334262"/>
            <a:ext cx="9503595" cy="2523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 smtClean="0">
                <a:latin typeface="Economica"/>
                <a:ea typeface="Economica"/>
                <a:cs typeface="Economica"/>
                <a:sym typeface="Economica"/>
              </a:rPr>
              <a:t>El sexo por internet es particularmente factible porque permite </a:t>
            </a:r>
            <a:r>
              <a:rPr lang="en" sz="2400" dirty="0">
                <a:latin typeface="Economica"/>
                <a:ea typeface="Economica"/>
                <a:cs typeface="Economica"/>
                <a:sym typeface="Economica"/>
              </a:rPr>
              <a:t>un uso </a:t>
            </a:r>
            <a:endParaRPr lang="en" sz="2400" dirty="0" smtClean="0"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 smtClean="0">
                <a:latin typeface="Economica"/>
                <a:ea typeface="Economica"/>
                <a:cs typeface="Economica"/>
                <a:sym typeface="Economica"/>
              </a:rPr>
              <a:t>expandido</a:t>
            </a:r>
            <a:r>
              <a:rPr lang="en" sz="2400" dirty="0">
                <a:latin typeface="Economica"/>
                <a:ea typeface="Economica"/>
                <a:cs typeface="Economica"/>
                <a:sym typeface="Economica"/>
              </a:rPr>
              <a:t>, </a:t>
            </a:r>
            <a:r>
              <a:rPr lang="en" sz="2400" dirty="0" smtClean="0">
                <a:latin typeface="Economica"/>
                <a:ea typeface="Economica"/>
                <a:cs typeface="Economica"/>
                <a:sym typeface="Economica"/>
              </a:rPr>
              <a:t>accessible</a:t>
            </a:r>
            <a:r>
              <a:rPr lang="en" sz="2400" dirty="0">
                <a:latin typeface="Economica"/>
                <a:ea typeface="Economica"/>
                <a:cs typeface="Economica"/>
                <a:sym typeface="Economica"/>
              </a:rPr>
              <a:t>, aceptado y anónimo </a:t>
            </a:r>
            <a:r>
              <a:rPr lang="en" sz="2400" dirty="0" smtClean="0">
                <a:latin typeface="Economica"/>
                <a:ea typeface="Economica"/>
                <a:cs typeface="Economica"/>
                <a:sym typeface="Economica"/>
              </a:rPr>
              <a:t>(Tokumura, 2010).</a:t>
            </a:r>
          </a:p>
          <a:p>
            <a:pPr lvl="0" algn="ctr"/>
            <a:r>
              <a:rPr lang="es-AR" sz="2400" b="1" dirty="0" smtClean="0">
                <a:latin typeface="Economica" panose="020B0604020202020204" charset="0"/>
              </a:rPr>
              <a:t>Son atractivas sus características </a:t>
            </a:r>
            <a:r>
              <a:rPr lang="es-AR" sz="2400" b="1" dirty="0">
                <a:latin typeface="Economica" panose="020B0604020202020204" charset="0"/>
              </a:rPr>
              <a:t>en cuanto a la facilidad de acceso, su comodidad, </a:t>
            </a:r>
            <a:endParaRPr lang="es-AR" sz="2400" b="1" dirty="0" smtClean="0">
              <a:latin typeface="Economica" panose="020B0604020202020204" charset="0"/>
            </a:endParaRPr>
          </a:p>
          <a:p>
            <a:pPr lvl="0" algn="ctr"/>
            <a:r>
              <a:rPr lang="es-AR" sz="2400" b="1" dirty="0" smtClean="0">
                <a:latin typeface="Economica" panose="020B0604020202020204" charset="0"/>
              </a:rPr>
              <a:t>su </a:t>
            </a:r>
            <a:r>
              <a:rPr lang="es-AR" sz="2400" b="1" dirty="0">
                <a:latin typeface="Economica" panose="020B0604020202020204" charset="0"/>
              </a:rPr>
              <a:t>bajo costo y las posibilidades </a:t>
            </a:r>
            <a:r>
              <a:rPr lang="es-AR" sz="2400" b="1" dirty="0" smtClean="0">
                <a:latin typeface="Economica" panose="020B0604020202020204" charset="0"/>
              </a:rPr>
              <a:t>que provee </a:t>
            </a:r>
            <a:r>
              <a:rPr lang="es-AR" sz="2400" b="1" dirty="0">
                <a:latin typeface="Economica" panose="020B0604020202020204" charset="0"/>
              </a:rPr>
              <a:t>para explorar conductas sexuales de forma anónima, ofreciendo la posibilidad de </a:t>
            </a:r>
            <a:r>
              <a:rPr lang="es-AR" sz="2400" b="1" dirty="0" smtClean="0">
                <a:latin typeface="Economica" panose="020B0604020202020204" charset="0"/>
              </a:rPr>
              <a:t>satisfacer necesidades </a:t>
            </a:r>
            <a:r>
              <a:rPr lang="es-AR" sz="2400" b="1" dirty="0">
                <a:latin typeface="Economica" panose="020B0604020202020204" charset="0"/>
              </a:rPr>
              <a:t>a nivel personal y de </a:t>
            </a:r>
            <a:r>
              <a:rPr lang="es-AR" sz="2400" b="1" dirty="0" smtClean="0">
                <a:latin typeface="Economica" panose="020B0604020202020204" charset="0"/>
              </a:rPr>
              <a:t>pareja.</a:t>
            </a:r>
            <a:r>
              <a:rPr lang="es-AR" sz="3200" dirty="0"/>
              <a:t/>
            </a:r>
            <a:br>
              <a:rPr lang="es-AR" sz="3200" dirty="0"/>
            </a:br>
            <a:endParaRPr sz="3200" dirty="0"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595744" y="907588"/>
            <a:ext cx="87174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AR" sz="2400" dirty="0" smtClean="0">
                <a:latin typeface="Economica" panose="020B0604020202020204" charset="0"/>
              </a:rPr>
              <a:t>La irrupción de la virtualidad en este siglo ha modificado la vida cotidiana de las personas, </a:t>
            </a:r>
          </a:p>
          <a:p>
            <a:pPr algn="ctr"/>
            <a:r>
              <a:rPr lang="es-AR" sz="2400" dirty="0" smtClean="0">
                <a:latin typeface="Economica" panose="020B0604020202020204" charset="0"/>
              </a:rPr>
              <a:t>con un impacto en todas sus conductas, incluidas las sexuales.</a:t>
            </a:r>
            <a:endParaRPr lang="es-AR" sz="2400" dirty="0">
              <a:latin typeface="Economica" panose="020B060402020202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f3e67ee3f8_1_9"/>
          <p:cNvSpPr txBox="1">
            <a:spLocks noGrp="1"/>
          </p:cNvSpPr>
          <p:nvPr>
            <p:ph type="title"/>
          </p:nvPr>
        </p:nvSpPr>
        <p:spPr>
          <a:xfrm>
            <a:off x="2514736" y="5379662"/>
            <a:ext cx="6322457" cy="122585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2000" dirty="0" smtClean="0">
                <a:latin typeface="Economica"/>
                <a:ea typeface="Economica"/>
                <a:cs typeface="Economica"/>
                <a:sym typeface="Economica"/>
              </a:rPr>
              <a:t>- CHAT SEXUAL.</a:t>
            </a:r>
            <a:br>
              <a:rPr lang="es-AR" sz="2000" dirty="0" smtClean="0">
                <a:latin typeface="Economica"/>
                <a:ea typeface="Economica"/>
                <a:cs typeface="Economica"/>
                <a:sym typeface="Economica"/>
              </a:rPr>
            </a:br>
            <a:r>
              <a:rPr lang="es-AR" sz="2000" dirty="0" smtClean="0">
                <a:latin typeface="Economica"/>
                <a:ea typeface="Economica"/>
                <a:cs typeface="Economica"/>
                <a:sym typeface="Economica"/>
              </a:rPr>
              <a:t>- MIRAR E INTERCAMBIAR IMÁGENES DE SEXO EXPLICITO. </a:t>
            </a:r>
            <a:br>
              <a:rPr lang="es-AR" sz="2000" dirty="0" smtClean="0">
                <a:latin typeface="Economica"/>
                <a:ea typeface="Economica"/>
                <a:cs typeface="Economica"/>
                <a:sym typeface="Economica"/>
              </a:rPr>
            </a:br>
            <a:r>
              <a:rPr lang="es-AR" sz="2000" dirty="0" smtClean="0">
                <a:latin typeface="Economica"/>
                <a:ea typeface="Economica"/>
                <a:cs typeface="Economica"/>
                <a:sym typeface="Economica"/>
              </a:rPr>
              <a:t>- BUSCAR O INTERCAMBIAR VIDEOS EROTICOS O PORNOGRAFICOS.</a:t>
            </a:r>
            <a:br>
              <a:rPr lang="es-AR" sz="2000" dirty="0" smtClean="0">
                <a:latin typeface="Economica"/>
                <a:ea typeface="Economica"/>
                <a:cs typeface="Economica"/>
                <a:sym typeface="Economica"/>
              </a:rPr>
            </a:br>
            <a:r>
              <a:rPr lang="es-AR" sz="2000" dirty="0" smtClean="0">
                <a:latin typeface="Economica"/>
                <a:ea typeface="Economica"/>
                <a:cs typeface="Economica"/>
                <a:sym typeface="Economica"/>
              </a:rPr>
              <a:t>- OTROS</a:t>
            </a:r>
            <a:r>
              <a:rPr lang="es-AR" sz="2400" dirty="0" smtClean="0">
                <a:latin typeface="Economica"/>
                <a:ea typeface="Economica"/>
                <a:cs typeface="Economica"/>
                <a:sym typeface="Economica"/>
              </a:rPr>
              <a:t/>
            </a:r>
            <a:br>
              <a:rPr lang="es-AR" sz="2400" dirty="0" smtClean="0">
                <a:latin typeface="Economica"/>
                <a:ea typeface="Economica"/>
                <a:cs typeface="Economica"/>
                <a:sym typeface="Economica"/>
              </a:rPr>
            </a:br>
            <a:endParaRPr sz="2400" dirty="0"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76" name="Google Shape;76;gf3e67ee3f8_1_9"/>
          <p:cNvSpPr txBox="1"/>
          <p:nvPr/>
        </p:nvSpPr>
        <p:spPr>
          <a:xfrm>
            <a:off x="67751" y="285352"/>
            <a:ext cx="9838249" cy="1015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 dirty="0">
                <a:latin typeface="Economica"/>
                <a:ea typeface="Economica"/>
                <a:cs typeface="Economica"/>
                <a:sym typeface="Economica"/>
              </a:rPr>
              <a:t>Cibersexo:</a:t>
            </a:r>
            <a:r>
              <a:rPr lang="en" sz="3200" dirty="0">
                <a:latin typeface="Economica"/>
                <a:ea typeface="Economica"/>
                <a:cs typeface="Economica"/>
                <a:sym typeface="Economica"/>
              </a:rPr>
              <a:t> </a:t>
            </a:r>
            <a:endParaRPr lang="en" sz="3200" dirty="0" smtClean="0">
              <a:latin typeface="Economica"/>
              <a:ea typeface="Economica"/>
              <a:cs typeface="Economica"/>
              <a:sym typeface="Economica"/>
            </a:endParaRPr>
          </a:p>
          <a:p>
            <a:pPr lvl="0" algn="ctr"/>
            <a:r>
              <a:rPr lang="en" sz="2200" dirty="0" smtClean="0">
                <a:latin typeface="Economica"/>
                <a:ea typeface="Economica"/>
                <a:cs typeface="Economica"/>
                <a:sym typeface="Economica"/>
              </a:rPr>
              <a:t>Búsqueda </a:t>
            </a:r>
            <a:r>
              <a:rPr lang="en" sz="2200" dirty="0">
                <a:latin typeface="Economica"/>
                <a:ea typeface="Economica"/>
                <a:cs typeface="Economica"/>
                <a:sym typeface="Economica"/>
              </a:rPr>
              <a:t>de actividades sexuales gratificantes a través de internet. </a:t>
            </a:r>
            <a:r>
              <a:rPr lang="en" sz="2200" dirty="0" smtClean="0">
                <a:latin typeface="Economica"/>
                <a:ea typeface="Economica"/>
                <a:cs typeface="Economica"/>
                <a:sym typeface="Economica"/>
              </a:rPr>
              <a:t>(Cooper </a:t>
            </a:r>
            <a:r>
              <a:rPr lang="en" sz="2200" dirty="0">
                <a:latin typeface="Economica"/>
                <a:ea typeface="Economica"/>
                <a:cs typeface="Economica"/>
                <a:sym typeface="Economica"/>
              </a:rPr>
              <a:t>&amp; Griffin Shelley (2002)</a:t>
            </a:r>
            <a:endParaRPr sz="2200" dirty="0">
              <a:latin typeface="Economica"/>
              <a:ea typeface="Economica"/>
              <a:cs typeface="Economica"/>
              <a:sym typeface="Economica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487" y="1391057"/>
            <a:ext cx="4808775" cy="3208139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2402006" y="4720046"/>
            <a:ext cx="10182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2400" b="1" dirty="0" smtClean="0">
                <a:latin typeface="Economica" panose="020B0604020202020204" charset="0"/>
              </a:rPr>
              <a:t>INCLUYE</a:t>
            </a:r>
            <a:endParaRPr lang="es-AR" sz="2400" b="1" dirty="0">
              <a:latin typeface="Economica" panose="020B060402020202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82"/>
          <a:stretch/>
        </p:blipFill>
        <p:spPr>
          <a:xfrm>
            <a:off x="6583523" y="2689811"/>
            <a:ext cx="3004199" cy="2019531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5097" y="2678441"/>
            <a:ext cx="3054477" cy="2030902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529" y="2668762"/>
            <a:ext cx="2553641" cy="2040581"/>
          </a:xfrm>
          <a:prstGeom prst="rect">
            <a:avLst/>
          </a:prstGeom>
        </p:spPr>
      </p:pic>
      <p:sp>
        <p:nvSpPr>
          <p:cNvPr id="89" name="Google Shape;89;p5"/>
          <p:cNvSpPr txBox="1"/>
          <p:nvPr/>
        </p:nvSpPr>
        <p:spPr>
          <a:xfrm>
            <a:off x="1611014" y="911441"/>
            <a:ext cx="7071600" cy="84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300" b="1" dirty="0">
                <a:latin typeface="Economica"/>
                <a:ea typeface="Economica"/>
                <a:cs typeface="Economica"/>
                <a:sym typeface="Economica"/>
              </a:rPr>
              <a:t>Clasificación de usuarios de Cibersexo</a:t>
            </a:r>
            <a:endParaRPr sz="4300" b="1" dirty="0"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90" name="Google Shape;90;p5"/>
          <p:cNvSpPr txBox="1"/>
          <p:nvPr/>
        </p:nvSpPr>
        <p:spPr>
          <a:xfrm>
            <a:off x="406901" y="1881162"/>
            <a:ext cx="2918896" cy="8309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>
                <a:latin typeface="Economica"/>
                <a:ea typeface="Economica"/>
                <a:cs typeface="Economica"/>
                <a:sym typeface="Economica"/>
              </a:rPr>
              <a:t>Consumo recreativo </a:t>
            </a:r>
            <a:endParaRPr sz="3200" dirty="0"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  <p:sp>
        <p:nvSpPr>
          <p:cNvPr id="91" name="Google Shape;91;p5"/>
          <p:cNvSpPr txBox="1"/>
          <p:nvPr/>
        </p:nvSpPr>
        <p:spPr>
          <a:xfrm>
            <a:off x="3737444" y="1881162"/>
            <a:ext cx="25470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>
                <a:latin typeface="Economica"/>
                <a:ea typeface="Economica"/>
                <a:cs typeface="Economica"/>
                <a:sym typeface="Economica"/>
              </a:rPr>
              <a:t>Grupo de riesgo</a:t>
            </a:r>
            <a:endParaRPr sz="3200" dirty="0"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  <p:sp>
        <p:nvSpPr>
          <p:cNvPr id="92" name="Google Shape;92;p5"/>
          <p:cNvSpPr txBox="1"/>
          <p:nvPr/>
        </p:nvSpPr>
        <p:spPr>
          <a:xfrm>
            <a:off x="6602132" y="1919883"/>
            <a:ext cx="30855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>
                <a:latin typeface="Economica"/>
                <a:ea typeface="Economica"/>
                <a:cs typeface="Economica"/>
                <a:sym typeface="Economica"/>
              </a:rPr>
              <a:t>Consumo Patológico</a:t>
            </a:r>
            <a:endParaRPr sz="3200" dirty="0"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  <p:sp>
        <p:nvSpPr>
          <p:cNvPr id="96" name="Google Shape;96;p5"/>
          <p:cNvSpPr txBox="1"/>
          <p:nvPr/>
        </p:nvSpPr>
        <p:spPr>
          <a:xfrm>
            <a:off x="982544" y="5025589"/>
            <a:ext cx="8056800" cy="615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>
                <a:latin typeface="Economica"/>
                <a:ea typeface="Economica"/>
                <a:cs typeface="Economica"/>
                <a:sym typeface="Economica"/>
              </a:rPr>
              <a:t>(Carnes, Delmonico &amp; Griffin, 2001)</a:t>
            </a:r>
            <a:endParaRPr sz="2800" dirty="0">
              <a:latin typeface="Economica"/>
              <a:ea typeface="Economica"/>
              <a:cs typeface="Economica"/>
              <a:sym typeface="Economic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f3e67ee3f8_1_15"/>
          <p:cNvSpPr txBox="1">
            <a:spLocks noGrp="1"/>
          </p:cNvSpPr>
          <p:nvPr>
            <p:ph type="title"/>
          </p:nvPr>
        </p:nvSpPr>
        <p:spPr>
          <a:xfrm>
            <a:off x="1492227" y="303947"/>
            <a:ext cx="6657690" cy="110177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 smtClean="0">
                <a:latin typeface="Economica"/>
                <a:ea typeface="Economica"/>
                <a:cs typeface="Economica"/>
                <a:sym typeface="Economica"/>
              </a:rPr>
              <a:t>Que es la Adicción </a:t>
            </a:r>
            <a:r>
              <a:rPr lang="en" b="1" dirty="0">
                <a:latin typeface="Economica"/>
                <a:ea typeface="Economica"/>
                <a:cs typeface="Economica"/>
                <a:sym typeface="Economica"/>
              </a:rPr>
              <a:t>al C</a:t>
            </a:r>
            <a:r>
              <a:rPr lang="en" b="1" dirty="0" smtClean="0">
                <a:latin typeface="Economica"/>
                <a:ea typeface="Economica"/>
                <a:cs typeface="Economica"/>
                <a:sym typeface="Economica"/>
              </a:rPr>
              <a:t>ibersexo?</a:t>
            </a:r>
            <a:endParaRPr b="1" dirty="0">
              <a:latin typeface="Economica"/>
              <a:ea typeface="Economica"/>
              <a:cs typeface="Economica"/>
              <a:sym typeface="Economica"/>
            </a:endParaRPr>
          </a:p>
        </p:txBody>
      </p:sp>
      <p:pic>
        <p:nvPicPr>
          <p:cNvPr id="83" name="Google Shape;83;gf3e67ee3f8_1_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97789" y="1241947"/>
            <a:ext cx="4271749" cy="36848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4" name="Google Shape;84;gf3e67ee3f8_1_15"/>
          <p:cNvSpPr txBox="1"/>
          <p:nvPr/>
        </p:nvSpPr>
        <p:spPr>
          <a:xfrm>
            <a:off x="266128" y="4926842"/>
            <a:ext cx="9335069" cy="12926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 algn="ctr"/>
            <a:r>
              <a:rPr lang="es-AR" sz="2400" dirty="0">
                <a:latin typeface="Economica" panose="020B0604020202020204" charset="0"/>
              </a:rPr>
              <a:t>U</a:t>
            </a:r>
            <a:r>
              <a:rPr lang="es-AR" sz="2400" dirty="0" smtClean="0">
                <a:latin typeface="Economica" panose="020B0604020202020204" charset="0"/>
              </a:rPr>
              <a:t>so </a:t>
            </a:r>
            <a:r>
              <a:rPr lang="es-AR" sz="2400" dirty="0">
                <a:latin typeface="Economica" panose="020B0604020202020204" charset="0"/>
              </a:rPr>
              <a:t>excesivo e incontrolado del mismo, que genera serios problemas laborales, sociales </a:t>
            </a:r>
            <a:r>
              <a:rPr lang="es-AR" sz="2400" dirty="0" smtClean="0">
                <a:latin typeface="Economica" panose="020B0604020202020204" charset="0"/>
              </a:rPr>
              <a:t>y personales, asociados </a:t>
            </a:r>
            <a:r>
              <a:rPr lang="es-AR" sz="2400" dirty="0">
                <a:latin typeface="Economica" panose="020B0604020202020204" charset="0"/>
              </a:rPr>
              <a:t>con consecuencias negativas como pérdida de </a:t>
            </a:r>
            <a:r>
              <a:rPr lang="es-AR" sz="2400" dirty="0" smtClean="0">
                <a:latin typeface="Economica" panose="020B0604020202020204" charset="0"/>
              </a:rPr>
              <a:t>control, pensamientos </a:t>
            </a:r>
            <a:r>
              <a:rPr lang="es-AR" sz="2400" dirty="0">
                <a:latin typeface="Economica" panose="020B0604020202020204" charset="0"/>
              </a:rPr>
              <a:t>obsesivos, cambios de humor y desarrollo de </a:t>
            </a:r>
            <a:r>
              <a:rPr lang="es-AR" sz="2400" dirty="0" smtClean="0">
                <a:latin typeface="Economica" panose="020B0604020202020204" charset="0"/>
              </a:rPr>
              <a:t>tolerancia </a:t>
            </a:r>
            <a:r>
              <a:rPr lang="en" sz="2400" dirty="0" smtClean="0">
                <a:latin typeface="Economica"/>
                <a:ea typeface="Economica"/>
                <a:cs typeface="Economica"/>
                <a:sym typeface="Economica"/>
              </a:rPr>
              <a:t>(</a:t>
            </a:r>
            <a:r>
              <a:rPr lang="en" sz="2400" dirty="0">
                <a:latin typeface="Economica"/>
                <a:ea typeface="Economica"/>
                <a:cs typeface="Economica"/>
                <a:sym typeface="Economica"/>
              </a:rPr>
              <a:t>Cooper et al., 2002</a:t>
            </a:r>
            <a:r>
              <a:rPr lang="en" sz="2400" dirty="0" smtClean="0">
                <a:latin typeface="Economica"/>
                <a:ea typeface="Economica"/>
                <a:cs typeface="Economica"/>
                <a:sym typeface="Economica"/>
              </a:rPr>
              <a:t>).</a:t>
            </a:r>
            <a:endParaRPr sz="2400" dirty="0">
              <a:latin typeface="Economica"/>
              <a:ea typeface="Economica"/>
              <a:cs typeface="Economica"/>
              <a:sym typeface="Economic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f3e67ee3f8_1_35"/>
          <p:cNvSpPr txBox="1">
            <a:spLocks noGrp="1"/>
          </p:cNvSpPr>
          <p:nvPr>
            <p:ph type="title"/>
          </p:nvPr>
        </p:nvSpPr>
        <p:spPr>
          <a:xfrm>
            <a:off x="218603" y="436199"/>
            <a:ext cx="92307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300" b="1" dirty="0">
                <a:latin typeface="Economica"/>
                <a:ea typeface="Economica"/>
                <a:cs typeface="Economica"/>
                <a:sym typeface="Economica"/>
              </a:rPr>
              <a:t>Sintomatologia clínica</a:t>
            </a:r>
            <a:endParaRPr sz="4300" b="1" dirty="0"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102" name="Google Shape;102;gf3e67ee3f8_1_35"/>
          <p:cNvSpPr txBox="1">
            <a:spLocks noGrp="1"/>
          </p:cNvSpPr>
          <p:nvPr>
            <p:ph type="body" idx="1"/>
          </p:nvPr>
        </p:nvSpPr>
        <p:spPr>
          <a:xfrm>
            <a:off x="484194" y="1881243"/>
            <a:ext cx="3828301" cy="13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 smtClean="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Obsesiones-Compulsiones</a:t>
            </a:r>
            <a:endParaRPr sz="2800" dirty="0">
              <a:solidFill>
                <a:schemeClr val="dk1"/>
              </a:solidFill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103" name="Google Shape;103;gf3e67ee3f8_1_35"/>
          <p:cNvSpPr txBox="1"/>
          <p:nvPr/>
        </p:nvSpPr>
        <p:spPr>
          <a:xfrm>
            <a:off x="4342833" y="1881243"/>
            <a:ext cx="1824330" cy="8309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>
                <a:latin typeface="Economica"/>
                <a:ea typeface="Economica"/>
                <a:cs typeface="Economica"/>
                <a:sym typeface="Economica"/>
              </a:rPr>
              <a:t>Depresión</a:t>
            </a:r>
            <a:endParaRPr sz="3600" dirty="0"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4" name="Google Shape;104;gf3e67ee3f8_1_35"/>
          <p:cNvSpPr txBox="1"/>
          <p:nvPr/>
        </p:nvSpPr>
        <p:spPr>
          <a:xfrm>
            <a:off x="6998903" y="1931711"/>
            <a:ext cx="2450400" cy="8309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>
                <a:latin typeface="Economica"/>
                <a:ea typeface="Economica"/>
                <a:cs typeface="Economica"/>
                <a:sym typeface="Economica"/>
              </a:rPr>
              <a:t>Ansiedad Social</a:t>
            </a:r>
            <a:endParaRPr sz="2800" dirty="0"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8" name="Google Shape;108;gf3e67ee3f8_1_35"/>
          <p:cNvSpPr txBox="1"/>
          <p:nvPr/>
        </p:nvSpPr>
        <p:spPr>
          <a:xfrm>
            <a:off x="1733511" y="4565033"/>
            <a:ext cx="6572400" cy="9232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 algn="ctr"/>
            <a:r>
              <a:rPr lang="es-AR" sz="2400" dirty="0"/>
              <a:t/>
            </a:r>
            <a:br>
              <a:rPr lang="es-AR" sz="2400" dirty="0"/>
            </a:br>
            <a:r>
              <a:rPr lang="es-AR" sz="2400" dirty="0" smtClean="0"/>
              <a:t> </a:t>
            </a:r>
            <a:r>
              <a:rPr lang="en" sz="2400" dirty="0" smtClean="0">
                <a:latin typeface="Economica"/>
                <a:ea typeface="Economica"/>
                <a:cs typeface="Economica"/>
                <a:sym typeface="Economica"/>
              </a:rPr>
              <a:t>(</a:t>
            </a:r>
            <a:r>
              <a:rPr lang="en" sz="2400" dirty="0">
                <a:latin typeface="Economica"/>
                <a:ea typeface="Economica"/>
                <a:cs typeface="Economica"/>
                <a:sym typeface="Economica"/>
              </a:rPr>
              <a:t>Brand et. al., 2011)</a:t>
            </a:r>
            <a:endParaRPr sz="2400" dirty="0">
              <a:latin typeface="Economica"/>
              <a:ea typeface="Economica"/>
              <a:cs typeface="Economica"/>
              <a:sym typeface="Economica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729" y="2609789"/>
            <a:ext cx="3014574" cy="1889133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6744" y="2609789"/>
            <a:ext cx="2518844" cy="1889133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1300460" y="1224736"/>
            <a:ext cx="73514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400" dirty="0" smtClean="0">
                <a:latin typeface="Economica" panose="020B0604020202020204" charset="0"/>
              </a:rPr>
              <a:t>La más comúnmente asociada </a:t>
            </a:r>
            <a:r>
              <a:rPr lang="es-AR" sz="2400" dirty="0">
                <a:latin typeface="Economica" panose="020B0604020202020204" charset="0"/>
              </a:rPr>
              <a:t>con el </a:t>
            </a:r>
            <a:r>
              <a:rPr lang="es-AR" sz="2400" dirty="0" smtClean="0">
                <a:latin typeface="Economica" panose="020B0604020202020204" charset="0"/>
              </a:rPr>
              <a:t>consumo patológico de cibersexo es:</a:t>
            </a:r>
            <a:endParaRPr lang="es-AR" sz="2400" dirty="0"/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26" y="2609789"/>
            <a:ext cx="2809268" cy="18728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497392" y="5088001"/>
            <a:ext cx="9116136" cy="1155914"/>
          </a:xfrm>
          <a:prstGeom prst="rect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1" name="Google Shape;113;gf3e67ee3f8_1_47"/>
          <p:cNvSpPr txBox="1"/>
          <p:nvPr/>
        </p:nvSpPr>
        <p:spPr>
          <a:xfrm>
            <a:off x="259114" y="3484085"/>
            <a:ext cx="3070746" cy="615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2800" dirty="0" smtClean="0">
                <a:latin typeface="Economica"/>
                <a:ea typeface="Economica"/>
                <a:cs typeface="Economica"/>
                <a:sym typeface="Economica"/>
              </a:rPr>
              <a:t>SEGÚN EDADES</a:t>
            </a:r>
            <a:endParaRPr sz="2800" dirty="0">
              <a:latin typeface="Economica"/>
              <a:ea typeface="Economica"/>
              <a:cs typeface="Economica"/>
              <a:sym typeface="Economica"/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724"/>
          <a:stretch/>
        </p:blipFill>
        <p:spPr>
          <a:xfrm>
            <a:off x="2852188" y="3294415"/>
            <a:ext cx="3121152" cy="835387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26"/>
          <a:stretch/>
        </p:blipFill>
        <p:spPr>
          <a:xfrm>
            <a:off x="859809" y="1202447"/>
            <a:ext cx="509846" cy="881308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1369655" y="1140279"/>
            <a:ext cx="802000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800" b="1" dirty="0" smtClean="0">
                <a:latin typeface="Economica" panose="020B0604020202020204" charset="0"/>
              </a:rPr>
              <a:t>Varones: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sz="1800" dirty="0" smtClean="0">
                <a:latin typeface="Economica" panose="020B0604020202020204" charset="0"/>
              </a:rPr>
              <a:t>Lo utilizan </a:t>
            </a:r>
            <a:r>
              <a:rPr lang="es-AR" sz="1800" dirty="0">
                <a:latin typeface="Economica" panose="020B0604020202020204" charset="0"/>
              </a:rPr>
              <a:t>con mayor </a:t>
            </a:r>
            <a:r>
              <a:rPr lang="es-AR" sz="1800" dirty="0" smtClean="0">
                <a:latin typeface="Economica" panose="020B0604020202020204" charset="0"/>
              </a:rPr>
              <a:t>frecuencia, principalmente en el consumo de pornografía.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sz="1800" dirty="0" smtClean="0">
                <a:latin typeface="Economica" panose="020B0604020202020204" charset="0"/>
              </a:rPr>
              <a:t>Tienen mayor riesgo de involucrarse en un consumo problemático.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sz="1800" dirty="0" smtClean="0">
                <a:latin typeface="Economica" panose="020B0604020202020204" charset="0"/>
              </a:rPr>
              <a:t>Aquellos que están en pareja disminuyen su consumo y presentan menos riesgo. </a:t>
            </a:r>
          </a:p>
          <a:p>
            <a:endParaRPr lang="es-AR" sz="1800" dirty="0" smtClean="0">
              <a:latin typeface="Economica" panose="020B0604020202020204" charset="0"/>
            </a:endParaRPr>
          </a:p>
          <a:p>
            <a:r>
              <a:rPr lang="es-AR" sz="1800" b="1" dirty="0" smtClean="0">
                <a:latin typeface="Economica" panose="020B0604020202020204" charset="0"/>
              </a:rPr>
              <a:t>Mujeres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sz="1800" dirty="0" smtClean="0">
                <a:latin typeface="Economica" panose="020B0604020202020204" charset="0"/>
              </a:rPr>
              <a:t>Aquellas que </a:t>
            </a:r>
            <a:r>
              <a:rPr lang="es-AR" sz="1800" dirty="0">
                <a:latin typeface="Economica" panose="020B0604020202020204" charset="0"/>
              </a:rPr>
              <a:t>están en pareja </a:t>
            </a:r>
            <a:r>
              <a:rPr lang="es-AR" sz="1800" dirty="0" smtClean="0">
                <a:latin typeface="Economica" panose="020B0604020202020204" charset="0"/>
              </a:rPr>
              <a:t>lo consumen si </a:t>
            </a:r>
            <a:r>
              <a:rPr lang="es-AR" sz="1800" dirty="0">
                <a:latin typeface="Economica" panose="020B0604020202020204" charset="0"/>
              </a:rPr>
              <a:t>no pueden </a:t>
            </a:r>
            <a:r>
              <a:rPr lang="es-AR" sz="1800" dirty="0" smtClean="0">
                <a:latin typeface="Economica" panose="020B0604020202020204" charset="0"/>
              </a:rPr>
              <a:t>satisfacer </a:t>
            </a:r>
            <a:r>
              <a:rPr lang="es-AR" sz="1800" dirty="0">
                <a:latin typeface="Economica" panose="020B0604020202020204" charset="0"/>
              </a:rPr>
              <a:t>su deseo sexual o </a:t>
            </a:r>
            <a:r>
              <a:rPr lang="es-AR" sz="1800" dirty="0" smtClean="0">
                <a:latin typeface="Economica" panose="020B0604020202020204" charset="0"/>
              </a:rPr>
              <a:t>emocional.</a:t>
            </a:r>
            <a:endParaRPr lang="es-AR" sz="1800" dirty="0">
              <a:latin typeface="Economica" panose="020B0604020202020204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865598" y="4189979"/>
            <a:ext cx="83797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sz="2000" dirty="0" smtClean="0">
                <a:latin typeface="Economica" panose="020B0604020202020204" charset="0"/>
              </a:rPr>
              <a:t>El 98</a:t>
            </a:r>
            <a:r>
              <a:rPr lang="es-AR" sz="2000" dirty="0">
                <a:latin typeface="Economica" panose="020B0604020202020204" charset="0"/>
              </a:rPr>
              <a:t>% </a:t>
            </a:r>
            <a:r>
              <a:rPr lang="es-AR" sz="2000" dirty="0" smtClean="0">
                <a:latin typeface="Economica" panose="020B0604020202020204" charset="0"/>
              </a:rPr>
              <a:t>de los </a:t>
            </a:r>
            <a:r>
              <a:rPr lang="es-AR" sz="2000" dirty="0">
                <a:latin typeface="Economica" panose="020B0604020202020204" charset="0"/>
              </a:rPr>
              <a:t>varones y el 78% </a:t>
            </a:r>
            <a:r>
              <a:rPr lang="es-AR" sz="2000" dirty="0" smtClean="0">
                <a:latin typeface="Economica" panose="020B0604020202020204" charset="0"/>
              </a:rPr>
              <a:t>de las mujeres de entre 18 y 25 años consumen cibersexo. (España)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sz="2000" dirty="0" smtClean="0">
                <a:latin typeface="Economica" panose="020B0604020202020204" charset="0"/>
              </a:rPr>
              <a:t>El 88% de los adultos mayores entre 60 y 70 consumen </a:t>
            </a:r>
            <a:r>
              <a:rPr lang="es-AR" sz="2000" dirty="0">
                <a:latin typeface="Economica" panose="020B0604020202020204" charset="0"/>
              </a:rPr>
              <a:t>pornografía. (España</a:t>
            </a:r>
            <a:r>
              <a:rPr lang="es-AR" sz="2000" dirty="0" smtClean="0">
                <a:latin typeface="Economica" panose="020B0604020202020204" charset="0"/>
              </a:rPr>
              <a:t>)</a:t>
            </a:r>
            <a:endParaRPr lang="es-AR" sz="2000" dirty="0">
              <a:latin typeface="Economica" panose="020B0604020202020204" charset="0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497392" y="5289808"/>
            <a:ext cx="91161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000" dirty="0" smtClean="0">
                <a:latin typeface="Economica" panose="020B0604020202020204" charset="0"/>
              </a:rPr>
              <a:t>Cualquier persona</a:t>
            </a:r>
            <a:r>
              <a:rPr lang="es-AR" sz="2000" dirty="0">
                <a:latin typeface="Economica" panose="020B0604020202020204" charset="0"/>
              </a:rPr>
              <a:t>, con independencia de la edad y de la identidad de género, </a:t>
            </a:r>
            <a:r>
              <a:rPr lang="es-AR" sz="2000" dirty="0" smtClean="0">
                <a:latin typeface="Economica" panose="020B0604020202020204" charset="0"/>
              </a:rPr>
              <a:t>ha consumido pornografía </a:t>
            </a:r>
          </a:p>
          <a:p>
            <a:pPr algn="ctr"/>
            <a:r>
              <a:rPr lang="es-AR" sz="2000" dirty="0" smtClean="0">
                <a:latin typeface="Economica" panose="020B0604020202020204" charset="0"/>
              </a:rPr>
              <a:t>al </a:t>
            </a:r>
            <a:r>
              <a:rPr lang="es-AR" sz="2000" dirty="0">
                <a:latin typeface="Economica" panose="020B0604020202020204" charset="0"/>
              </a:rPr>
              <a:t>menos una vez (Ballester-Arnal, Giménez-García, </a:t>
            </a:r>
            <a:r>
              <a:rPr lang="es-AR" sz="2000" dirty="0" smtClean="0">
                <a:latin typeface="Economica" panose="020B0604020202020204" charset="0"/>
              </a:rPr>
              <a:t>Gil </a:t>
            </a:r>
            <a:r>
              <a:rPr lang="es-AR" sz="2000" dirty="0" err="1" smtClean="0">
                <a:latin typeface="Economica" panose="020B0604020202020204" charset="0"/>
              </a:rPr>
              <a:t>Llario</a:t>
            </a:r>
            <a:r>
              <a:rPr lang="es-AR" sz="2000" dirty="0" smtClean="0">
                <a:latin typeface="Economica" panose="020B0604020202020204" charset="0"/>
              </a:rPr>
              <a:t> &amp; </a:t>
            </a:r>
            <a:r>
              <a:rPr lang="es-AR" sz="2000" dirty="0">
                <a:latin typeface="Economica" panose="020B0604020202020204" charset="0"/>
              </a:rPr>
              <a:t>Castro-Calvo, 2016; Castro et al., 2018).</a:t>
            </a:r>
            <a:r>
              <a:rPr lang="es-AR" dirty="0"/>
              <a:t/>
            </a:r>
            <a:br>
              <a:rPr lang="es-AR" dirty="0"/>
            </a:br>
            <a:endParaRPr lang="es-AR" dirty="0"/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852"/>
          <a:stretch/>
        </p:blipFill>
        <p:spPr>
          <a:xfrm>
            <a:off x="813224" y="2350473"/>
            <a:ext cx="475305" cy="881308"/>
          </a:xfrm>
          <a:prstGeom prst="rect">
            <a:avLst/>
          </a:prstGeom>
        </p:spPr>
      </p:pic>
      <p:sp>
        <p:nvSpPr>
          <p:cNvPr id="18" name="Google Shape;113;gf3e67ee3f8_1_47"/>
          <p:cNvSpPr txBox="1"/>
          <p:nvPr/>
        </p:nvSpPr>
        <p:spPr>
          <a:xfrm>
            <a:off x="-1280240" y="334620"/>
            <a:ext cx="9220200" cy="615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2800" dirty="0" smtClean="0">
                <a:latin typeface="Economica"/>
                <a:ea typeface="Economica"/>
                <a:cs typeface="Economica"/>
                <a:sym typeface="Economica"/>
              </a:rPr>
              <a:t>DIFERENCIAS EN EL CONSUMO SEGÚN GENERO</a:t>
            </a:r>
            <a:endParaRPr sz="2800" dirty="0">
              <a:latin typeface="Economica"/>
              <a:ea typeface="Economica"/>
              <a:cs typeface="Economica"/>
              <a:sym typeface="Economic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121;gf3e67ee3f8_1_55"/>
          <p:cNvPicPr preferRelativeResize="0"/>
          <p:nvPr/>
        </p:nvPicPr>
        <p:blipFill rotWithShape="1">
          <a:blip r:embed="rId3">
            <a:alphaModFix/>
          </a:blip>
          <a:srcRect t="13340" b="16028"/>
          <a:stretch/>
        </p:blipFill>
        <p:spPr>
          <a:xfrm>
            <a:off x="2747358" y="1849945"/>
            <a:ext cx="3876533" cy="2470245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gf3e67ee3f8_1_55"/>
          <p:cNvSpPr txBox="1"/>
          <p:nvPr/>
        </p:nvSpPr>
        <p:spPr>
          <a:xfrm>
            <a:off x="1563093" y="667002"/>
            <a:ext cx="6934200" cy="84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300" dirty="0">
                <a:latin typeface="Economica"/>
                <a:ea typeface="Economica"/>
                <a:cs typeface="Economica"/>
                <a:sym typeface="Economica"/>
              </a:rPr>
              <a:t>El consumo de cibersexo ha aumentado</a:t>
            </a:r>
            <a:endParaRPr sz="4300" dirty="0"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122" name="Google Shape;122;gf3e67ee3f8_1_55"/>
          <p:cNvSpPr txBox="1"/>
          <p:nvPr/>
        </p:nvSpPr>
        <p:spPr>
          <a:xfrm>
            <a:off x="1200150" y="5695950"/>
            <a:ext cx="8096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123" name="Google Shape;123;gf3e67ee3f8_1_55"/>
          <p:cNvSpPr txBox="1"/>
          <p:nvPr/>
        </p:nvSpPr>
        <p:spPr>
          <a:xfrm>
            <a:off x="2634306" y="1315936"/>
            <a:ext cx="6019658" cy="5539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latin typeface="Economica"/>
                <a:ea typeface="Economica"/>
                <a:cs typeface="Economica"/>
                <a:sym typeface="Economica"/>
              </a:rPr>
              <a:t>(Ballester-Arnal et al., 2016;  Castro et al., 2018)</a:t>
            </a:r>
            <a:endParaRPr sz="2400" dirty="0"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272831" y="4398553"/>
            <a:ext cx="7789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sz="2000" dirty="0" smtClean="0">
                <a:latin typeface="Economica" panose="020B0604020202020204" charset="0"/>
              </a:rPr>
              <a:t>8 DE CADA 10 ARGENTINOS CONSUME CIBERSEXO (estadísticas de </a:t>
            </a:r>
            <a:r>
              <a:rPr lang="es-AR" sz="2000" dirty="0" err="1" smtClean="0">
                <a:latin typeface="Economica" panose="020B0604020202020204" charset="0"/>
              </a:rPr>
              <a:t>Porn</a:t>
            </a:r>
            <a:r>
              <a:rPr lang="es-AR" sz="2000" dirty="0" smtClean="0">
                <a:latin typeface="Economica" panose="020B0604020202020204" charset="0"/>
              </a:rPr>
              <a:t> </a:t>
            </a:r>
            <a:r>
              <a:rPr lang="es-AR" sz="2000" dirty="0" err="1" smtClean="0">
                <a:latin typeface="Economica" panose="020B0604020202020204" charset="0"/>
              </a:rPr>
              <a:t>Hub</a:t>
            </a:r>
            <a:r>
              <a:rPr lang="es-AR" sz="2000" dirty="0" smtClean="0">
                <a:latin typeface="Economica" panose="020B0604020202020204" charset="0"/>
              </a:rPr>
              <a:t>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sz="2000" dirty="0" smtClean="0">
                <a:latin typeface="Economica" panose="020B0604020202020204" charset="0"/>
              </a:rPr>
              <a:t>EL CONSUMO DE PORNOGRAFIA ES UNO DE LOS PRINCIPALES USOS DE INTERNET.</a:t>
            </a:r>
            <a:endParaRPr lang="es-AR" sz="2000" dirty="0">
              <a:latin typeface="Economica" panose="020B060402020202020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sz="2000" dirty="0" smtClean="0">
                <a:latin typeface="Economica" panose="020B0604020202020204" charset="0"/>
              </a:rPr>
              <a:t>SE REGISTRA EN EL 93% DE LOS HOMBRES Y EL 73% DE LAS MUJERES.</a:t>
            </a:r>
            <a:endParaRPr lang="es-AR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790</TotalTime>
  <Words>1512</Words>
  <Application>Microsoft Office PowerPoint</Application>
  <PresentationFormat>A4 (210 x 297 mm)</PresentationFormat>
  <Paragraphs>278</Paragraphs>
  <Slides>29</Slides>
  <Notes>25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29</vt:i4>
      </vt:variant>
    </vt:vector>
  </HeadingPairs>
  <TitlesOfParts>
    <vt:vector size="34" baseType="lpstr">
      <vt:lpstr>Arial</vt:lpstr>
      <vt:lpstr>Symbol</vt:lpstr>
      <vt:lpstr>Merriweather</vt:lpstr>
      <vt:lpstr>Economica</vt:lpstr>
      <vt:lpstr>Simple Light</vt:lpstr>
      <vt:lpstr>      Consumo de Cibersexo y síntomas clínicos  en estudiantes de Psicología de la UNMdP  </vt:lpstr>
      <vt:lpstr>Presentación de PowerPoint</vt:lpstr>
      <vt:lpstr>Presentación de PowerPoint</vt:lpstr>
      <vt:lpstr>- CHAT SEXUAL. - MIRAR E INTERCAMBIAR IMÁGENES DE SEXO EXPLICITO.  - BUSCAR O INTERCAMBIAR VIDEOS EROTICOS O PORNOGRAFICOS. - OTROS </vt:lpstr>
      <vt:lpstr>Presentación de PowerPoint</vt:lpstr>
      <vt:lpstr>Que es la Adicción al Cibersexo?</vt:lpstr>
      <vt:lpstr>Sintomatologia clínica</vt:lpstr>
      <vt:lpstr>Presentación de PowerPoint</vt:lpstr>
      <vt:lpstr>Presentación de PowerPoint</vt:lpstr>
      <vt:lpstr>Evaluar relación entre: Consumo de cibersexo y síntomas clinicos.</vt:lpstr>
      <vt:lpstr>Objetivos específicos</vt:lpstr>
      <vt:lpstr>Hipótesis</vt:lpstr>
      <vt:lpstr>Presentación de PowerPoint</vt:lpstr>
      <vt:lpstr>Presentación de PowerPoint</vt:lpstr>
      <vt:lpstr>Instrumentos</vt:lpstr>
      <vt:lpstr>Resultados y Discusión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Limitaciones </vt:lpstr>
      <vt:lpstr>Aportes y nuevas líneas…</vt:lpstr>
      <vt:lpstr>Agradecimientos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Consumo de Cibersexo y síntomas clínicos  en estudiantes de Psicología de la UNMdP</dc:title>
  <dc:creator>Gladys</dc:creator>
  <cp:lastModifiedBy>Usuario de Windows</cp:lastModifiedBy>
  <cp:revision>59</cp:revision>
  <dcterms:modified xsi:type="dcterms:W3CDTF">2022-05-03T15:11:26Z</dcterms:modified>
</cp:coreProperties>
</file>