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72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79" r:id="rId9"/>
    <p:sldId id="293" r:id="rId10"/>
    <p:sldId id="291" r:id="rId11"/>
    <p:sldId id="262" r:id="rId12"/>
    <p:sldId id="276" r:id="rId13"/>
    <p:sldId id="282" r:id="rId14"/>
    <p:sldId id="277" r:id="rId15"/>
    <p:sldId id="283" r:id="rId16"/>
    <p:sldId id="290" r:id="rId17"/>
    <p:sldId id="292" r:id="rId18"/>
    <p:sldId id="263" r:id="rId19"/>
    <p:sldId id="286" r:id="rId20"/>
    <p:sldId id="287" r:id="rId21"/>
    <p:sldId id="289" r:id="rId22"/>
    <p:sldId id="288" r:id="rId23"/>
    <p:sldId id="275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5111" autoAdjust="0"/>
  </p:normalViewPr>
  <p:slideViewPr>
    <p:cSldViewPr>
      <p:cViewPr>
        <p:scale>
          <a:sx n="100" d="100"/>
          <a:sy n="100" d="100"/>
        </p:scale>
        <p:origin x="-946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A11269-11F1-42EB-A444-7466E30CE90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002EA3E-0C13-45E2-BEC2-91CCD8D06475}">
      <dgm:prSet phldrT="[Texto]"/>
      <dgm:spPr/>
      <dgm:t>
        <a:bodyPr/>
        <a:lstStyle/>
        <a:p>
          <a:r>
            <a:rPr lang="gn-PY" dirty="0" smtClean="0"/>
            <a:t>Consideración social e histórica de los procesos de salud, enfermedad, atención-prevención</a:t>
          </a:r>
          <a:endParaRPr lang="es-ES" dirty="0"/>
        </a:p>
      </dgm:t>
    </dgm:pt>
    <dgm:pt modelId="{E11AECAC-9E1F-46DC-B0EA-F33493180055}" type="parTrans" cxnId="{484438DE-73E6-4979-9606-11A488951D03}">
      <dgm:prSet/>
      <dgm:spPr/>
      <dgm:t>
        <a:bodyPr/>
        <a:lstStyle/>
        <a:p>
          <a:endParaRPr lang="es-ES"/>
        </a:p>
      </dgm:t>
    </dgm:pt>
    <dgm:pt modelId="{5639FF9F-4E77-43F8-B750-5C0F2D3599F8}" type="sibTrans" cxnId="{484438DE-73E6-4979-9606-11A488951D03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8C27D1A3-EC98-432C-9C48-2FE7C1205D2A}">
      <dgm:prSet phldrT="[Texto]"/>
      <dgm:spPr/>
      <dgm:t>
        <a:bodyPr/>
        <a:lstStyle/>
        <a:p>
          <a:r>
            <a:rPr lang="gn-PY" dirty="0" smtClean="0"/>
            <a:t>Diagnóstico y gestión de la diabetes en las intersecciones de género y clase social</a:t>
          </a:r>
          <a:endParaRPr lang="es-ES" dirty="0"/>
        </a:p>
      </dgm:t>
    </dgm:pt>
    <dgm:pt modelId="{F8A14CAE-9947-4213-965A-B77A3020F505}" type="parTrans" cxnId="{9C43507A-7471-4155-95FF-93F91FBC1C48}">
      <dgm:prSet/>
      <dgm:spPr/>
      <dgm:t>
        <a:bodyPr/>
        <a:lstStyle/>
        <a:p>
          <a:endParaRPr lang="es-ES"/>
        </a:p>
      </dgm:t>
    </dgm:pt>
    <dgm:pt modelId="{D6F681EE-53CA-46C5-8C98-CCB33B59F200}" type="sibTrans" cxnId="{9C43507A-7471-4155-95FF-93F91FBC1C48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7C9F4AB8-DF41-492A-89C1-52401DD69E7B}">
      <dgm:prSet phldrT="[Texto]"/>
      <dgm:spPr/>
      <dgm:t>
        <a:bodyPr/>
        <a:lstStyle/>
        <a:p>
          <a:r>
            <a:rPr lang="gn-PY" dirty="0" smtClean="0"/>
            <a:t>Los modos en los que los varones y mujeres acceden al diagnóstico de diabetes</a:t>
          </a:r>
          <a:endParaRPr lang="es-ES" dirty="0"/>
        </a:p>
      </dgm:t>
    </dgm:pt>
    <dgm:pt modelId="{11E67E7C-FF3D-4BFC-A152-56159D51D29B}" type="parTrans" cxnId="{78C76B44-FB50-467D-B590-6620E6DE5FD7}">
      <dgm:prSet/>
      <dgm:spPr/>
      <dgm:t>
        <a:bodyPr/>
        <a:lstStyle/>
        <a:p>
          <a:endParaRPr lang="es-ES"/>
        </a:p>
      </dgm:t>
    </dgm:pt>
    <dgm:pt modelId="{E46A4503-7DCA-4281-8085-3E4A54DBAE1D}" type="sibTrans" cxnId="{78C76B44-FB50-467D-B590-6620E6DE5FD7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0E7E920F-784C-4DB6-A2B6-95F4FA00A002}">
      <dgm:prSet phldrT="[Texto]"/>
      <dgm:spPr/>
      <dgm:t>
        <a:bodyPr/>
        <a:lstStyle/>
        <a:p>
          <a:r>
            <a:rPr lang="gn-PY" dirty="0" smtClean="0"/>
            <a:t>Trayectorias subjetivas en la gestión de la enfermedad</a:t>
          </a:r>
          <a:endParaRPr lang="es-ES" dirty="0"/>
        </a:p>
      </dgm:t>
    </dgm:pt>
    <dgm:pt modelId="{D7608DE8-778C-472A-8AC1-4012557134EC}" type="parTrans" cxnId="{F37B9FDA-5861-4F40-A505-6CA9BBB129DB}">
      <dgm:prSet/>
      <dgm:spPr/>
      <dgm:t>
        <a:bodyPr/>
        <a:lstStyle/>
        <a:p>
          <a:endParaRPr lang="es-ES"/>
        </a:p>
      </dgm:t>
    </dgm:pt>
    <dgm:pt modelId="{F1CEB90C-2250-46A8-A028-BCEE05D769D1}" type="sibTrans" cxnId="{F37B9FDA-5861-4F40-A505-6CA9BBB129DB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9F58CE9B-7404-4AC3-A437-CBBCBB42936C}">
      <dgm:prSet phldrT="[Texto]"/>
      <dgm:spPr/>
      <dgm:t>
        <a:bodyPr/>
        <a:lstStyle/>
        <a:p>
          <a:r>
            <a:rPr lang="gn-PY" dirty="0" smtClean="0"/>
            <a:t>Determinaciones sociales de las amputaciones de miembros inferiores.</a:t>
          </a:r>
          <a:endParaRPr lang="es-ES" dirty="0"/>
        </a:p>
      </dgm:t>
    </dgm:pt>
    <dgm:pt modelId="{0560AAE0-3D0E-42E6-819F-9DCA011BBE31}" type="parTrans" cxnId="{DDDA4999-8E7A-41C0-A685-0A99439F59BB}">
      <dgm:prSet/>
      <dgm:spPr/>
      <dgm:t>
        <a:bodyPr/>
        <a:lstStyle/>
        <a:p>
          <a:endParaRPr lang="es-ES"/>
        </a:p>
      </dgm:t>
    </dgm:pt>
    <dgm:pt modelId="{AF5B0C31-10A0-4A89-A939-C5A7C1018C1D}" type="sibTrans" cxnId="{DDDA4999-8E7A-41C0-A685-0A99439F59BB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8F52C9A2-75A6-471D-85C8-356D2DE6AA4B}" type="pres">
      <dgm:prSet presAssocID="{8CA11269-11F1-42EB-A444-7466E30CE90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C81565C-7F4C-457E-BB61-87EB9677E3D3}" type="pres">
      <dgm:prSet presAssocID="{9002EA3E-0C13-45E2-BEC2-91CCD8D06475}" presName="dummy" presStyleCnt="0"/>
      <dgm:spPr/>
    </dgm:pt>
    <dgm:pt modelId="{6FF83469-CFF7-4DB7-9CB7-48B2548BF8FA}" type="pres">
      <dgm:prSet presAssocID="{9002EA3E-0C13-45E2-BEC2-91CCD8D06475}" presName="node" presStyleLbl="revTx" presStyleIdx="0" presStyleCnt="5" custScaleX="112812" custRadScaleRad="109164" custRadScaleInc="90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391B8C-7431-46F8-8505-38899518ACBE}" type="pres">
      <dgm:prSet presAssocID="{5639FF9F-4E77-43F8-B750-5C0F2D3599F8}" presName="sibTrans" presStyleLbl="node1" presStyleIdx="0" presStyleCnt="5"/>
      <dgm:spPr/>
      <dgm:t>
        <a:bodyPr/>
        <a:lstStyle/>
        <a:p>
          <a:endParaRPr lang="es-ES"/>
        </a:p>
      </dgm:t>
    </dgm:pt>
    <dgm:pt modelId="{1D41C3E3-773B-415E-8CA7-A48AA5676979}" type="pres">
      <dgm:prSet presAssocID="{8C27D1A3-EC98-432C-9C48-2FE7C1205D2A}" presName="dummy" presStyleCnt="0"/>
      <dgm:spPr/>
    </dgm:pt>
    <dgm:pt modelId="{CCA62167-CFF4-4E9C-9DBA-518B083165F1}" type="pres">
      <dgm:prSet presAssocID="{8C27D1A3-EC98-432C-9C48-2FE7C1205D2A}" presName="node" presStyleLbl="revTx" presStyleIdx="1" presStyleCnt="5" custRadScaleRad="107446" custRadScaleInc="17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84812A-877A-468B-87D8-EEC8937ABF4D}" type="pres">
      <dgm:prSet presAssocID="{D6F681EE-53CA-46C5-8C98-CCB33B59F200}" presName="sibTrans" presStyleLbl="node1" presStyleIdx="1" presStyleCnt="5"/>
      <dgm:spPr/>
      <dgm:t>
        <a:bodyPr/>
        <a:lstStyle/>
        <a:p>
          <a:endParaRPr lang="es-ES"/>
        </a:p>
      </dgm:t>
    </dgm:pt>
    <dgm:pt modelId="{B6B626B0-4700-4086-84AB-BA3D09C061C0}" type="pres">
      <dgm:prSet presAssocID="{7C9F4AB8-DF41-492A-89C1-52401DD69E7B}" presName="dummy" presStyleCnt="0"/>
      <dgm:spPr/>
    </dgm:pt>
    <dgm:pt modelId="{426B4076-A3CF-45A2-86F3-7A72ABF1A8F6}" type="pres">
      <dgm:prSet presAssocID="{7C9F4AB8-DF41-492A-89C1-52401DD69E7B}" presName="node" presStyleLbl="revTx" presStyleIdx="2" presStyleCnt="5" custRadScaleRad="105885" custRadScaleInc="-36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31172F-956B-4254-AEF0-C57556F1E786}" type="pres">
      <dgm:prSet presAssocID="{E46A4503-7DCA-4281-8085-3E4A54DBAE1D}" presName="sibTrans" presStyleLbl="node1" presStyleIdx="2" presStyleCnt="5"/>
      <dgm:spPr/>
      <dgm:t>
        <a:bodyPr/>
        <a:lstStyle/>
        <a:p>
          <a:endParaRPr lang="es-ES"/>
        </a:p>
      </dgm:t>
    </dgm:pt>
    <dgm:pt modelId="{7B5583C2-FA1D-49E9-B004-96F3AF41A62B}" type="pres">
      <dgm:prSet presAssocID="{0E7E920F-784C-4DB6-A2B6-95F4FA00A002}" presName="dummy" presStyleCnt="0"/>
      <dgm:spPr/>
    </dgm:pt>
    <dgm:pt modelId="{133DE9FA-1208-43F3-B7D4-DB43431C128C}" type="pres">
      <dgm:prSet presAssocID="{0E7E920F-784C-4DB6-A2B6-95F4FA00A002}" presName="node" presStyleLbl="revTx" presStyleIdx="3" presStyleCnt="5" custRadScaleRad="107779" custRadScaleInc="18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00ABA4-83BB-44FA-BB0C-E471EB2B262E}" type="pres">
      <dgm:prSet presAssocID="{F1CEB90C-2250-46A8-A028-BCEE05D769D1}" presName="sibTrans" presStyleLbl="node1" presStyleIdx="3" presStyleCnt="5"/>
      <dgm:spPr/>
      <dgm:t>
        <a:bodyPr/>
        <a:lstStyle/>
        <a:p>
          <a:endParaRPr lang="es-ES"/>
        </a:p>
      </dgm:t>
    </dgm:pt>
    <dgm:pt modelId="{E0FF052C-E6BC-48D6-A77C-6F8327C63928}" type="pres">
      <dgm:prSet presAssocID="{9F58CE9B-7404-4AC3-A437-CBBCBB42936C}" presName="dummy" presStyleCnt="0"/>
      <dgm:spPr/>
    </dgm:pt>
    <dgm:pt modelId="{2290FA79-E2F6-40ED-8013-6EC4ACD07332}" type="pres">
      <dgm:prSet presAssocID="{9F58CE9B-7404-4AC3-A437-CBBCBB42936C}" presName="node" presStyleLbl="revTx" presStyleIdx="4" presStyleCnt="5" custRadScaleRad="106172" custRadScaleInc="-141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47D9C0-F817-4D6B-80CF-B502BD7167EA}" type="pres">
      <dgm:prSet presAssocID="{AF5B0C31-10A0-4A89-A939-C5A7C1018C1D}" presName="sibTrans" presStyleLbl="node1" presStyleIdx="4" presStyleCnt="5"/>
      <dgm:spPr/>
      <dgm:t>
        <a:bodyPr/>
        <a:lstStyle/>
        <a:p>
          <a:endParaRPr lang="es-ES"/>
        </a:p>
      </dgm:t>
    </dgm:pt>
  </dgm:ptLst>
  <dgm:cxnLst>
    <dgm:cxn modelId="{23C496EB-CC41-4CE0-B2A0-E4273AE738BF}" type="presOf" srcId="{9F58CE9B-7404-4AC3-A437-CBBCBB42936C}" destId="{2290FA79-E2F6-40ED-8013-6EC4ACD07332}" srcOrd="0" destOrd="0" presId="urn:microsoft.com/office/officeart/2005/8/layout/cycle1"/>
    <dgm:cxn modelId="{B36CFEBB-0473-4A4A-93D2-25AA45304FA9}" type="presOf" srcId="{5639FF9F-4E77-43F8-B750-5C0F2D3599F8}" destId="{DF391B8C-7431-46F8-8505-38899518ACBE}" srcOrd="0" destOrd="0" presId="urn:microsoft.com/office/officeart/2005/8/layout/cycle1"/>
    <dgm:cxn modelId="{DDDA4999-8E7A-41C0-A685-0A99439F59BB}" srcId="{8CA11269-11F1-42EB-A444-7466E30CE90D}" destId="{9F58CE9B-7404-4AC3-A437-CBBCBB42936C}" srcOrd="4" destOrd="0" parTransId="{0560AAE0-3D0E-42E6-819F-9DCA011BBE31}" sibTransId="{AF5B0C31-10A0-4A89-A939-C5A7C1018C1D}"/>
    <dgm:cxn modelId="{9C43507A-7471-4155-95FF-93F91FBC1C48}" srcId="{8CA11269-11F1-42EB-A444-7466E30CE90D}" destId="{8C27D1A3-EC98-432C-9C48-2FE7C1205D2A}" srcOrd="1" destOrd="0" parTransId="{F8A14CAE-9947-4213-965A-B77A3020F505}" sibTransId="{D6F681EE-53CA-46C5-8C98-CCB33B59F200}"/>
    <dgm:cxn modelId="{64745D40-0014-443F-A430-A6B855115C7E}" type="presOf" srcId="{0E7E920F-784C-4DB6-A2B6-95F4FA00A002}" destId="{133DE9FA-1208-43F3-B7D4-DB43431C128C}" srcOrd="0" destOrd="0" presId="urn:microsoft.com/office/officeart/2005/8/layout/cycle1"/>
    <dgm:cxn modelId="{4FEC0FFA-BC4C-4137-BC8C-B442754B5E12}" type="presOf" srcId="{8CA11269-11F1-42EB-A444-7466E30CE90D}" destId="{8F52C9A2-75A6-471D-85C8-356D2DE6AA4B}" srcOrd="0" destOrd="0" presId="urn:microsoft.com/office/officeart/2005/8/layout/cycle1"/>
    <dgm:cxn modelId="{484438DE-73E6-4979-9606-11A488951D03}" srcId="{8CA11269-11F1-42EB-A444-7466E30CE90D}" destId="{9002EA3E-0C13-45E2-BEC2-91CCD8D06475}" srcOrd="0" destOrd="0" parTransId="{E11AECAC-9E1F-46DC-B0EA-F33493180055}" sibTransId="{5639FF9F-4E77-43F8-B750-5C0F2D3599F8}"/>
    <dgm:cxn modelId="{FFDD1612-9A92-4068-961B-7D912A1BB5A4}" type="presOf" srcId="{AF5B0C31-10A0-4A89-A939-C5A7C1018C1D}" destId="{1C47D9C0-F817-4D6B-80CF-B502BD7167EA}" srcOrd="0" destOrd="0" presId="urn:microsoft.com/office/officeart/2005/8/layout/cycle1"/>
    <dgm:cxn modelId="{6636900C-D828-4C3E-9D26-991C59AB0C91}" type="presOf" srcId="{E46A4503-7DCA-4281-8085-3E4A54DBAE1D}" destId="{D631172F-956B-4254-AEF0-C57556F1E786}" srcOrd="0" destOrd="0" presId="urn:microsoft.com/office/officeart/2005/8/layout/cycle1"/>
    <dgm:cxn modelId="{BC87E29C-7F2C-489A-842B-5178BFDF19B2}" type="presOf" srcId="{7C9F4AB8-DF41-492A-89C1-52401DD69E7B}" destId="{426B4076-A3CF-45A2-86F3-7A72ABF1A8F6}" srcOrd="0" destOrd="0" presId="urn:microsoft.com/office/officeart/2005/8/layout/cycle1"/>
    <dgm:cxn modelId="{78C76B44-FB50-467D-B590-6620E6DE5FD7}" srcId="{8CA11269-11F1-42EB-A444-7466E30CE90D}" destId="{7C9F4AB8-DF41-492A-89C1-52401DD69E7B}" srcOrd="2" destOrd="0" parTransId="{11E67E7C-FF3D-4BFC-A152-56159D51D29B}" sibTransId="{E46A4503-7DCA-4281-8085-3E4A54DBAE1D}"/>
    <dgm:cxn modelId="{CBEE74A5-3D18-48F7-9B16-8A1C782D26A3}" type="presOf" srcId="{F1CEB90C-2250-46A8-A028-BCEE05D769D1}" destId="{B700ABA4-83BB-44FA-BB0C-E471EB2B262E}" srcOrd="0" destOrd="0" presId="urn:microsoft.com/office/officeart/2005/8/layout/cycle1"/>
    <dgm:cxn modelId="{23424339-FABA-43F5-9285-EF58984D1E28}" type="presOf" srcId="{D6F681EE-53CA-46C5-8C98-CCB33B59F200}" destId="{8E84812A-877A-468B-87D8-EEC8937ABF4D}" srcOrd="0" destOrd="0" presId="urn:microsoft.com/office/officeart/2005/8/layout/cycle1"/>
    <dgm:cxn modelId="{2CBF4ACC-C741-4290-8565-50E85591EFDE}" type="presOf" srcId="{9002EA3E-0C13-45E2-BEC2-91CCD8D06475}" destId="{6FF83469-CFF7-4DB7-9CB7-48B2548BF8FA}" srcOrd="0" destOrd="0" presId="urn:microsoft.com/office/officeart/2005/8/layout/cycle1"/>
    <dgm:cxn modelId="{A956DC6F-355C-4F7F-889A-156D8FEABFE1}" type="presOf" srcId="{8C27D1A3-EC98-432C-9C48-2FE7C1205D2A}" destId="{CCA62167-CFF4-4E9C-9DBA-518B083165F1}" srcOrd="0" destOrd="0" presId="urn:microsoft.com/office/officeart/2005/8/layout/cycle1"/>
    <dgm:cxn modelId="{F37B9FDA-5861-4F40-A505-6CA9BBB129DB}" srcId="{8CA11269-11F1-42EB-A444-7466E30CE90D}" destId="{0E7E920F-784C-4DB6-A2B6-95F4FA00A002}" srcOrd="3" destOrd="0" parTransId="{D7608DE8-778C-472A-8AC1-4012557134EC}" sibTransId="{F1CEB90C-2250-46A8-A028-BCEE05D769D1}"/>
    <dgm:cxn modelId="{AF20E1FF-F197-4576-B873-793085235EAF}" type="presParOf" srcId="{8F52C9A2-75A6-471D-85C8-356D2DE6AA4B}" destId="{BC81565C-7F4C-457E-BB61-87EB9677E3D3}" srcOrd="0" destOrd="0" presId="urn:microsoft.com/office/officeart/2005/8/layout/cycle1"/>
    <dgm:cxn modelId="{E88EFC80-E375-463E-9B9D-56112BDD96FF}" type="presParOf" srcId="{8F52C9A2-75A6-471D-85C8-356D2DE6AA4B}" destId="{6FF83469-CFF7-4DB7-9CB7-48B2548BF8FA}" srcOrd="1" destOrd="0" presId="urn:microsoft.com/office/officeart/2005/8/layout/cycle1"/>
    <dgm:cxn modelId="{8FA3D745-ECD2-4328-A1E9-EDD76B06D383}" type="presParOf" srcId="{8F52C9A2-75A6-471D-85C8-356D2DE6AA4B}" destId="{DF391B8C-7431-46F8-8505-38899518ACBE}" srcOrd="2" destOrd="0" presId="urn:microsoft.com/office/officeart/2005/8/layout/cycle1"/>
    <dgm:cxn modelId="{9CF9882B-8A24-4D11-B13C-629954AD28F5}" type="presParOf" srcId="{8F52C9A2-75A6-471D-85C8-356D2DE6AA4B}" destId="{1D41C3E3-773B-415E-8CA7-A48AA5676979}" srcOrd="3" destOrd="0" presId="urn:microsoft.com/office/officeart/2005/8/layout/cycle1"/>
    <dgm:cxn modelId="{E14AB920-FC12-441A-9916-B0970038E9EE}" type="presParOf" srcId="{8F52C9A2-75A6-471D-85C8-356D2DE6AA4B}" destId="{CCA62167-CFF4-4E9C-9DBA-518B083165F1}" srcOrd="4" destOrd="0" presId="urn:microsoft.com/office/officeart/2005/8/layout/cycle1"/>
    <dgm:cxn modelId="{C5C10D32-5AA1-49F8-BA7B-5A721418A663}" type="presParOf" srcId="{8F52C9A2-75A6-471D-85C8-356D2DE6AA4B}" destId="{8E84812A-877A-468B-87D8-EEC8937ABF4D}" srcOrd="5" destOrd="0" presId="urn:microsoft.com/office/officeart/2005/8/layout/cycle1"/>
    <dgm:cxn modelId="{3953D1A3-0497-4CD8-9AF7-05F012517A08}" type="presParOf" srcId="{8F52C9A2-75A6-471D-85C8-356D2DE6AA4B}" destId="{B6B626B0-4700-4086-84AB-BA3D09C061C0}" srcOrd="6" destOrd="0" presId="urn:microsoft.com/office/officeart/2005/8/layout/cycle1"/>
    <dgm:cxn modelId="{C23F03AB-3D30-4E01-BFFF-CEBAD6FDC2C7}" type="presParOf" srcId="{8F52C9A2-75A6-471D-85C8-356D2DE6AA4B}" destId="{426B4076-A3CF-45A2-86F3-7A72ABF1A8F6}" srcOrd="7" destOrd="0" presId="urn:microsoft.com/office/officeart/2005/8/layout/cycle1"/>
    <dgm:cxn modelId="{125A5621-D1E7-470C-8BAE-9FF11AE9ACA8}" type="presParOf" srcId="{8F52C9A2-75A6-471D-85C8-356D2DE6AA4B}" destId="{D631172F-956B-4254-AEF0-C57556F1E786}" srcOrd="8" destOrd="0" presId="urn:microsoft.com/office/officeart/2005/8/layout/cycle1"/>
    <dgm:cxn modelId="{AB7BCB22-EA0F-4ACC-87A4-093C94A2C312}" type="presParOf" srcId="{8F52C9A2-75A6-471D-85C8-356D2DE6AA4B}" destId="{7B5583C2-FA1D-49E9-B004-96F3AF41A62B}" srcOrd="9" destOrd="0" presId="urn:microsoft.com/office/officeart/2005/8/layout/cycle1"/>
    <dgm:cxn modelId="{1A8ABCBA-B686-462F-9A96-C334DB9A75F0}" type="presParOf" srcId="{8F52C9A2-75A6-471D-85C8-356D2DE6AA4B}" destId="{133DE9FA-1208-43F3-B7D4-DB43431C128C}" srcOrd="10" destOrd="0" presId="urn:microsoft.com/office/officeart/2005/8/layout/cycle1"/>
    <dgm:cxn modelId="{666F2B57-0DC4-4258-93DF-5B625C8E2250}" type="presParOf" srcId="{8F52C9A2-75A6-471D-85C8-356D2DE6AA4B}" destId="{B700ABA4-83BB-44FA-BB0C-E471EB2B262E}" srcOrd="11" destOrd="0" presId="urn:microsoft.com/office/officeart/2005/8/layout/cycle1"/>
    <dgm:cxn modelId="{B0EC8A93-456C-4405-9EF4-E20E3B21BDE6}" type="presParOf" srcId="{8F52C9A2-75A6-471D-85C8-356D2DE6AA4B}" destId="{E0FF052C-E6BC-48D6-A77C-6F8327C63928}" srcOrd="12" destOrd="0" presId="urn:microsoft.com/office/officeart/2005/8/layout/cycle1"/>
    <dgm:cxn modelId="{09605F87-BBD4-4109-BA14-A6ED1D0BAFB3}" type="presParOf" srcId="{8F52C9A2-75A6-471D-85C8-356D2DE6AA4B}" destId="{2290FA79-E2F6-40ED-8013-6EC4ACD07332}" srcOrd="13" destOrd="0" presId="urn:microsoft.com/office/officeart/2005/8/layout/cycle1"/>
    <dgm:cxn modelId="{31D2BD93-F545-4BEA-A918-48C64958A328}" type="presParOf" srcId="{8F52C9A2-75A6-471D-85C8-356D2DE6AA4B}" destId="{1C47D9C0-F817-4D6B-80CF-B502BD7167E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7E1440-E541-40B9-80EF-487123BF8AF1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8B79D28-14F3-4A43-8059-BBBAAD945FF6}">
      <dgm:prSet phldrT="[Texto]" custT="1"/>
      <dgm:spPr>
        <a:solidFill>
          <a:schemeClr val="accent5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gn-PY" sz="2400" b="1" dirty="0" smtClean="0"/>
            <a:t>Problemática del sujeto</a:t>
          </a:r>
          <a:endParaRPr lang="es-ES" sz="2400" b="1" dirty="0"/>
        </a:p>
      </dgm:t>
    </dgm:pt>
    <dgm:pt modelId="{3EE80C66-E33F-4024-8BBB-840581B6B275}" type="parTrans" cxnId="{B1392B4C-49E4-46C0-B900-6E40F60EFBE3}">
      <dgm:prSet/>
      <dgm:spPr/>
      <dgm:t>
        <a:bodyPr/>
        <a:lstStyle/>
        <a:p>
          <a:endParaRPr lang="es-ES"/>
        </a:p>
      </dgm:t>
    </dgm:pt>
    <dgm:pt modelId="{FBA2555A-5661-4F39-99A4-28D7517AA711}" type="sibTrans" cxnId="{B1392B4C-49E4-46C0-B900-6E40F60EFBE3}">
      <dgm:prSet/>
      <dgm:spPr/>
      <dgm:t>
        <a:bodyPr/>
        <a:lstStyle/>
        <a:p>
          <a:endParaRPr lang="es-ES"/>
        </a:p>
      </dgm:t>
    </dgm:pt>
    <dgm:pt modelId="{B1C177FA-D47D-4676-9487-C81A1A5384E0}">
      <dgm:prSet phldrT="[Texto]" custT="1"/>
      <dgm:spPr>
        <a:solidFill>
          <a:schemeClr val="accent5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gn-PY" sz="1800" b="1" dirty="0" smtClean="0"/>
            <a:t>Epidemiología sociocultural</a:t>
          </a:r>
          <a:endParaRPr lang="es-ES" sz="1800" dirty="0"/>
        </a:p>
      </dgm:t>
    </dgm:pt>
    <dgm:pt modelId="{F099EA32-75BE-4C2E-92D0-97E1F5CF6085}" type="parTrans" cxnId="{689F32A4-9D26-4648-940B-22C5B012FA25}">
      <dgm:prSet/>
      <dgm:spPr/>
      <dgm:t>
        <a:bodyPr/>
        <a:lstStyle/>
        <a:p>
          <a:endParaRPr lang="es-ES"/>
        </a:p>
      </dgm:t>
    </dgm:pt>
    <dgm:pt modelId="{49AF2F32-9377-4D1A-A418-D23124797046}" type="sibTrans" cxnId="{689F32A4-9D26-4648-940B-22C5B012FA25}">
      <dgm:prSet/>
      <dgm:spPr/>
      <dgm:t>
        <a:bodyPr/>
        <a:lstStyle/>
        <a:p>
          <a:endParaRPr lang="es-ES"/>
        </a:p>
      </dgm:t>
    </dgm:pt>
    <dgm:pt modelId="{93A8D773-96BB-4DFB-BB53-0D407A252FD3}">
      <dgm:prSet phldrT="[Texto]" custT="1"/>
      <dgm:spPr>
        <a:solidFill>
          <a:schemeClr val="accent5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gn-PY" sz="1800" b="1" dirty="0" smtClean="0"/>
            <a:t>Salud Colectiva</a:t>
          </a:r>
          <a:endParaRPr lang="es-ES" sz="1800" dirty="0"/>
        </a:p>
      </dgm:t>
    </dgm:pt>
    <dgm:pt modelId="{419F9BB4-E2AB-47A0-B29C-AF145C9DDD53}" type="parTrans" cxnId="{74799C97-3FD7-461C-A03B-78183F33A560}">
      <dgm:prSet/>
      <dgm:spPr/>
      <dgm:t>
        <a:bodyPr/>
        <a:lstStyle/>
        <a:p>
          <a:endParaRPr lang="es-ES"/>
        </a:p>
      </dgm:t>
    </dgm:pt>
    <dgm:pt modelId="{16640D3E-5254-4A9A-9D13-38E82CD0FB6A}" type="sibTrans" cxnId="{74799C97-3FD7-461C-A03B-78183F33A560}">
      <dgm:prSet/>
      <dgm:spPr/>
      <dgm:t>
        <a:bodyPr/>
        <a:lstStyle/>
        <a:p>
          <a:endParaRPr lang="es-ES"/>
        </a:p>
      </dgm:t>
    </dgm:pt>
    <dgm:pt modelId="{D4A683D4-89DD-478E-A6BE-F0BE1523D2AD}">
      <dgm:prSet phldrT="[Texto]" custT="1"/>
      <dgm:spPr>
        <a:solidFill>
          <a:schemeClr val="accent5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gn-PY" sz="1800" b="1" dirty="0" smtClean="0"/>
            <a:t>Estudios de género</a:t>
          </a:r>
        </a:p>
      </dgm:t>
    </dgm:pt>
    <dgm:pt modelId="{DC7F60F0-33D0-4312-B20B-2E5C67DCA738}" type="parTrans" cxnId="{B85E35E0-596E-4585-A544-852CE48457B4}">
      <dgm:prSet/>
      <dgm:spPr/>
      <dgm:t>
        <a:bodyPr/>
        <a:lstStyle/>
        <a:p>
          <a:endParaRPr lang="es-ES"/>
        </a:p>
      </dgm:t>
    </dgm:pt>
    <dgm:pt modelId="{442D3192-798B-49B0-AA2B-83ED4F7AF14E}" type="sibTrans" cxnId="{B85E35E0-596E-4585-A544-852CE48457B4}">
      <dgm:prSet/>
      <dgm:spPr/>
      <dgm:t>
        <a:bodyPr/>
        <a:lstStyle/>
        <a:p>
          <a:endParaRPr lang="es-ES"/>
        </a:p>
      </dgm:t>
    </dgm:pt>
    <dgm:pt modelId="{E03EE68F-BF29-40EB-A058-3D44F27F12A4}">
      <dgm:prSet phldrT="[Texto]" custT="1"/>
      <dgm:spPr>
        <a:solidFill>
          <a:schemeClr val="accent5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gn-PY" sz="1800" b="1" dirty="0" smtClean="0"/>
            <a:t>Psicoanálisis revisión crítica</a:t>
          </a:r>
          <a:endParaRPr lang="es-ES" sz="1800" dirty="0"/>
        </a:p>
      </dgm:t>
    </dgm:pt>
    <dgm:pt modelId="{FFE9CA09-A6BF-4D78-AD97-7EB62F683218}" type="parTrans" cxnId="{19239BD1-BE8E-4107-8735-6F50860B6B65}">
      <dgm:prSet/>
      <dgm:spPr/>
      <dgm:t>
        <a:bodyPr/>
        <a:lstStyle/>
        <a:p>
          <a:endParaRPr lang="es-ES"/>
        </a:p>
      </dgm:t>
    </dgm:pt>
    <dgm:pt modelId="{F0FC9023-7065-4432-B606-701D583F1770}" type="sibTrans" cxnId="{19239BD1-BE8E-4107-8735-6F50860B6B65}">
      <dgm:prSet/>
      <dgm:spPr/>
      <dgm:t>
        <a:bodyPr/>
        <a:lstStyle/>
        <a:p>
          <a:endParaRPr lang="es-ES"/>
        </a:p>
      </dgm:t>
    </dgm:pt>
    <dgm:pt modelId="{647E68A1-5469-4319-873C-2133F696F8BE}" type="pres">
      <dgm:prSet presAssocID="{057E1440-E541-40B9-80EF-487123BF8AF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C8A0F8-AFC8-418E-A2E2-A8B23911D46E}" type="pres">
      <dgm:prSet presAssocID="{057E1440-E541-40B9-80EF-487123BF8AF1}" presName="radial" presStyleCnt="0">
        <dgm:presLayoutVars>
          <dgm:animLvl val="ctr"/>
        </dgm:presLayoutVars>
      </dgm:prSet>
      <dgm:spPr/>
    </dgm:pt>
    <dgm:pt modelId="{27961CB6-EBD3-4945-817B-AF19B1FFA8A9}" type="pres">
      <dgm:prSet presAssocID="{38B79D28-14F3-4A43-8059-BBBAAD945FF6}" presName="centerShape" presStyleLbl="vennNode1" presStyleIdx="0" presStyleCnt="5" custScaleX="86207" custScaleY="84975" custLinFactNeighborX="-1884" custLinFactNeighborY="-6440"/>
      <dgm:spPr/>
      <dgm:t>
        <a:bodyPr/>
        <a:lstStyle/>
        <a:p>
          <a:endParaRPr lang="es-ES"/>
        </a:p>
      </dgm:t>
    </dgm:pt>
    <dgm:pt modelId="{A538DD18-7EF3-4F63-AFAB-04E0280D30BF}" type="pres">
      <dgm:prSet presAssocID="{B1C177FA-D47D-4676-9487-C81A1A5384E0}" presName="node" presStyleLbl="vennNode1" presStyleIdx="1" presStyleCnt="5" custScaleX="152696" custScaleY="147567" custRadScaleRad="141776" custRadScaleInc="573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B3E98B-8DFF-49FF-8EF3-99A9B491FB79}" type="pres">
      <dgm:prSet presAssocID="{93A8D773-96BB-4DFB-BB53-0D407A252FD3}" presName="node" presStyleLbl="vennNode1" presStyleIdx="2" presStyleCnt="5" custScaleX="165293" custScaleY="154254" custRadScaleRad="111212" custRadScaleInc="115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DF80F7-7542-4E78-946C-6869068E9B81}" type="pres">
      <dgm:prSet presAssocID="{D4A683D4-89DD-478E-A6BE-F0BE1523D2AD}" presName="node" presStyleLbl="vennNode1" presStyleIdx="3" presStyleCnt="5" custScaleX="169648" custScaleY="166550" custRadScaleRad="124301" custRadScaleInc="7707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73CD88-5928-41D3-AF10-12FD093D9F5E}" type="pres">
      <dgm:prSet presAssocID="{E03EE68F-BF29-40EB-A058-3D44F27F12A4}" presName="node" presStyleLbl="vennNode1" presStyleIdx="4" presStyleCnt="5" custScaleX="166320" custScaleY="148648" custRadScaleRad="123632" custRadScaleInc="390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1F35BDA-EDB0-45FA-AAA1-25CD2AED205D}" type="presOf" srcId="{38B79D28-14F3-4A43-8059-BBBAAD945FF6}" destId="{27961CB6-EBD3-4945-817B-AF19B1FFA8A9}" srcOrd="0" destOrd="0" presId="urn:microsoft.com/office/officeart/2005/8/layout/radial3"/>
    <dgm:cxn modelId="{B1392B4C-49E4-46C0-B900-6E40F60EFBE3}" srcId="{057E1440-E541-40B9-80EF-487123BF8AF1}" destId="{38B79D28-14F3-4A43-8059-BBBAAD945FF6}" srcOrd="0" destOrd="0" parTransId="{3EE80C66-E33F-4024-8BBB-840581B6B275}" sibTransId="{FBA2555A-5661-4F39-99A4-28D7517AA711}"/>
    <dgm:cxn modelId="{B88F1C20-CDEB-474B-BE88-F1827F10928A}" type="presOf" srcId="{E03EE68F-BF29-40EB-A058-3D44F27F12A4}" destId="{6873CD88-5928-41D3-AF10-12FD093D9F5E}" srcOrd="0" destOrd="0" presId="urn:microsoft.com/office/officeart/2005/8/layout/radial3"/>
    <dgm:cxn modelId="{B85E35E0-596E-4585-A544-852CE48457B4}" srcId="{38B79D28-14F3-4A43-8059-BBBAAD945FF6}" destId="{D4A683D4-89DD-478E-A6BE-F0BE1523D2AD}" srcOrd="2" destOrd="0" parTransId="{DC7F60F0-33D0-4312-B20B-2E5C67DCA738}" sibTransId="{442D3192-798B-49B0-AA2B-83ED4F7AF14E}"/>
    <dgm:cxn modelId="{74799C97-3FD7-461C-A03B-78183F33A560}" srcId="{38B79D28-14F3-4A43-8059-BBBAAD945FF6}" destId="{93A8D773-96BB-4DFB-BB53-0D407A252FD3}" srcOrd="1" destOrd="0" parTransId="{419F9BB4-E2AB-47A0-B29C-AF145C9DDD53}" sibTransId="{16640D3E-5254-4A9A-9D13-38E82CD0FB6A}"/>
    <dgm:cxn modelId="{E3917F00-49D1-4ACE-BE89-AB7357BDA6CC}" type="presOf" srcId="{93A8D773-96BB-4DFB-BB53-0D407A252FD3}" destId="{73B3E98B-8DFF-49FF-8EF3-99A9B491FB79}" srcOrd="0" destOrd="0" presId="urn:microsoft.com/office/officeart/2005/8/layout/radial3"/>
    <dgm:cxn modelId="{B3211303-5BDD-4D1D-805D-FACD715BFE7B}" type="presOf" srcId="{057E1440-E541-40B9-80EF-487123BF8AF1}" destId="{647E68A1-5469-4319-873C-2133F696F8BE}" srcOrd="0" destOrd="0" presId="urn:microsoft.com/office/officeart/2005/8/layout/radial3"/>
    <dgm:cxn modelId="{FB7ABCAC-1088-4708-9F16-8214634FCB08}" type="presOf" srcId="{D4A683D4-89DD-478E-A6BE-F0BE1523D2AD}" destId="{BCDF80F7-7542-4E78-946C-6869068E9B81}" srcOrd="0" destOrd="0" presId="urn:microsoft.com/office/officeart/2005/8/layout/radial3"/>
    <dgm:cxn modelId="{689F32A4-9D26-4648-940B-22C5B012FA25}" srcId="{38B79D28-14F3-4A43-8059-BBBAAD945FF6}" destId="{B1C177FA-D47D-4676-9487-C81A1A5384E0}" srcOrd="0" destOrd="0" parTransId="{F099EA32-75BE-4C2E-92D0-97E1F5CF6085}" sibTransId="{49AF2F32-9377-4D1A-A418-D23124797046}"/>
    <dgm:cxn modelId="{19239BD1-BE8E-4107-8735-6F50860B6B65}" srcId="{38B79D28-14F3-4A43-8059-BBBAAD945FF6}" destId="{E03EE68F-BF29-40EB-A058-3D44F27F12A4}" srcOrd="3" destOrd="0" parTransId="{FFE9CA09-A6BF-4D78-AD97-7EB62F683218}" sibTransId="{F0FC9023-7065-4432-B606-701D583F1770}"/>
    <dgm:cxn modelId="{73CD0E9B-79AE-469D-B389-CC2FCE72A52A}" type="presOf" srcId="{B1C177FA-D47D-4676-9487-C81A1A5384E0}" destId="{A538DD18-7EF3-4F63-AFAB-04E0280D30BF}" srcOrd="0" destOrd="0" presId="urn:microsoft.com/office/officeart/2005/8/layout/radial3"/>
    <dgm:cxn modelId="{3F8EFF96-8AE1-4D8A-A51E-1F0C827EE0E9}" type="presParOf" srcId="{647E68A1-5469-4319-873C-2133F696F8BE}" destId="{7DC8A0F8-AFC8-418E-A2E2-A8B23911D46E}" srcOrd="0" destOrd="0" presId="urn:microsoft.com/office/officeart/2005/8/layout/radial3"/>
    <dgm:cxn modelId="{8B7E213E-6F69-454C-AFFC-109D2DE29D46}" type="presParOf" srcId="{7DC8A0F8-AFC8-418E-A2E2-A8B23911D46E}" destId="{27961CB6-EBD3-4945-817B-AF19B1FFA8A9}" srcOrd="0" destOrd="0" presId="urn:microsoft.com/office/officeart/2005/8/layout/radial3"/>
    <dgm:cxn modelId="{D2E769A6-C3DD-4939-9D29-45A2771D532D}" type="presParOf" srcId="{7DC8A0F8-AFC8-418E-A2E2-A8B23911D46E}" destId="{A538DD18-7EF3-4F63-AFAB-04E0280D30BF}" srcOrd="1" destOrd="0" presId="urn:microsoft.com/office/officeart/2005/8/layout/radial3"/>
    <dgm:cxn modelId="{F57CE1D8-6829-4E96-93D1-B847FAE43F0F}" type="presParOf" srcId="{7DC8A0F8-AFC8-418E-A2E2-A8B23911D46E}" destId="{73B3E98B-8DFF-49FF-8EF3-99A9B491FB79}" srcOrd="2" destOrd="0" presId="urn:microsoft.com/office/officeart/2005/8/layout/radial3"/>
    <dgm:cxn modelId="{7DF69BF8-BF79-4A5C-97E6-01EE128B96F3}" type="presParOf" srcId="{7DC8A0F8-AFC8-418E-A2E2-A8B23911D46E}" destId="{BCDF80F7-7542-4E78-946C-6869068E9B81}" srcOrd="3" destOrd="0" presId="urn:microsoft.com/office/officeart/2005/8/layout/radial3"/>
    <dgm:cxn modelId="{E08FB2D0-5765-4399-8C9D-070728A11F74}" type="presParOf" srcId="{7DC8A0F8-AFC8-418E-A2E2-A8B23911D46E}" destId="{6873CD88-5928-41D3-AF10-12FD093D9F5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306DC1-CA0D-4011-A775-3F4418C0564A}" type="doc">
      <dgm:prSet loTypeId="urn:microsoft.com/office/officeart/2008/layout/AlternatingHexagons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B1B3984-4020-4946-9794-84FB4A55B9E0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800" b="1" dirty="0" smtClean="0"/>
            <a:t>Transición epidemiológica</a:t>
          </a:r>
          <a:endParaRPr lang="es-ES" sz="1800" b="1" dirty="0"/>
        </a:p>
      </dgm:t>
    </dgm:pt>
    <dgm:pt modelId="{7C699784-BB14-44DF-9D9A-0DE95E22CEDF}" type="parTrans" cxnId="{B1AE1BF3-B037-46E3-8749-C6FE5E7DE86E}">
      <dgm:prSet/>
      <dgm:spPr/>
      <dgm:t>
        <a:bodyPr/>
        <a:lstStyle/>
        <a:p>
          <a:endParaRPr lang="es-ES"/>
        </a:p>
      </dgm:t>
    </dgm:pt>
    <dgm:pt modelId="{736247B4-5B8E-44D2-9297-68FF9EEC4175}" type="sibTrans" cxnId="{B1AE1BF3-B037-46E3-8749-C6FE5E7DE86E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3BDD5D1D-C447-4ACC-AA18-568F4A9831C4}">
      <dgm:prSet phldrT="[Texto]" custT="1"/>
      <dgm:spPr/>
      <dgm:t>
        <a:bodyPr/>
        <a:lstStyle/>
        <a:p>
          <a:r>
            <a:rPr lang="gn-PY" sz="1600" b="1" dirty="0" smtClean="0"/>
            <a:t>Sindemia </a:t>
          </a:r>
          <a:endParaRPr lang="es-ES" sz="1600" b="1" dirty="0"/>
        </a:p>
      </dgm:t>
    </dgm:pt>
    <dgm:pt modelId="{F8D58073-A014-4C98-AB2C-45042603BE97}" type="parTrans" cxnId="{A0A23E6C-8584-4741-9249-937B99EBE181}">
      <dgm:prSet/>
      <dgm:spPr/>
      <dgm:t>
        <a:bodyPr/>
        <a:lstStyle/>
        <a:p>
          <a:endParaRPr lang="es-ES"/>
        </a:p>
      </dgm:t>
    </dgm:pt>
    <dgm:pt modelId="{5F720217-0D5E-4620-84B7-4795EE99D444}" type="sibTrans" cxnId="{A0A23E6C-8584-4741-9249-937B99EBE181}">
      <dgm:prSet/>
      <dgm:spPr/>
      <dgm:t>
        <a:bodyPr/>
        <a:lstStyle/>
        <a:p>
          <a:endParaRPr lang="es-ES"/>
        </a:p>
      </dgm:t>
    </dgm:pt>
    <dgm:pt modelId="{59A01327-385C-4D3D-AE26-83A4C23236FE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800" b="1" dirty="0" smtClean="0"/>
            <a:t>Emergencia de las enfermedades crónicas </a:t>
          </a:r>
        </a:p>
        <a:p>
          <a:r>
            <a:rPr lang="gn-PY" sz="1800" b="1" dirty="0" smtClean="0"/>
            <a:t>(S. XX)</a:t>
          </a:r>
          <a:endParaRPr lang="es-ES" sz="1800" b="1" dirty="0"/>
        </a:p>
      </dgm:t>
    </dgm:pt>
    <dgm:pt modelId="{DCC27ED8-6F45-48DA-8946-82DF0EA43C61}" type="parTrans" cxnId="{ED2D1A37-EF5A-4C04-879D-C8E4A84A20B2}">
      <dgm:prSet/>
      <dgm:spPr/>
      <dgm:t>
        <a:bodyPr/>
        <a:lstStyle/>
        <a:p>
          <a:endParaRPr lang="es-ES"/>
        </a:p>
      </dgm:t>
    </dgm:pt>
    <dgm:pt modelId="{9CC241F3-3395-44BF-A985-79479B44BAC1}" type="sibTrans" cxnId="{ED2D1A37-EF5A-4C04-879D-C8E4A84A20B2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6829AE3D-F551-4835-A2F0-3886D5364C23}">
      <dgm:prSet phldrT="[Texto]" custT="1"/>
      <dgm:spPr/>
      <dgm:t>
        <a:bodyPr/>
        <a:lstStyle/>
        <a:p>
          <a:pPr algn="l"/>
          <a:r>
            <a:rPr lang="gn-PY" sz="1800" b="1" dirty="0" smtClean="0"/>
            <a:t>Estilos de vida, riesgo y vulnerabilidad</a:t>
          </a:r>
          <a:endParaRPr lang="es-ES" sz="1800" b="1" dirty="0"/>
        </a:p>
      </dgm:t>
    </dgm:pt>
    <dgm:pt modelId="{4809CF12-342C-4360-B739-3E624631714E}" type="parTrans" cxnId="{FC412FEC-31B6-4C53-BA05-B6765B5BE8FA}">
      <dgm:prSet/>
      <dgm:spPr/>
      <dgm:t>
        <a:bodyPr/>
        <a:lstStyle/>
        <a:p>
          <a:endParaRPr lang="es-ES"/>
        </a:p>
      </dgm:t>
    </dgm:pt>
    <dgm:pt modelId="{72F16E55-FF3E-49DE-A574-B350C6E36DAE}" type="sibTrans" cxnId="{FC412FEC-31B6-4C53-BA05-B6765B5BE8FA}">
      <dgm:prSet/>
      <dgm:spPr/>
      <dgm:t>
        <a:bodyPr/>
        <a:lstStyle/>
        <a:p>
          <a:endParaRPr lang="es-ES"/>
        </a:p>
      </dgm:t>
    </dgm:pt>
    <dgm:pt modelId="{EA02CE5C-F684-4F63-87DA-BCE5AEE7BBBE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800" b="1" dirty="0" smtClean="0"/>
            <a:t>Disrupción biográfica</a:t>
          </a:r>
          <a:endParaRPr lang="es-ES" sz="1800" b="1" dirty="0"/>
        </a:p>
      </dgm:t>
    </dgm:pt>
    <dgm:pt modelId="{03E1EFFB-069D-4CD2-A056-06E74BAF613A}" type="parTrans" cxnId="{0C40F5AC-DF88-4323-B3C8-8E35D97BAF03}">
      <dgm:prSet/>
      <dgm:spPr/>
      <dgm:t>
        <a:bodyPr/>
        <a:lstStyle/>
        <a:p>
          <a:endParaRPr lang="es-ES"/>
        </a:p>
      </dgm:t>
    </dgm:pt>
    <dgm:pt modelId="{3699C620-48A5-427B-9469-10BAC468F2D7}" type="sibTrans" cxnId="{0C40F5AC-DF88-4323-B3C8-8E35D97BAF03}">
      <dgm:prSet/>
      <dgm:spPr>
        <a:solidFill>
          <a:schemeClr val="accent5"/>
        </a:solidFill>
      </dgm:spPr>
      <dgm:t>
        <a:bodyPr/>
        <a:lstStyle/>
        <a:p>
          <a:endParaRPr lang="es-ES"/>
        </a:p>
      </dgm:t>
    </dgm:pt>
    <dgm:pt modelId="{E3AED5B3-E432-47B9-A3FC-883696308E1F}">
      <dgm:prSet phldrT="[Texto]" custT="1"/>
      <dgm:spPr/>
      <dgm:t>
        <a:bodyPr/>
        <a:lstStyle/>
        <a:p>
          <a:r>
            <a:rPr lang="gn-PY" sz="1800" b="1" dirty="0" smtClean="0"/>
            <a:t>VIH sida, enfermedad cardiovascular y género </a:t>
          </a:r>
          <a:endParaRPr lang="es-ES" sz="1800" b="1" dirty="0"/>
        </a:p>
      </dgm:t>
    </dgm:pt>
    <dgm:pt modelId="{868A4A5F-96C1-4192-9455-CE8056642F82}" type="parTrans" cxnId="{E326587B-6C30-445A-B820-D4AF426F5D28}">
      <dgm:prSet/>
      <dgm:spPr/>
      <dgm:t>
        <a:bodyPr/>
        <a:lstStyle/>
        <a:p>
          <a:endParaRPr lang="es-ES"/>
        </a:p>
      </dgm:t>
    </dgm:pt>
    <dgm:pt modelId="{F61AAE1C-DAD5-4026-91E8-470EA8D8AAC2}" type="sibTrans" cxnId="{E326587B-6C30-445A-B820-D4AF426F5D28}">
      <dgm:prSet/>
      <dgm:spPr/>
      <dgm:t>
        <a:bodyPr/>
        <a:lstStyle/>
        <a:p>
          <a:endParaRPr lang="es-ES"/>
        </a:p>
      </dgm:t>
    </dgm:pt>
    <dgm:pt modelId="{03A9CA8A-FE32-4F20-8FA5-B8A82DE2D9F1}" type="pres">
      <dgm:prSet presAssocID="{A0306DC1-CA0D-4011-A775-3F4418C0564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4F53F62-68C8-4F0D-BA69-974EC9E6DA60}" type="pres">
      <dgm:prSet presAssocID="{0B1B3984-4020-4946-9794-84FB4A55B9E0}" presName="composite" presStyleCnt="0"/>
      <dgm:spPr/>
    </dgm:pt>
    <dgm:pt modelId="{19CDC2A8-6A7E-475F-8FD9-F97D9C8DB0A4}" type="pres">
      <dgm:prSet presAssocID="{0B1B3984-4020-4946-9794-84FB4A55B9E0}" presName="Parent1" presStyleLbl="node1" presStyleIdx="0" presStyleCnt="6" custScaleX="233008" custScaleY="145432" custLinFactNeighborX="11832" custLinFactNeighborY="-37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156104-0C67-43AD-BA74-A9869B435EB3}" type="pres">
      <dgm:prSet presAssocID="{0B1B3984-4020-4946-9794-84FB4A55B9E0}" presName="Childtext1" presStyleLbl="revTx" presStyleIdx="0" presStyleCnt="3" custScaleX="159599" custScaleY="89959" custLinFactNeighborX="99931" custLinFactNeighborY="-61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EFEFAD-D081-47F1-8286-DAB69DA1FEB2}" type="pres">
      <dgm:prSet presAssocID="{0B1B3984-4020-4946-9794-84FB4A55B9E0}" presName="BalanceSpacing" presStyleCnt="0"/>
      <dgm:spPr/>
    </dgm:pt>
    <dgm:pt modelId="{1F48CFD8-9B53-4BAB-B64A-B49E31FE433E}" type="pres">
      <dgm:prSet presAssocID="{0B1B3984-4020-4946-9794-84FB4A55B9E0}" presName="BalanceSpacing1" presStyleCnt="0"/>
      <dgm:spPr/>
    </dgm:pt>
    <dgm:pt modelId="{C9E3ABEF-CA37-4FF2-9836-9950D7B32670}" type="pres">
      <dgm:prSet presAssocID="{736247B4-5B8E-44D2-9297-68FF9EEC4175}" presName="Accent1Text" presStyleLbl="node1" presStyleIdx="1" presStyleCnt="6" custScaleX="32894" custScaleY="31357" custLinFactX="-100000" custLinFactNeighborX="-100469" custLinFactNeighborY="58971"/>
      <dgm:spPr/>
      <dgm:t>
        <a:bodyPr/>
        <a:lstStyle/>
        <a:p>
          <a:endParaRPr lang="es-ES"/>
        </a:p>
      </dgm:t>
    </dgm:pt>
    <dgm:pt modelId="{0D92E91D-DF9D-4907-A653-288DD743680B}" type="pres">
      <dgm:prSet presAssocID="{736247B4-5B8E-44D2-9297-68FF9EEC4175}" presName="spaceBetweenRectangles" presStyleCnt="0"/>
      <dgm:spPr/>
    </dgm:pt>
    <dgm:pt modelId="{34B8AF3F-BF3F-4B69-A454-2617FB71F1B3}" type="pres">
      <dgm:prSet presAssocID="{59A01327-385C-4D3D-AE26-83A4C23236FE}" presName="composite" presStyleCnt="0"/>
      <dgm:spPr/>
    </dgm:pt>
    <dgm:pt modelId="{746DB5F5-CBCB-42C6-85FF-67253E568DA6}" type="pres">
      <dgm:prSet presAssocID="{59A01327-385C-4D3D-AE26-83A4C23236FE}" presName="Parent1" presStyleLbl="node1" presStyleIdx="2" presStyleCnt="6" custScaleX="248989" custScaleY="162467" custLinFactNeighborX="-71599" custLinFactNeighborY="-359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AADB76-2C50-4D3B-AD3B-02EFFEF75696}" type="pres">
      <dgm:prSet presAssocID="{59A01327-385C-4D3D-AE26-83A4C23236FE}" presName="Childtext1" presStyleLbl="revTx" presStyleIdx="1" presStyleCnt="3" custScaleX="144349" custScaleY="121300" custLinFactX="-33775" custLinFactNeighborX="-100000" custLinFactNeighborY="19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0EBC56-5820-4D46-8C21-B0DC727CC829}" type="pres">
      <dgm:prSet presAssocID="{59A01327-385C-4D3D-AE26-83A4C23236FE}" presName="BalanceSpacing" presStyleCnt="0"/>
      <dgm:spPr/>
    </dgm:pt>
    <dgm:pt modelId="{717E7648-A75A-4668-8E90-6A40CA90C061}" type="pres">
      <dgm:prSet presAssocID="{59A01327-385C-4D3D-AE26-83A4C23236FE}" presName="BalanceSpacing1" presStyleCnt="0"/>
      <dgm:spPr/>
    </dgm:pt>
    <dgm:pt modelId="{BF8DAB6B-E8CB-4372-A1E1-1ECA577238DC}" type="pres">
      <dgm:prSet presAssocID="{9CC241F3-3395-44BF-A985-79479B44BAC1}" presName="Accent1Text" presStyleLbl="node1" presStyleIdx="3" presStyleCnt="6" custScaleX="34209" custScaleY="31356" custLinFactX="75041" custLinFactY="-44633" custLinFactNeighborX="100000" custLinFactNeighborY="-100000"/>
      <dgm:spPr/>
      <dgm:t>
        <a:bodyPr/>
        <a:lstStyle/>
        <a:p>
          <a:endParaRPr lang="es-ES"/>
        </a:p>
      </dgm:t>
    </dgm:pt>
    <dgm:pt modelId="{C443D112-C8DB-4232-B919-BB7F2867A803}" type="pres">
      <dgm:prSet presAssocID="{9CC241F3-3395-44BF-A985-79479B44BAC1}" presName="spaceBetweenRectangles" presStyleCnt="0"/>
      <dgm:spPr/>
    </dgm:pt>
    <dgm:pt modelId="{164049E1-7682-4661-A92B-3C7AB2969028}" type="pres">
      <dgm:prSet presAssocID="{EA02CE5C-F684-4F63-87DA-BCE5AEE7BBBE}" presName="composite" presStyleCnt="0"/>
      <dgm:spPr/>
    </dgm:pt>
    <dgm:pt modelId="{9C3DC32F-33B7-41B0-B383-BB0D6CFC9B33}" type="pres">
      <dgm:prSet presAssocID="{EA02CE5C-F684-4F63-87DA-BCE5AEE7BBBE}" presName="Parent1" presStyleLbl="node1" presStyleIdx="4" presStyleCnt="6" custScaleX="228332" custScaleY="135503" custLinFactNeighborX="16026" custLinFactNeighborY="16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406905-5604-4BF4-9DC9-9B4A7ABC822C}" type="pres">
      <dgm:prSet presAssocID="{EA02CE5C-F684-4F63-87DA-BCE5AEE7BBBE}" presName="Childtext1" presStyleLbl="revTx" presStyleIdx="2" presStyleCnt="3" custScaleX="170445" custScaleY="144504" custLinFactX="10567" custLinFactNeighborX="100000" custLinFactNeighborY="-31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2A6418-7805-4720-AD6D-9853B2C86BE6}" type="pres">
      <dgm:prSet presAssocID="{EA02CE5C-F684-4F63-87DA-BCE5AEE7BBBE}" presName="BalanceSpacing" presStyleCnt="0"/>
      <dgm:spPr/>
    </dgm:pt>
    <dgm:pt modelId="{514B2B76-FD8F-41C2-AEE5-3781439C8112}" type="pres">
      <dgm:prSet presAssocID="{EA02CE5C-F684-4F63-87DA-BCE5AEE7BBBE}" presName="BalanceSpacing1" presStyleCnt="0"/>
      <dgm:spPr/>
    </dgm:pt>
    <dgm:pt modelId="{891E2178-CF73-4E9E-AA4B-7128B13D8D86}" type="pres">
      <dgm:prSet presAssocID="{3699C620-48A5-427B-9469-10BAC468F2D7}" presName="Accent1Text" presStyleLbl="node1" presStyleIdx="5" presStyleCnt="6" custScaleX="34210" custScaleY="31359" custLinFactX="100000" custLinFactNeighborX="101720" custLinFactNeighborY="-86697"/>
      <dgm:spPr/>
      <dgm:t>
        <a:bodyPr/>
        <a:lstStyle/>
        <a:p>
          <a:endParaRPr lang="es-ES"/>
        </a:p>
      </dgm:t>
    </dgm:pt>
  </dgm:ptLst>
  <dgm:cxnLst>
    <dgm:cxn modelId="{E326587B-6C30-445A-B820-D4AF426F5D28}" srcId="{EA02CE5C-F684-4F63-87DA-BCE5AEE7BBBE}" destId="{E3AED5B3-E432-47B9-A3FC-883696308E1F}" srcOrd="0" destOrd="0" parTransId="{868A4A5F-96C1-4192-9455-CE8056642F82}" sibTransId="{F61AAE1C-DAD5-4026-91E8-470EA8D8AAC2}"/>
    <dgm:cxn modelId="{92A2E24C-8404-4AF9-95D8-E00687A6B163}" type="presOf" srcId="{EA02CE5C-F684-4F63-87DA-BCE5AEE7BBBE}" destId="{9C3DC32F-33B7-41B0-B383-BB0D6CFC9B33}" srcOrd="0" destOrd="0" presId="urn:microsoft.com/office/officeart/2008/layout/AlternatingHexagons"/>
    <dgm:cxn modelId="{ED2D1A37-EF5A-4C04-879D-C8E4A84A20B2}" srcId="{A0306DC1-CA0D-4011-A775-3F4418C0564A}" destId="{59A01327-385C-4D3D-AE26-83A4C23236FE}" srcOrd="1" destOrd="0" parTransId="{DCC27ED8-6F45-48DA-8946-82DF0EA43C61}" sibTransId="{9CC241F3-3395-44BF-A985-79479B44BAC1}"/>
    <dgm:cxn modelId="{5F006EAC-C919-4DB2-828D-781124F7D1E8}" type="presOf" srcId="{736247B4-5B8E-44D2-9297-68FF9EEC4175}" destId="{C9E3ABEF-CA37-4FF2-9836-9950D7B32670}" srcOrd="0" destOrd="0" presId="urn:microsoft.com/office/officeart/2008/layout/AlternatingHexagons"/>
    <dgm:cxn modelId="{0C40F5AC-DF88-4323-B3C8-8E35D97BAF03}" srcId="{A0306DC1-CA0D-4011-A775-3F4418C0564A}" destId="{EA02CE5C-F684-4F63-87DA-BCE5AEE7BBBE}" srcOrd="2" destOrd="0" parTransId="{03E1EFFB-069D-4CD2-A056-06E74BAF613A}" sibTransId="{3699C620-48A5-427B-9469-10BAC468F2D7}"/>
    <dgm:cxn modelId="{3363332F-0203-4994-A49D-954F6A0261BA}" type="presOf" srcId="{59A01327-385C-4D3D-AE26-83A4C23236FE}" destId="{746DB5F5-CBCB-42C6-85FF-67253E568DA6}" srcOrd="0" destOrd="0" presId="urn:microsoft.com/office/officeart/2008/layout/AlternatingHexagons"/>
    <dgm:cxn modelId="{FC412FEC-31B6-4C53-BA05-B6765B5BE8FA}" srcId="{59A01327-385C-4D3D-AE26-83A4C23236FE}" destId="{6829AE3D-F551-4835-A2F0-3886D5364C23}" srcOrd="0" destOrd="0" parTransId="{4809CF12-342C-4360-B739-3E624631714E}" sibTransId="{72F16E55-FF3E-49DE-A574-B350C6E36DAE}"/>
    <dgm:cxn modelId="{3483BEA6-1F19-43C3-8855-6496549F4A4F}" type="presOf" srcId="{A0306DC1-CA0D-4011-A775-3F4418C0564A}" destId="{03A9CA8A-FE32-4F20-8FA5-B8A82DE2D9F1}" srcOrd="0" destOrd="0" presId="urn:microsoft.com/office/officeart/2008/layout/AlternatingHexagons"/>
    <dgm:cxn modelId="{681CE2D1-019E-4EF2-8DEC-3DA67B4E9B40}" type="presOf" srcId="{E3AED5B3-E432-47B9-A3FC-883696308E1F}" destId="{45406905-5604-4BF4-9DC9-9B4A7ABC822C}" srcOrd="0" destOrd="0" presId="urn:microsoft.com/office/officeart/2008/layout/AlternatingHexagons"/>
    <dgm:cxn modelId="{B1AE1BF3-B037-46E3-8749-C6FE5E7DE86E}" srcId="{A0306DC1-CA0D-4011-A775-3F4418C0564A}" destId="{0B1B3984-4020-4946-9794-84FB4A55B9E0}" srcOrd="0" destOrd="0" parTransId="{7C699784-BB14-44DF-9D9A-0DE95E22CEDF}" sibTransId="{736247B4-5B8E-44D2-9297-68FF9EEC4175}"/>
    <dgm:cxn modelId="{CF773D2F-643E-4220-A1FC-88B6BFF526B7}" type="presOf" srcId="{0B1B3984-4020-4946-9794-84FB4A55B9E0}" destId="{19CDC2A8-6A7E-475F-8FD9-F97D9C8DB0A4}" srcOrd="0" destOrd="0" presId="urn:microsoft.com/office/officeart/2008/layout/AlternatingHexagons"/>
    <dgm:cxn modelId="{D9F66DE9-E23F-4D1A-A8FF-D385B800307C}" type="presOf" srcId="{6829AE3D-F551-4835-A2F0-3886D5364C23}" destId="{0DAADB76-2C50-4D3B-AD3B-02EFFEF75696}" srcOrd="0" destOrd="0" presId="urn:microsoft.com/office/officeart/2008/layout/AlternatingHexagons"/>
    <dgm:cxn modelId="{F97A41A7-925F-4993-845F-46287BE58461}" type="presOf" srcId="{3699C620-48A5-427B-9469-10BAC468F2D7}" destId="{891E2178-CF73-4E9E-AA4B-7128B13D8D86}" srcOrd="0" destOrd="0" presId="urn:microsoft.com/office/officeart/2008/layout/AlternatingHexagons"/>
    <dgm:cxn modelId="{F3DBBEEF-DD74-48B0-B347-86E2CC0FEE52}" type="presOf" srcId="{3BDD5D1D-C447-4ACC-AA18-568F4A9831C4}" destId="{C6156104-0C67-43AD-BA74-A9869B435EB3}" srcOrd="0" destOrd="0" presId="urn:microsoft.com/office/officeart/2008/layout/AlternatingHexagons"/>
    <dgm:cxn modelId="{A0A23E6C-8584-4741-9249-937B99EBE181}" srcId="{0B1B3984-4020-4946-9794-84FB4A55B9E0}" destId="{3BDD5D1D-C447-4ACC-AA18-568F4A9831C4}" srcOrd="0" destOrd="0" parTransId="{F8D58073-A014-4C98-AB2C-45042603BE97}" sibTransId="{5F720217-0D5E-4620-84B7-4795EE99D444}"/>
    <dgm:cxn modelId="{B4E48339-04DF-4644-8659-B00E1BDA5D0D}" type="presOf" srcId="{9CC241F3-3395-44BF-A985-79479B44BAC1}" destId="{BF8DAB6B-E8CB-4372-A1E1-1ECA577238DC}" srcOrd="0" destOrd="0" presId="urn:microsoft.com/office/officeart/2008/layout/AlternatingHexagons"/>
    <dgm:cxn modelId="{1779157B-48F3-4A24-B338-BA551E90F283}" type="presParOf" srcId="{03A9CA8A-FE32-4F20-8FA5-B8A82DE2D9F1}" destId="{64F53F62-68C8-4F0D-BA69-974EC9E6DA60}" srcOrd="0" destOrd="0" presId="urn:microsoft.com/office/officeart/2008/layout/AlternatingHexagons"/>
    <dgm:cxn modelId="{C5AB4187-83E7-4FB1-8A73-4628D05482B8}" type="presParOf" srcId="{64F53F62-68C8-4F0D-BA69-974EC9E6DA60}" destId="{19CDC2A8-6A7E-475F-8FD9-F97D9C8DB0A4}" srcOrd="0" destOrd="0" presId="urn:microsoft.com/office/officeart/2008/layout/AlternatingHexagons"/>
    <dgm:cxn modelId="{AABAEBC4-4ED0-4082-A601-3C80D380BB57}" type="presParOf" srcId="{64F53F62-68C8-4F0D-BA69-974EC9E6DA60}" destId="{C6156104-0C67-43AD-BA74-A9869B435EB3}" srcOrd="1" destOrd="0" presId="urn:microsoft.com/office/officeart/2008/layout/AlternatingHexagons"/>
    <dgm:cxn modelId="{AF258A3C-9893-4D12-8E9A-B8CC1AB78C31}" type="presParOf" srcId="{64F53F62-68C8-4F0D-BA69-974EC9E6DA60}" destId="{F6EFEFAD-D081-47F1-8286-DAB69DA1FEB2}" srcOrd="2" destOrd="0" presId="urn:microsoft.com/office/officeart/2008/layout/AlternatingHexagons"/>
    <dgm:cxn modelId="{777799C7-661B-4C3D-9197-8C0FFE0852D2}" type="presParOf" srcId="{64F53F62-68C8-4F0D-BA69-974EC9E6DA60}" destId="{1F48CFD8-9B53-4BAB-B64A-B49E31FE433E}" srcOrd="3" destOrd="0" presId="urn:microsoft.com/office/officeart/2008/layout/AlternatingHexagons"/>
    <dgm:cxn modelId="{52CD96A4-1DAB-430C-BE3E-DE7F8293A3D5}" type="presParOf" srcId="{64F53F62-68C8-4F0D-BA69-974EC9E6DA60}" destId="{C9E3ABEF-CA37-4FF2-9836-9950D7B32670}" srcOrd="4" destOrd="0" presId="urn:microsoft.com/office/officeart/2008/layout/AlternatingHexagons"/>
    <dgm:cxn modelId="{B74AFCEA-22BA-4629-8138-A9EDEB801728}" type="presParOf" srcId="{03A9CA8A-FE32-4F20-8FA5-B8A82DE2D9F1}" destId="{0D92E91D-DF9D-4907-A653-288DD743680B}" srcOrd="1" destOrd="0" presId="urn:microsoft.com/office/officeart/2008/layout/AlternatingHexagons"/>
    <dgm:cxn modelId="{2060AE43-496E-4A67-A15E-7D3CA92B05AA}" type="presParOf" srcId="{03A9CA8A-FE32-4F20-8FA5-B8A82DE2D9F1}" destId="{34B8AF3F-BF3F-4B69-A454-2617FB71F1B3}" srcOrd="2" destOrd="0" presId="urn:microsoft.com/office/officeart/2008/layout/AlternatingHexagons"/>
    <dgm:cxn modelId="{35BD162C-B9D1-4F24-A58B-37903E521ECC}" type="presParOf" srcId="{34B8AF3F-BF3F-4B69-A454-2617FB71F1B3}" destId="{746DB5F5-CBCB-42C6-85FF-67253E568DA6}" srcOrd="0" destOrd="0" presId="urn:microsoft.com/office/officeart/2008/layout/AlternatingHexagons"/>
    <dgm:cxn modelId="{F41B6029-ACBF-482D-9A7B-38E47EA5C3E9}" type="presParOf" srcId="{34B8AF3F-BF3F-4B69-A454-2617FB71F1B3}" destId="{0DAADB76-2C50-4D3B-AD3B-02EFFEF75696}" srcOrd="1" destOrd="0" presId="urn:microsoft.com/office/officeart/2008/layout/AlternatingHexagons"/>
    <dgm:cxn modelId="{B026CDF4-D364-49D1-8666-CD9A46416BC5}" type="presParOf" srcId="{34B8AF3F-BF3F-4B69-A454-2617FB71F1B3}" destId="{AA0EBC56-5820-4D46-8C21-B0DC727CC829}" srcOrd="2" destOrd="0" presId="urn:microsoft.com/office/officeart/2008/layout/AlternatingHexagons"/>
    <dgm:cxn modelId="{4697BF62-9690-4E99-A72F-70066F81BE8E}" type="presParOf" srcId="{34B8AF3F-BF3F-4B69-A454-2617FB71F1B3}" destId="{717E7648-A75A-4668-8E90-6A40CA90C061}" srcOrd="3" destOrd="0" presId="urn:microsoft.com/office/officeart/2008/layout/AlternatingHexagons"/>
    <dgm:cxn modelId="{DF2BD630-5066-4F17-B5FC-4AFFF3388F72}" type="presParOf" srcId="{34B8AF3F-BF3F-4B69-A454-2617FB71F1B3}" destId="{BF8DAB6B-E8CB-4372-A1E1-1ECA577238DC}" srcOrd="4" destOrd="0" presId="urn:microsoft.com/office/officeart/2008/layout/AlternatingHexagons"/>
    <dgm:cxn modelId="{D8AF1B34-0E74-4BE8-97AE-2B9E22CAE2E3}" type="presParOf" srcId="{03A9CA8A-FE32-4F20-8FA5-B8A82DE2D9F1}" destId="{C443D112-C8DB-4232-B919-BB7F2867A803}" srcOrd="3" destOrd="0" presId="urn:microsoft.com/office/officeart/2008/layout/AlternatingHexagons"/>
    <dgm:cxn modelId="{B8F201B2-4C85-43B4-8646-3773DF8AD392}" type="presParOf" srcId="{03A9CA8A-FE32-4F20-8FA5-B8A82DE2D9F1}" destId="{164049E1-7682-4661-A92B-3C7AB2969028}" srcOrd="4" destOrd="0" presId="urn:microsoft.com/office/officeart/2008/layout/AlternatingHexagons"/>
    <dgm:cxn modelId="{8E161F56-89CD-4187-BC71-14EFF7DEC682}" type="presParOf" srcId="{164049E1-7682-4661-A92B-3C7AB2969028}" destId="{9C3DC32F-33B7-41B0-B383-BB0D6CFC9B33}" srcOrd="0" destOrd="0" presId="urn:microsoft.com/office/officeart/2008/layout/AlternatingHexagons"/>
    <dgm:cxn modelId="{7669E80F-49F2-47D3-B1B4-66AC10E91E14}" type="presParOf" srcId="{164049E1-7682-4661-A92B-3C7AB2969028}" destId="{45406905-5604-4BF4-9DC9-9B4A7ABC822C}" srcOrd="1" destOrd="0" presId="urn:microsoft.com/office/officeart/2008/layout/AlternatingHexagons"/>
    <dgm:cxn modelId="{1D31C28C-7980-482F-B0D5-8812BC6A3C42}" type="presParOf" srcId="{164049E1-7682-4661-A92B-3C7AB2969028}" destId="{802A6418-7805-4720-AD6D-9853B2C86BE6}" srcOrd="2" destOrd="0" presId="urn:microsoft.com/office/officeart/2008/layout/AlternatingHexagons"/>
    <dgm:cxn modelId="{A5E5AB17-8A42-4E54-8236-9239FE701DFA}" type="presParOf" srcId="{164049E1-7682-4661-A92B-3C7AB2969028}" destId="{514B2B76-FD8F-41C2-AEE5-3781439C8112}" srcOrd="3" destOrd="0" presId="urn:microsoft.com/office/officeart/2008/layout/AlternatingHexagons"/>
    <dgm:cxn modelId="{90D8A4CB-00E9-4C29-8DEB-36E0B3DD82B9}" type="presParOf" srcId="{164049E1-7682-4661-A92B-3C7AB2969028}" destId="{891E2178-CF73-4E9E-AA4B-7128B13D8D86}" srcOrd="4" destOrd="0" presId="urn:microsoft.com/office/officeart/2008/layout/AlternatingHexagon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E98272-62E9-4560-A4F9-DBDC7EFE9385}" type="doc">
      <dgm:prSet loTypeId="urn:microsoft.com/office/officeart/2009/3/layout/CircleRelationship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A9A25E8-FBBD-4F4A-831E-1BED24DDD5C2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600" b="1" dirty="0" smtClean="0"/>
            <a:t>Diabetes: impacto creciente en la morbilidad y la mortalidad </a:t>
          </a:r>
        </a:p>
        <a:p>
          <a:r>
            <a:rPr lang="gn-PY" sz="1600" b="1" dirty="0" smtClean="0"/>
            <a:t>(S. XXI)</a:t>
          </a:r>
          <a:endParaRPr lang="es-ES" sz="1600" b="1" dirty="0"/>
        </a:p>
      </dgm:t>
    </dgm:pt>
    <dgm:pt modelId="{EFE4C3B6-37FA-43C9-AF64-6FD3C0388CC6}" type="parTrans" cxnId="{A09AB68F-354F-4BBA-852B-D24B72EC582E}">
      <dgm:prSet/>
      <dgm:spPr/>
      <dgm:t>
        <a:bodyPr/>
        <a:lstStyle/>
        <a:p>
          <a:endParaRPr lang="es-ES"/>
        </a:p>
      </dgm:t>
    </dgm:pt>
    <dgm:pt modelId="{9B90F74A-C946-4589-8B23-9368C7CC883C}" type="sibTrans" cxnId="{A09AB68F-354F-4BBA-852B-D24B72EC582E}">
      <dgm:prSet/>
      <dgm:spPr/>
      <dgm:t>
        <a:bodyPr/>
        <a:lstStyle/>
        <a:p>
          <a:endParaRPr lang="es-ES"/>
        </a:p>
      </dgm:t>
    </dgm:pt>
    <dgm:pt modelId="{519D92F8-68C4-473A-BADA-7DA25C7EA8EA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600" b="1" dirty="0" smtClean="0"/>
            <a:t>Estudios cuantitativos en USA</a:t>
          </a:r>
          <a:endParaRPr lang="es-ES" sz="1600" b="1" dirty="0"/>
        </a:p>
      </dgm:t>
    </dgm:pt>
    <dgm:pt modelId="{73AF5DFC-2AF9-4C79-8007-72A65E3F1303}" type="parTrans" cxnId="{EE208717-8D87-4168-A5C9-922CAC2D2563}">
      <dgm:prSet/>
      <dgm:spPr/>
      <dgm:t>
        <a:bodyPr/>
        <a:lstStyle/>
        <a:p>
          <a:endParaRPr lang="es-ES"/>
        </a:p>
      </dgm:t>
    </dgm:pt>
    <dgm:pt modelId="{B704173E-1561-4ABC-9A1A-99D8A01CC437}" type="sibTrans" cxnId="{EE208717-8D87-4168-A5C9-922CAC2D2563}">
      <dgm:prSet/>
      <dgm:spPr/>
      <dgm:t>
        <a:bodyPr/>
        <a:lstStyle/>
        <a:p>
          <a:endParaRPr lang="es-ES"/>
        </a:p>
      </dgm:t>
    </dgm:pt>
    <dgm:pt modelId="{087FF37E-273B-44E7-A36D-A7A8DFF4F887}">
      <dgm:prSet phldrT="[Texto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gn-PY" sz="1600" b="1" dirty="0" smtClean="0"/>
            <a:t>Estudios en Argentina</a:t>
          </a:r>
          <a:endParaRPr lang="es-ES" sz="1600" b="1" dirty="0"/>
        </a:p>
      </dgm:t>
    </dgm:pt>
    <dgm:pt modelId="{B8CDC49C-F70C-4CD5-90A2-4B9F3DD52AE2}" type="parTrans" cxnId="{7C93DF07-2C86-44D0-8912-ED4862D8BD32}">
      <dgm:prSet/>
      <dgm:spPr/>
      <dgm:t>
        <a:bodyPr/>
        <a:lstStyle/>
        <a:p>
          <a:endParaRPr lang="es-ES"/>
        </a:p>
      </dgm:t>
    </dgm:pt>
    <dgm:pt modelId="{E89E0296-69C0-4EBB-BB43-EA37F6566A77}" type="sibTrans" cxnId="{7C93DF07-2C86-44D0-8912-ED4862D8BD32}">
      <dgm:prSet/>
      <dgm:spPr/>
      <dgm:t>
        <a:bodyPr/>
        <a:lstStyle/>
        <a:p>
          <a:endParaRPr lang="es-ES"/>
        </a:p>
      </dgm:t>
    </dgm:pt>
    <dgm:pt modelId="{9FB15CD0-F874-4DD2-8A52-8E9445977B8F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ES"/>
        </a:p>
      </dgm:t>
    </dgm:pt>
    <dgm:pt modelId="{BCAB05ED-9C6B-43AB-8791-8814DD942F6D}" type="parTrans" cxnId="{5434FC36-3AE5-4AB7-82A8-8407339F105D}">
      <dgm:prSet/>
      <dgm:spPr/>
      <dgm:t>
        <a:bodyPr/>
        <a:lstStyle/>
        <a:p>
          <a:endParaRPr lang="es-ES"/>
        </a:p>
      </dgm:t>
    </dgm:pt>
    <dgm:pt modelId="{CC4D8335-303B-4608-B97C-B341826E47FE}" type="sibTrans" cxnId="{5434FC36-3AE5-4AB7-82A8-8407339F105D}">
      <dgm:prSet/>
      <dgm:spPr/>
      <dgm:t>
        <a:bodyPr/>
        <a:lstStyle/>
        <a:p>
          <a:endParaRPr lang="es-ES"/>
        </a:p>
      </dgm:t>
    </dgm:pt>
    <dgm:pt modelId="{6A487B31-6AC2-477B-A305-30AA7C9F07AD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endParaRPr lang="es-ES"/>
        </a:p>
      </dgm:t>
    </dgm:pt>
    <dgm:pt modelId="{DCE0C268-C457-453B-A609-5F78611776F3}" type="parTrans" cxnId="{1D746842-5948-4AC7-B188-7B7617B79380}">
      <dgm:prSet/>
      <dgm:spPr/>
      <dgm:t>
        <a:bodyPr/>
        <a:lstStyle/>
        <a:p>
          <a:endParaRPr lang="es-ES"/>
        </a:p>
      </dgm:t>
    </dgm:pt>
    <dgm:pt modelId="{BFE9A21A-6887-4CCD-B908-77085FAD0741}" type="sibTrans" cxnId="{1D746842-5948-4AC7-B188-7B7617B79380}">
      <dgm:prSet/>
      <dgm:spPr/>
      <dgm:t>
        <a:bodyPr/>
        <a:lstStyle/>
        <a:p>
          <a:endParaRPr lang="es-ES"/>
        </a:p>
      </dgm:t>
    </dgm:pt>
    <dgm:pt modelId="{F21D9844-A444-4954-9439-B0CAD88ABDFB}" type="pres">
      <dgm:prSet presAssocID="{A4E98272-62E9-4560-A4F9-DBDC7EFE9385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C5876C55-9F27-4E0D-8E0D-B4C602D0ADE7}" type="pres">
      <dgm:prSet presAssocID="{9A9A25E8-FBBD-4F4A-831E-1BED24DDD5C2}" presName="Parent" presStyleLbl="node0" presStyleIdx="0" presStyleCnt="1" custScaleX="64994" custScaleY="61988" custLinFactNeighborX="19612" custLinFactNeighborY="2957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867CBFAA-43F6-44C6-BE98-EC2BF6EF7C38}" type="pres">
      <dgm:prSet presAssocID="{9A9A25E8-FBBD-4F4A-831E-1BED24DDD5C2}" presName="Accent1" presStyleLbl="node1" presStyleIdx="0" presStyleCnt="17"/>
      <dgm:spPr>
        <a:solidFill>
          <a:schemeClr val="accent5"/>
        </a:solidFill>
      </dgm:spPr>
    </dgm:pt>
    <dgm:pt modelId="{F6B078DE-23FA-48C7-A7A5-B695E31D041B}" type="pres">
      <dgm:prSet presAssocID="{9A9A25E8-FBBD-4F4A-831E-1BED24DDD5C2}" presName="Accent2" presStyleLbl="node1" presStyleIdx="1" presStyleCnt="17" custLinFactNeighborX="79763" custLinFactNeighborY="-21923"/>
      <dgm:spPr>
        <a:solidFill>
          <a:schemeClr val="accent5"/>
        </a:solidFill>
      </dgm:spPr>
    </dgm:pt>
    <dgm:pt modelId="{4E565237-040C-4712-BEFE-8C60CC376143}" type="pres">
      <dgm:prSet presAssocID="{9A9A25E8-FBBD-4F4A-831E-1BED24DDD5C2}" presName="Accent3" presStyleLbl="node1" presStyleIdx="2" presStyleCnt="17" custLinFactNeighborX="-42556" custLinFactNeighborY="46045"/>
      <dgm:spPr>
        <a:solidFill>
          <a:schemeClr val="accent5"/>
        </a:solidFill>
      </dgm:spPr>
    </dgm:pt>
    <dgm:pt modelId="{FB6F1F5D-6041-4822-8BC0-7D12B30EBC55}" type="pres">
      <dgm:prSet presAssocID="{9A9A25E8-FBBD-4F4A-831E-1BED24DDD5C2}" presName="Accent4" presStyleLbl="node1" presStyleIdx="3" presStyleCnt="17" custLinFactNeighborX="-62364" custLinFactNeighborY="8363"/>
      <dgm:spPr>
        <a:solidFill>
          <a:schemeClr val="accent5"/>
        </a:solidFill>
      </dgm:spPr>
    </dgm:pt>
    <dgm:pt modelId="{E068D62C-5320-4A4A-AD7D-145497757D85}" type="pres">
      <dgm:prSet presAssocID="{9A9A25E8-FBBD-4F4A-831E-1BED24DDD5C2}" presName="Accent5" presStyleLbl="node1" presStyleIdx="4" presStyleCnt="17"/>
      <dgm:spPr>
        <a:solidFill>
          <a:schemeClr val="accent5"/>
        </a:solidFill>
      </dgm:spPr>
    </dgm:pt>
    <dgm:pt modelId="{D30CC700-C895-483F-985A-EBF8187A38AE}" type="pres">
      <dgm:prSet presAssocID="{9A9A25E8-FBBD-4F4A-831E-1BED24DDD5C2}" presName="Accent6" presStyleLbl="node1" presStyleIdx="5" presStyleCnt="17" custLinFactNeighborX="64911" custLinFactNeighborY="7126"/>
      <dgm:spPr>
        <a:solidFill>
          <a:schemeClr val="accent5"/>
        </a:solidFill>
      </dgm:spPr>
    </dgm:pt>
    <dgm:pt modelId="{961C237A-A0D7-430F-9996-AEDD10AAF7CA}" type="pres">
      <dgm:prSet presAssocID="{9FB15CD0-F874-4DD2-8A52-8E9445977B8F}" presName="Child1" presStyleLbl="node1" presStyleIdx="6" presStyleCnt="17" custScaleX="101020" custScaleY="96697" custLinFactNeighborX="40632" custLinFactNeighborY="-157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42C44F4-809B-4136-9D88-EA1DB55AB349}" type="pres">
      <dgm:prSet presAssocID="{9FB15CD0-F874-4DD2-8A52-8E9445977B8F}" presName="Accent7" presStyleCnt="0"/>
      <dgm:spPr/>
    </dgm:pt>
    <dgm:pt modelId="{7F71402E-C995-43FB-B93A-0C85B515B706}" type="pres">
      <dgm:prSet presAssocID="{9FB15CD0-F874-4DD2-8A52-8E9445977B8F}" presName="AccentHold1" presStyleLbl="node1" presStyleIdx="7" presStyleCnt="17"/>
      <dgm:spPr>
        <a:solidFill>
          <a:schemeClr val="accent5"/>
        </a:solidFill>
      </dgm:spPr>
    </dgm:pt>
    <dgm:pt modelId="{8BC10423-1BCD-4105-9F98-C7AE0AAE5921}" type="pres">
      <dgm:prSet presAssocID="{9FB15CD0-F874-4DD2-8A52-8E9445977B8F}" presName="Accent8" presStyleCnt="0"/>
      <dgm:spPr/>
    </dgm:pt>
    <dgm:pt modelId="{7F74D149-8F6A-4E14-BDA8-B6DF3F380520}" type="pres">
      <dgm:prSet presAssocID="{9FB15CD0-F874-4DD2-8A52-8E9445977B8F}" presName="AccentHold2" presStyleLbl="node1" presStyleIdx="8" presStyleCnt="17" custLinFactNeighborX="-837" custLinFactNeighborY="-34775"/>
      <dgm:spPr>
        <a:solidFill>
          <a:schemeClr val="accent5"/>
        </a:solidFill>
      </dgm:spPr>
    </dgm:pt>
    <dgm:pt modelId="{2DC666EF-8837-40C7-A625-BADB28C31702}" type="pres">
      <dgm:prSet presAssocID="{519D92F8-68C4-473A-BADA-7DA25C7EA8EA}" presName="Child2" presStyleLbl="node1" presStyleIdx="9" presStyleCnt="17" custScaleX="125243" custScaleY="114898" custLinFactNeighborX="14099" custLinFactNeighborY="3159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490DA06-3FAA-4BAC-B51D-B284E4322C77}" type="pres">
      <dgm:prSet presAssocID="{519D92F8-68C4-473A-BADA-7DA25C7EA8EA}" presName="Accent9" presStyleCnt="0"/>
      <dgm:spPr/>
    </dgm:pt>
    <dgm:pt modelId="{3EE5E0B3-0236-4120-B1C4-1DA22C0FA15C}" type="pres">
      <dgm:prSet presAssocID="{519D92F8-68C4-473A-BADA-7DA25C7EA8EA}" presName="AccentHold1" presStyleLbl="node1" presStyleIdx="10" presStyleCnt="17"/>
      <dgm:spPr>
        <a:solidFill>
          <a:schemeClr val="accent5"/>
        </a:solidFill>
      </dgm:spPr>
    </dgm:pt>
    <dgm:pt modelId="{98415D0D-053E-473D-9CB2-0F3C1B1740B7}" type="pres">
      <dgm:prSet presAssocID="{519D92F8-68C4-473A-BADA-7DA25C7EA8EA}" presName="Accent10" presStyleCnt="0"/>
      <dgm:spPr/>
    </dgm:pt>
    <dgm:pt modelId="{EABB5885-BDEE-4A10-889F-F7A59F50122E}" type="pres">
      <dgm:prSet presAssocID="{519D92F8-68C4-473A-BADA-7DA25C7EA8EA}" presName="AccentHold2" presStyleLbl="node1" presStyleIdx="11" presStyleCnt="17"/>
      <dgm:spPr>
        <a:solidFill>
          <a:schemeClr val="accent5"/>
        </a:solidFill>
      </dgm:spPr>
    </dgm:pt>
    <dgm:pt modelId="{19BA33B0-82BD-4EFA-9231-C83D680E9F5E}" type="pres">
      <dgm:prSet presAssocID="{519D92F8-68C4-473A-BADA-7DA25C7EA8EA}" presName="Accent11" presStyleCnt="0"/>
      <dgm:spPr/>
    </dgm:pt>
    <dgm:pt modelId="{63E28625-F57E-4048-956A-6441298C35A0}" type="pres">
      <dgm:prSet presAssocID="{519D92F8-68C4-473A-BADA-7DA25C7EA8EA}" presName="AccentHold3" presStyleLbl="node1" presStyleIdx="12" presStyleCnt="17" custLinFactY="-24233" custLinFactNeighborX="-36831" custLinFactNeighborY="-100000"/>
      <dgm:spPr>
        <a:solidFill>
          <a:schemeClr val="accent5"/>
        </a:solidFill>
      </dgm:spPr>
    </dgm:pt>
    <dgm:pt modelId="{3167C216-22F4-4C3E-82E6-094BC506CF2D}" type="pres">
      <dgm:prSet presAssocID="{6A487B31-6AC2-477B-A305-30AA7C9F07AD}" presName="Child3" presStyleLbl="node1" presStyleIdx="13" presStyleCnt="17" custScaleX="128984" custScaleY="111875" custLinFactNeighborX="-84109" custLinFactNeighborY="39035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0B9F728A-F66A-4771-8E24-8BB508820DD8}" type="pres">
      <dgm:prSet presAssocID="{6A487B31-6AC2-477B-A305-30AA7C9F07AD}" presName="Accent12" presStyleCnt="0"/>
      <dgm:spPr/>
    </dgm:pt>
    <dgm:pt modelId="{D431F275-F198-408F-80F7-CB07946C44A7}" type="pres">
      <dgm:prSet presAssocID="{6A487B31-6AC2-477B-A305-30AA7C9F07AD}" presName="AccentHold1" presStyleLbl="node1" presStyleIdx="14" presStyleCnt="17"/>
      <dgm:spPr>
        <a:solidFill>
          <a:schemeClr val="accent5"/>
        </a:solidFill>
      </dgm:spPr>
    </dgm:pt>
    <dgm:pt modelId="{6247EAE6-A24C-4866-844F-7BC9DF4CE30B}" type="pres">
      <dgm:prSet presAssocID="{087FF37E-273B-44E7-A36D-A7A8DFF4F887}" presName="Child4" presStyleLbl="node1" presStyleIdx="15" presStyleCnt="17" custScaleX="104282" custScaleY="95123" custLinFactNeighborX="-43754" custLinFactNeighborY="-6278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F3E407E4-9965-4BDE-946C-F7D1208A129A}" type="pres">
      <dgm:prSet presAssocID="{087FF37E-273B-44E7-A36D-A7A8DFF4F887}" presName="Accent13" presStyleCnt="0"/>
      <dgm:spPr/>
    </dgm:pt>
    <dgm:pt modelId="{3594887C-8B9B-4082-A915-28BE48C5272A}" type="pres">
      <dgm:prSet presAssocID="{087FF37E-273B-44E7-A36D-A7A8DFF4F887}" presName="AccentHold1" presStyleLbl="node1" presStyleIdx="16" presStyleCnt="17" custLinFactX="19050" custLinFactY="-82450" custLinFactNeighborX="100000" custLinFactNeighborY="-100000"/>
      <dgm:spPr>
        <a:solidFill>
          <a:schemeClr val="accent5"/>
        </a:solidFill>
      </dgm:spPr>
    </dgm:pt>
  </dgm:ptLst>
  <dgm:cxnLst>
    <dgm:cxn modelId="{1D746842-5948-4AC7-B188-7B7617B79380}" srcId="{9A9A25E8-FBBD-4F4A-831E-1BED24DDD5C2}" destId="{6A487B31-6AC2-477B-A305-30AA7C9F07AD}" srcOrd="2" destOrd="0" parTransId="{DCE0C268-C457-453B-A609-5F78611776F3}" sibTransId="{BFE9A21A-6887-4CCD-B908-77085FAD0741}"/>
    <dgm:cxn modelId="{F634B0B6-1008-4C10-AFF8-E4A9EED5CB5A}" type="presOf" srcId="{6A487B31-6AC2-477B-A305-30AA7C9F07AD}" destId="{3167C216-22F4-4C3E-82E6-094BC506CF2D}" srcOrd="0" destOrd="0" presId="urn:microsoft.com/office/officeart/2009/3/layout/CircleRelationship"/>
    <dgm:cxn modelId="{88EC6406-8D8F-4690-975F-E5741F860718}" type="presOf" srcId="{9FB15CD0-F874-4DD2-8A52-8E9445977B8F}" destId="{961C237A-A0D7-430F-9996-AEDD10AAF7CA}" srcOrd="0" destOrd="0" presId="urn:microsoft.com/office/officeart/2009/3/layout/CircleRelationship"/>
    <dgm:cxn modelId="{66A80F8B-A296-42A2-8844-EE7C8F39E0AF}" type="presOf" srcId="{9A9A25E8-FBBD-4F4A-831E-1BED24DDD5C2}" destId="{C5876C55-9F27-4E0D-8E0D-B4C602D0ADE7}" srcOrd="0" destOrd="0" presId="urn:microsoft.com/office/officeart/2009/3/layout/CircleRelationship"/>
    <dgm:cxn modelId="{7C93DF07-2C86-44D0-8912-ED4862D8BD32}" srcId="{9A9A25E8-FBBD-4F4A-831E-1BED24DDD5C2}" destId="{087FF37E-273B-44E7-A36D-A7A8DFF4F887}" srcOrd="3" destOrd="0" parTransId="{B8CDC49C-F70C-4CD5-90A2-4B9F3DD52AE2}" sibTransId="{E89E0296-69C0-4EBB-BB43-EA37F6566A77}"/>
    <dgm:cxn modelId="{A09AB68F-354F-4BBA-852B-D24B72EC582E}" srcId="{A4E98272-62E9-4560-A4F9-DBDC7EFE9385}" destId="{9A9A25E8-FBBD-4F4A-831E-1BED24DDD5C2}" srcOrd="0" destOrd="0" parTransId="{EFE4C3B6-37FA-43C9-AF64-6FD3C0388CC6}" sibTransId="{9B90F74A-C946-4589-8B23-9368C7CC883C}"/>
    <dgm:cxn modelId="{BB522F2D-D45D-415B-8598-0C918962B140}" type="presOf" srcId="{087FF37E-273B-44E7-A36D-A7A8DFF4F887}" destId="{6247EAE6-A24C-4866-844F-7BC9DF4CE30B}" srcOrd="0" destOrd="0" presId="urn:microsoft.com/office/officeart/2009/3/layout/CircleRelationship"/>
    <dgm:cxn modelId="{5434FC36-3AE5-4AB7-82A8-8407339F105D}" srcId="{9A9A25E8-FBBD-4F4A-831E-1BED24DDD5C2}" destId="{9FB15CD0-F874-4DD2-8A52-8E9445977B8F}" srcOrd="0" destOrd="0" parTransId="{BCAB05ED-9C6B-43AB-8791-8814DD942F6D}" sibTransId="{CC4D8335-303B-4608-B97C-B341826E47FE}"/>
    <dgm:cxn modelId="{E9AFBE1C-557B-4DA2-BA73-4FD2F5FB2451}" type="presOf" srcId="{519D92F8-68C4-473A-BADA-7DA25C7EA8EA}" destId="{2DC666EF-8837-40C7-A625-BADB28C31702}" srcOrd="0" destOrd="0" presId="urn:microsoft.com/office/officeart/2009/3/layout/CircleRelationship"/>
    <dgm:cxn modelId="{9A1767E2-CFAC-4E6E-AB32-CD97FC61405D}" type="presOf" srcId="{A4E98272-62E9-4560-A4F9-DBDC7EFE9385}" destId="{F21D9844-A444-4954-9439-B0CAD88ABDFB}" srcOrd="0" destOrd="0" presId="urn:microsoft.com/office/officeart/2009/3/layout/CircleRelationship"/>
    <dgm:cxn modelId="{EE208717-8D87-4168-A5C9-922CAC2D2563}" srcId="{9A9A25E8-FBBD-4F4A-831E-1BED24DDD5C2}" destId="{519D92F8-68C4-473A-BADA-7DA25C7EA8EA}" srcOrd="1" destOrd="0" parTransId="{73AF5DFC-2AF9-4C79-8007-72A65E3F1303}" sibTransId="{B704173E-1561-4ABC-9A1A-99D8A01CC437}"/>
    <dgm:cxn modelId="{AD4C20FF-3A39-4B0E-A651-A0C4F34D18C4}" type="presParOf" srcId="{F21D9844-A444-4954-9439-B0CAD88ABDFB}" destId="{C5876C55-9F27-4E0D-8E0D-B4C602D0ADE7}" srcOrd="0" destOrd="0" presId="urn:microsoft.com/office/officeart/2009/3/layout/CircleRelationship"/>
    <dgm:cxn modelId="{41D1F714-7DBA-449B-8AEC-0329C2C1A8F2}" type="presParOf" srcId="{F21D9844-A444-4954-9439-B0CAD88ABDFB}" destId="{867CBFAA-43F6-44C6-BE98-EC2BF6EF7C38}" srcOrd="1" destOrd="0" presId="urn:microsoft.com/office/officeart/2009/3/layout/CircleRelationship"/>
    <dgm:cxn modelId="{99136184-B815-42D5-BF6D-7956D335E687}" type="presParOf" srcId="{F21D9844-A444-4954-9439-B0CAD88ABDFB}" destId="{F6B078DE-23FA-48C7-A7A5-B695E31D041B}" srcOrd="2" destOrd="0" presId="urn:microsoft.com/office/officeart/2009/3/layout/CircleRelationship"/>
    <dgm:cxn modelId="{4DCD5922-01D5-4E63-9224-B121E40E3F0C}" type="presParOf" srcId="{F21D9844-A444-4954-9439-B0CAD88ABDFB}" destId="{4E565237-040C-4712-BEFE-8C60CC376143}" srcOrd="3" destOrd="0" presId="urn:microsoft.com/office/officeart/2009/3/layout/CircleRelationship"/>
    <dgm:cxn modelId="{C095DBC6-8A68-402B-B695-E08B9B4EA949}" type="presParOf" srcId="{F21D9844-A444-4954-9439-B0CAD88ABDFB}" destId="{FB6F1F5D-6041-4822-8BC0-7D12B30EBC55}" srcOrd="4" destOrd="0" presId="urn:microsoft.com/office/officeart/2009/3/layout/CircleRelationship"/>
    <dgm:cxn modelId="{4A1EE4A9-68C3-44C9-9611-92DDAA11B2C7}" type="presParOf" srcId="{F21D9844-A444-4954-9439-B0CAD88ABDFB}" destId="{E068D62C-5320-4A4A-AD7D-145497757D85}" srcOrd="5" destOrd="0" presId="urn:microsoft.com/office/officeart/2009/3/layout/CircleRelationship"/>
    <dgm:cxn modelId="{EBF8FB45-E05E-47FB-880C-07E0FF8CEE7E}" type="presParOf" srcId="{F21D9844-A444-4954-9439-B0CAD88ABDFB}" destId="{D30CC700-C895-483F-985A-EBF8187A38AE}" srcOrd="6" destOrd="0" presId="urn:microsoft.com/office/officeart/2009/3/layout/CircleRelationship"/>
    <dgm:cxn modelId="{62B7FF69-9B6E-4C95-AAFA-4879CE5A0F40}" type="presParOf" srcId="{F21D9844-A444-4954-9439-B0CAD88ABDFB}" destId="{961C237A-A0D7-430F-9996-AEDD10AAF7CA}" srcOrd="7" destOrd="0" presId="urn:microsoft.com/office/officeart/2009/3/layout/CircleRelationship"/>
    <dgm:cxn modelId="{6E60D7CE-96DE-461E-9E37-915AC185A68E}" type="presParOf" srcId="{F21D9844-A444-4954-9439-B0CAD88ABDFB}" destId="{442C44F4-809B-4136-9D88-EA1DB55AB349}" srcOrd="8" destOrd="0" presId="urn:microsoft.com/office/officeart/2009/3/layout/CircleRelationship"/>
    <dgm:cxn modelId="{A1C75A64-C992-4566-8F7E-7622B4A4D2CD}" type="presParOf" srcId="{442C44F4-809B-4136-9D88-EA1DB55AB349}" destId="{7F71402E-C995-43FB-B93A-0C85B515B706}" srcOrd="0" destOrd="0" presId="urn:microsoft.com/office/officeart/2009/3/layout/CircleRelationship"/>
    <dgm:cxn modelId="{B0336136-4561-4E0E-8FE4-90657C765533}" type="presParOf" srcId="{F21D9844-A444-4954-9439-B0CAD88ABDFB}" destId="{8BC10423-1BCD-4105-9F98-C7AE0AAE5921}" srcOrd="9" destOrd="0" presId="urn:microsoft.com/office/officeart/2009/3/layout/CircleRelationship"/>
    <dgm:cxn modelId="{D9A6EC42-DD01-4D91-B985-A2C6A698D430}" type="presParOf" srcId="{8BC10423-1BCD-4105-9F98-C7AE0AAE5921}" destId="{7F74D149-8F6A-4E14-BDA8-B6DF3F380520}" srcOrd="0" destOrd="0" presId="urn:microsoft.com/office/officeart/2009/3/layout/CircleRelationship"/>
    <dgm:cxn modelId="{96DFD39A-FB57-48D1-824B-743B30888FBC}" type="presParOf" srcId="{F21D9844-A444-4954-9439-B0CAD88ABDFB}" destId="{2DC666EF-8837-40C7-A625-BADB28C31702}" srcOrd="10" destOrd="0" presId="urn:microsoft.com/office/officeart/2009/3/layout/CircleRelationship"/>
    <dgm:cxn modelId="{3A9B27B2-881B-49CE-A8C0-7CAFE3420500}" type="presParOf" srcId="{F21D9844-A444-4954-9439-B0CAD88ABDFB}" destId="{4490DA06-3FAA-4BAC-B51D-B284E4322C77}" srcOrd="11" destOrd="0" presId="urn:microsoft.com/office/officeart/2009/3/layout/CircleRelationship"/>
    <dgm:cxn modelId="{156DC4A0-A6C3-416B-85C9-7C2CD624B15E}" type="presParOf" srcId="{4490DA06-3FAA-4BAC-B51D-B284E4322C77}" destId="{3EE5E0B3-0236-4120-B1C4-1DA22C0FA15C}" srcOrd="0" destOrd="0" presId="urn:microsoft.com/office/officeart/2009/3/layout/CircleRelationship"/>
    <dgm:cxn modelId="{6AE264AC-7FA2-4112-B160-CD9521AE3916}" type="presParOf" srcId="{F21D9844-A444-4954-9439-B0CAD88ABDFB}" destId="{98415D0D-053E-473D-9CB2-0F3C1B1740B7}" srcOrd="12" destOrd="0" presId="urn:microsoft.com/office/officeart/2009/3/layout/CircleRelationship"/>
    <dgm:cxn modelId="{0B1BD5A2-C97D-4327-860E-C032246543DE}" type="presParOf" srcId="{98415D0D-053E-473D-9CB2-0F3C1B1740B7}" destId="{EABB5885-BDEE-4A10-889F-F7A59F50122E}" srcOrd="0" destOrd="0" presId="urn:microsoft.com/office/officeart/2009/3/layout/CircleRelationship"/>
    <dgm:cxn modelId="{5921E6F1-E709-4CBB-B804-5ABF9CDFB75D}" type="presParOf" srcId="{F21D9844-A444-4954-9439-B0CAD88ABDFB}" destId="{19BA33B0-82BD-4EFA-9231-C83D680E9F5E}" srcOrd="13" destOrd="0" presId="urn:microsoft.com/office/officeart/2009/3/layout/CircleRelationship"/>
    <dgm:cxn modelId="{C4459659-4408-47FB-B7CB-29B7D60499DA}" type="presParOf" srcId="{19BA33B0-82BD-4EFA-9231-C83D680E9F5E}" destId="{63E28625-F57E-4048-956A-6441298C35A0}" srcOrd="0" destOrd="0" presId="urn:microsoft.com/office/officeart/2009/3/layout/CircleRelationship"/>
    <dgm:cxn modelId="{8C745472-5C62-4ECD-8A6D-1F07563CB550}" type="presParOf" srcId="{F21D9844-A444-4954-9439-B0CAD88ABDFB}" destId="{3167C216-22F4-4C3E-82E6-094BC506CF2D}" srcOrd="14" destOrd="0" presId="urn:microsoft.com/office/officeart/2009/3/layout/CircleRelationship"/>
    <dgm:cxn modelId="{15D7534E-5B4D-4723-AFA2-C90EC9AD08D3}" type="presParOf" srcId="{F21D9844-A444-4954-9439-B0CAD88ABDFB}" destId="{0B9F728A-F66A-4771-8E24-8BB508820DD8}" srcOrd="15" destOrd="0" presId="urn:microsoft.com/office/officeart/2009/3/layout/CircleRelationship"/>
    <dgm:cxn modelId="{0E3CA7D4-92DD-468C-B80C-F9323E336ABC}" type="presParOf" srcId="{0B9F728A-F66A-4771-8E24-8BB508820DD8}" destId="{D431F275-F198-408F-80F7-CB07946C44A7}" srcOrd="0" destOrd="0" presId="urn:microsoft.com/office/officeart/2009/3/layout/CircleRelationship"/>
    <dgm:cxn modelId="{E65A805B-A8C7-46E3-B9AD-F982866F4FAA}" type="presParOf" srcId="{F21D9844-A444-4954-9439-B0CAD88ABDFB}" destId="{6247EAE6-A24C-4866-844F-7BC9DF4CE30B}" srcOrd="16" destOrd="0" presId="urn:microsoft.com/office/officeart/2009/3/layout/CircleRelationship"/>
    <dgm:cxn modelId="{317A056E-1636-41C6-81E5-987187E0272F}" type="presParOf" srcId="{F21D9844-A444-4954-9439-B0CAD88ABDFB}" destId="{F3E407E4-9965-4BDE-946C-F7D1208A129A}" srcOrd="17" destOrd="0" presId="urn:microsoft.com/office/officeart/2009/3/layout/CircleRelationship"/>
    <dgm:cxn modelId="{38D18DAB-50AE-4C00-BEF3-D6446AE9B69E}" type="presParOf" srcId="{F3E407E4-9965-4BDE-946C-F7D1208A129A}" destId="{3594887C-8B9B-4082-A915-28BE48C5272A}" srcOrd="0" destOrd="0" presId="urn:microsoft.com/office/officeart/2009/3/layout/CircleRelationship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F83469-CFF7-4DB7-9CB7-48B2548BF8FA}">
      <dsp:nvSpPr>
        <dsp:cNvPr id="0" name=""/>
        <dsp:cNvSpPr/>
      </dsp:nvSpPr>
      <dsp:spPr>
        <a:xfrm>
          <a:off x="5301593" y="0"/>
          <a:ext cx="1687026" cy="1495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500" kern="1200" dirty="0" smtClean="0"/>
            <a:t>Consideración social e histórica de los procesos de salud, enfermedad, atención-prevención</a:t>
          </a:r>
          <a:endParaRPr lang="es-ES" sz="1500" kern="1200" dirty="0"/>
        </a:p>
      </dsp:txBody>
      <dsp:txXfrm>
        <a:off x="5301593" y="0"/>
        <a:ext cx="1687026" cy="1495431"/>
      </dsp:txXfrm>
    </dsp:sp>
    <dsp:sp modelId="{DF391B8C-7431-46F8-8505-38899518ACBE}">
      <dsp:nvSpPr>
        <dsp:cNvPr id="0" name=""/>
        <dsp:cNvSpPr/>
      </dsp:nvSpPr>
      <dsp:spPr>
        <a:xfrm>
          <a:off x="1843482" y="-12861"/>
          <a:ext cx="5614395" cy="5614395"/>
        </a:xfrm>
        <a:prstGeom prst="circularArrow">
          <a:avLst>
            <a:gd name="adj1" fmla="val 5194"/>
            <a:gd name="adj2" fmla="val 335461"/>
            <a:gd name="adj3" fmla="val 21417440"/>
            <a:gd name="adj4" fmla="val 19714512"/>
            <a:gd name="adj5" fmla="val 6060"/>
          </a:avLst>
        </a:prstGeom>
        <a:solidFill>
          <a:schemeClr val="accent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62167-CFF4-4E9C-9DBA-518B083165F1}">
      <dsp:nvSpPr>
        <dsp:cNvPr id="0" name=""/>
        <dsp:cNvSpPr/>
      </dsp:nvSpPr>
      <dsp:spPr>
        <a:xfrm>
          <a:off x="6256589" y="2905105"/>
          <a:ext cx="1495431" cy="1495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500" kern="1200" dirty="0" smtClean="0"/>
            <a:t>Diagnóstico y gestión de la diabetes en las intersecciones de género y clase social</a:t>
          </a:r>
          <a:endParaRPr lang="es-ES" sz="1500" kern="1200" dirty="0"/>
        </a:p>
      </dsp:txBody>
      <dsp:txXfrm>
        <a:off x="6256589" y="2905105"/>
        <a:ext cx="1495431" cy="1495431"/>
      </dsp:txXfrm>
    </dsp:sp>
    <dsp:sp modelId="{8E84812A-877A-468B-87D8-EEC8937ABF4D}">
      <dsp:nvSpPr>
        <dsp:cNvPr id="0" name=""/>
        <dsp:cNvSpPr/>
      </dsp:nvSpPr>
      <dsp:spPr>
        <a:xfrm>
          <a:off x="1960300" y="-77254"/>
          <a:ext cx="5614395" cy="5614395"/>
        </a:xfrm>
        <a:prstGeom prst="circularArrow">
          <a:avLst>
            <a:gd name="adj1" fmla="val 5194"/>
            <a:gd name="adj2" fmla="val 335461"/>
            <a:gd name="adj3" fmla="val 4391668"/>
            <a:gd name="adj4" fmla="val 2526684"/>
            <a:gd name="adj5" fmla="val 6060"/>
          </a:avLst>
        </a:prstGeom>
        <a:solidFill>
          <a:schemeClr val="accent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B4076-A3CF-45A2-86F3-7A72ABF1A8F6}">
      <dsp:nvSpPr>
        <dsp:cNvPr id="0" name=""/>
        <dsp:cNvSpPr/>
      </dsp:nvSpPr>
      <dsp:spPr>
        <a:xfrm>
          <a:off x="3756579" y="4553240"/>
          <a:ext cx="1495431" cy="1495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500" kern="1200" dirty="0" smtClean="0"/>
            <a:t>Los modos en los que los varones y mujeres acceden al diagnóstico de diabetes</a:t>
          </a:r>
          <a:endParaRPr lang="es-ES" sz="1500" kern="1200" dirty="0"/>
        </a:p>
      </dsp:txBody>
      <dsp:txXfrm>
        <a:off x="3756579" y="4553240"/>
        <a:ext cx="1495431" cy="1495431"/>
      </dsp:txXfrm>
    </dsp:sp>
    <dsp:sp modelId="{D631172F-956B-4254-AEF0-C57556F1E786}">
      <dsp:nvSpPr>
        <dsp:cNvPr id="0" name=""/>
        <dsp:cNvSpPr/>
      </dsp:nvSpPr>
      <dsp:spPr>
        <a:xfrm>
          <a:off x="1356526" y="-66307"/>
          <a:ext cx="5614395" cy="5614395"/>
        </a:xfrm>
        <a:prstGeom prst="circularArrow">
          <a:avLst>
            <a:gd name="adj1" fmla="val 5194"/>
            <a:gd name="adj2" fmla="val 335461"/>
            <a:gd name="adj3" fmla="val 7990567"/>
            <a:gd name="adj4" fmla="val 5964354"/>
            <a:gd name="adj5" fmla="val 6060"/>
          </a:avLst>
        </a:prstGeom>
        <a:solidFill>
          <a:schemeClr val="accent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DE9FA-1208-43F3-B7D4-DB43431C128C}">
      <dsp:nvSpPr>
        <dsp:cNvPr id="0" name=""/>
        <dsp:cNvSpPr/>
      </dsp:nvSpPr>
      <dsp:spPr>
        <a:xfrm>
          <a:off x="1162463" y="2887518"/>
          <a:ext cx="1495431" cy="1495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500" kern="1200" dirty="0" smtClean="0"/>
            <a:t>Trayectorias subjetivas en la gestión de la enfermedad</a:t>
          </a:r>
          <a:endParaRPr lang="es-ES" sz="1500" kern="1200" dirty="0"/>
        </a:p>
      </dsp:txBody>
      <dsp:txXfrm>
        <a:off x="1162463" y="2887518"/>
        <a:ext cx="1495431" cy="1495431"/>
      </dsp:txXfrm>
    </dsp:sp>
    <dsp:sp modelId="{B700ABA4-83BB-44FA-BB0C-E471EB2B262E}">
      <dsp:nvSpPr>
        <dsp:cNvPr id="0" name=""/>
        <dsp:cNvSpPr/>
      </dsp:nvSpPr>
      <dsp:spPr>
        <a:xfrm>
          <a:off x="1464072" y="24715"/>
          <a:ext cx="5614395" cy="5614395"/>
        </a:xfrm>
        <a:prstGeom prst="circularArrow">
          <a:avLst>
            <a:gd name="adj1" fmla="val 5194"/>
            <a:gd name="adj2" fmla="val 335461"/>
            <a:gd name="adj3" fmla="val 12385429"/>
            <a:gd name="adj4" fmla="val 10723263"/>
            <a:gd name="adj5" fmla="val 6060"/>
          </a:avLst>
        </a:prstGeom>
        <a:solidFill>
          <a:schemeClr val="accent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90FA79-E2F6-40ED-8013-6EC4ACD07332}">
      <dsp:nvSpPr>
        <dsp:cNvPr id="0" name=""/>
        <dsp:cNvSpPr/>
      </dsp:nvSpPr>
      <dsp:spPr>
        <a:xfrm>
          <a:off x="2038020" y="15753"/>
          <a:ext cx="1495431" cy="1495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500" kern="1200" dirty="0" smtClean="0"/>
            <a:t>Determinaciones sociales de las amputaciones de miembros inferiores.</a:t>
          </a:r>
          <a:endParaRPr lang="es-ES" sz="1500" kern="1200" dirty="0"/>
        </a:p>
      </dsp:txBody>
      <dsp:txXfrm>
        <a:off x="2038020" y="15753"/>
        <a:ext cx="1495431" cy="1495431"/>
      </dsp:txXfrm>
    </dsp:sp>
    <dsp:sp modelId="{1C47D9C0-F817-4D6B-80CF-B502BD7167EA}">
      <dsp:nvSpPr>
        <dsp:cNvPr id="0" name=""/>
        <dsp:cNvSpPr/>
      </dsp:nvSpPr>
      <dsp:spPr>
        <a:xfrm>
          <a:off x="1672745" y="-170982"/>
          <a:ext cx="5614395" cy="5614395"/>
        </a:xfrm>
        <a:prstGeom prst="circularArrow">
          <a:avLst>
            <a:gd name="adj1" fmla="val 5194"/>
            <a:gd name="adj2" fmla="val 335461"/>
            <a:gd name="adj3" fmla="val 17019971"/>
            <a:gd name="adj4" fmla="val 14860274"/>
            <a:gd name="adj5" fmla="val 6060"/>
          </a:avLst>
        </a:prstGeom>
        <a:solidFill>
          <a:schemeClr val="accent5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61CB6-EBD3-4945-817B-AF19B1FFA8A9}">
      <dsp:nvSpPr>
        <dsp:cNvPr id="0" name=""/>
        <dsp:cNvSpPr/>
      </dsp:nvSpPr>
      <dsp:spPr>
        <a:xfrm>
          <a:off x="2724274" y="1237792"/>
          <a:ext cx="2892350" cy="2851015"/>
        </a:xfrm>
        <a:prstGeom prst="ellipse">
          <a:avLst/>
        </a:prstGeom>
        <a:solidFill>
          <a:schemeClr val="accent5">
            <a:lumMod val="40000"/>
            <a:lumOff val="60000"/>
            <a:alpha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2400" b="1" kern="1200" dirty="0" smtClean="0"/>
            <a:t>Problemática del sujeto</a:t>
          </a:r>
          <a:endParaRPr lang="es-ES" sz="2400" b="1" kern="1200" dirty="0"/>
        </a:p>
      </dsp:txBody>
      <dsp:txXfrm>
        <a:off x="3147849" y="1655313"/>
        <a:ext cx="2045200" cy="2015973"/>
      </dsp:txXfrm>
    </dsp:sp>
    <dsp:sp modelId="{A538DD18-7EF3-4F63-AFAB-04E0280D30BF}">
      <dsp:nvSpPr>
        <dsp:cNvPr id="0" name=""/>
        <dsp:cNvSpPr/>
      </dsp:nvSpPr>
      <dsp:spPr>
        <a:xfrm>
          <a:off x="5400602" y="-216027"/>
          <a:ext cx="2561569" cy="2475526"/>
        </a:xfrm>
        <a:prstGeom prst="ellipse">
          <a:avLst/>
        </a:prstGeom>
        <a:solidFill>
          <a:schemeClr val="accent5">
            <a:lumMod val="20000"/>
            <a:lumOff val="80000"/>
            <a:alpha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Epidemiología sociocultural</a:t>
          </a:r>
          <a:endParaRPr lang="es-ES" sz="1800" kern="1200" dirty="0"/>
        </a:p>
      </dsp:txBody>
      <dsp:txXfrm>
        <a:off x="5775735" y="146505"/>
        <a:ext cx="1811303" cy="1750462"/>
      </dsp:txXfrm>
    </dsp:sp>
    <dsp:sp modelId="{73B3E98B-8DFF-49FF-8EF3-99A9B491FB79}">
      <dsp:nvSpPr>
        <dsp:cNvPr id="0" name=""/>
        <dsp:cNvSpPr/>
      </dsp:nvSpPr>
      <dsp:spPr>
        <a:xfrm>
          <a:off x="5256584" y="2088222"/>
          <a:ext cx="2772891" cy="2587705"/>
        </a:xfrm>
        <a:prstGeom prst="ellipse">
          <a:avLst/>
        </a:prstGeom>
        <a:solidFill>
          <a:schemeClr val="accent5">
            <a:lumMod val="20000"/>
            <a:lumOff val="80000"/>
            <a:alpha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Salud Colectiva</a:t>
          </a:r>
          <a:endParaRPr lang="es-ES" sz="1800" kern="1200" dirty="0"/>
        </a:p>
      </dsp:txBody>
      <dsp:txXfrm>
        <a:off x="5662664" y="2467183"/>
        <a:ext cx="1960731" cy="1829783"/>
      </dsp:txXfrm>
    </dsp:sp>
    <dsp:sp modelId="{BCDF80F7-7542-4E78-946C-6869068E9B81}">
      <dsp:nvSpPr>
        <dsp:cNvPr id="0" name=""/>
        <dsp:cNvSpPr/>
      </dsp:nvSpPr>
      <dsp:spPr>
        <a:xfrm>
          <a:off x="288036" y="2504630"/>
          <a:ext cx="2845949" cy="2793978"/>
        </a:xfrm>
        <a:prstGeom prst="ellipse">
          <a:avLst/>
        </a:prstGeom>
        <a:solidFill>
          <a:schemeClr val="accent5">
            <a:lumMod val="20000"/>
            <a:lumOff val="80000"/>
            <a:alpha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Estudios de género</a:t>
          </a:r>
        </a:p>
      </dsp:txBody>
      <dsp:txXfrm>
        <a:off x="704816" y="2913799"/>
        <a:ext cx="2012389" cy="1975640"/>
      </dsp:txXfrm>
    </dsp:sp>
    <dsp:sp modelId="{6873CD88-5928-41D3-AF10-12FD093D9F5E}">
      <dsp:nvSpPr>
        <dsp:cNvPr id="0" name=""/>
        <dsp:cNvSpPr/>
      </dsp:nvSpPr>
      <dsp:spPr>
        <a:xfrm>
          <a:off x="648086" y="144002"/>
          <a:ext cx="2790120" cy="2493661"/>
        </a:xfrm>
        <a:prstGeom prst="ellipse">
          <a:avLst/>
        </a:prstGeom>
        <a:solidFill>
          <a:schemeClr val="accent5">
            <a:lumMod val="20000"/>
            <a:lumOff val="80000"/>
            <a:alpha val="5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Psicoanálisis revisión crítica</a:t>
          </a:r>
          <a:endParaRPr lang="es-ES" sz="1800" kern="1200" dirty="0"/>
        </a:p>
      </dsp:txBody>
      <dsp:txXfrm>
        <a:off x="1056690" y="509190"/>
        <a:ext cx="1972912" cy="17632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CDC2A8-6A7E-475F-8FD9-F97D9C8DB0A4}">
      <dsp:nvSpPr>
        <dsp:cNvPr id="0" name=""/>
        <dsp:cNvSpPr/>
      </dsp:nvSpPr>
      <dsp:spPr>
        <a:xfrm rot="5400000">
          <a:off x="3692816" y="-389200"/>
          <a:ext cx="1976163" cy="275456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Transición epidemiológica</a:t>
          </a:r>
          <a:endParaRPr lang="es-ES" sz="1800" b="1" kern="1200" dirty="0"/>
        </a:p>
      </dsp:txBody>
      <dsp:txXfrm rot="-5400000">
        <a:off x="3762710" y="329362"/>
        <a:ext cx="1836376" cy="1317442"/>
      </dsp:txXfrm>
    </dsp:sp>
    <dsp:sp modelId="{C6156104-0C67-43AD-BA74-A9869B435EB3}">
      <dsp:nvSpPr>
        <dsp:cNvPr id="0" name=""/>
        <dsp:cNvSpPr/>
      </dsp:nvSpPr>
      <dsp:spPr>
        <a:xfrm>
          <a:off x="6231490" y="572525"/>
          <a:ext cx="2420233" cy="733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600" b="1" kern="1200" dirty="0" smtClean="0"/>
            <a:t>Sindemia </a:t>
          </a:r>
          <a:endParaRPr lang="es-ES" sz="1600" b="1" kern="1200" dirty="0"/>
        </a:p>
      </dsp:txBody>
      <dsp:txXfrm>
        <a:off x="6231490" y="572525"/>
        <a:ext cx="2420233" cy="733430"/>
      </dsp:txXfrm>
    </dsp:sp>
    <dsp:sp modelId="{C9E3ABEF-CA37-4FF2-9836-9950D7B32670}">
      <dsp:nvSpPr>
        <dsp:cNvPr id="0" name=""/>
        <dsp:cNvSpPr/>
      </dsp:nvSpPr>
      <dsp:spPr>
        <a:xfrm rot="5400000">
          <a:off x="681334" y="1596202"/>
          <a:ext cx="426086" cy="388864"/>
        </a:xfrm>
        <a:prstGeom prst="hexagon">
          <a:avLst>
            <a:gd name="adj" fmla="val 25000"/>
            <a:gd name="vf" fmla="val 115470"/>
          </a:avLst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-5400000">
        <a:off x="761925" y="1645505"/>
        <a:ext cx="264904" cy="290261"/>
      </dsp:txXfrm>
    </dsp:sp>
    <dsp:sp modelId="{746DB5F5-CBCB-42C6-85FF-67253E568DA6}">
      <dsp:nvSpPr>
        <dsp:cNvPr id="0" name=""/>
        <dsp:cNvSpPr/>
      </dsp:nvSpPr>
      <dsp:spPr>
        <a:xfrm rot="5400000">
          <a:off x="2338612" y="1355149"/>
          <a:ext cx="2207638" cy="29434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Emergencia de las enfermedades crónicas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(S. XX)</a:t>
          </a:r>
          <a:endParaRPr lang="es-ES" sz="1800" b="1" kern="1200" dirty="0"/>
        </a:p>
      </dsp:txBody>
      <dsp:txXfrm rot="-5400000">
        <a:off x="2461269" y="2091013"/>
        <a:ext cx="1962325" cy="1471758"/>
      </dsp:txXfrm>
    </dsp:sp>
    <dsp:sp modelId="{0DAADB76-2C50-4D3B-AD3B-02EFFEF75696}">
      <dsp:nvSpPr>
        <dsp:cNvPr id="0" name=""/>
        <dsp:cNvSpPr/>
      </dsp:nvSpPr>
      <dsp:spPr>
        <a:xfrm>
          <a:off x="0" y="2397592"/>
          <a:ext cx="2118362" cy="988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Estilos de vida, riesgo y vulnerabilidad</a:t>
          </a:r>
          <a:endParaRPr lang="es-ES" sz="1800" b="1" kern="1200" dirty="0"/>
        </a:p>
      </dsp:txBody>
      <dsp:txXfrm>
        <a:off x="0" y="2397592"/>
        <a:ext cx="2118362" cy="988951"/>
      </dsp:txXfrm>
    </dsp:sp>
    <dsp:sp modelId="{BF8DAB6B-E8CB-4372-A1E1-1ECA577238DC}">
      <dsp:nvSpPr>
        <dsp:cNvPr id="0" name=""/>
        <dsp:cNvSpPr/>
      </dsp:nvSpPr>
      <dsp:spPr>
        <a:xfrm rot="5400000">
          <a:off x="7421863" y="708259"/>
          <a:ext cx="426072" cy="404410"/>
        </a:xfrm>
        <a:prstGeom prst="hexagon">
          <a:avLst>
            <a:gd name="adj" fmla="val 25000"/>
            <a:gd name="vf" fmla="val 115470"/>
          </a:avLst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-5400000">
        <a:off x="7498382" y="766635"/>
        <a:ext cx="273034" cy="287658"/>
      </dsp:txXfrm>
    </dsp:sp>
    <dsp:sp modelId="{9C3DC32F-33B7-41B0-B383-BB0D6CFC9B33}">
      <dsp:nvSpPr>
        <dsp:cNvPr id="0" name=""/>
        <dsp:cNvSpPr/>
      </dsp:nvSpPr>
      <dsp:spPr>
        <a:xfrm rot="5400000">
          <a:off x="3768737" y="3346358"/>
          <a:ext cx="1841245" cy="269928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Disrupción biográfica</a:t>
          </a:r>
          <a:endParaRPr lang="es-ES" sz="1800" b="1" kern="1200" dirty="0"/>
        </a:p>
      </dsp:txBody>
      <dsp:txXfrm rot="-5400000">
        <a:off x="3789598" y="4082252"/>
        <a:ext cx="1799523" cy="1227497"/>
      </dsp:txXfrm>
    </dsp:sp>
    <dsp:sp modelId="{45406905-5604-4BF4-9DC9-9B4A7ABC822C}">
      <dsp:nvSpPr>
        <dsp:cNvPr id="0" name=""/>
        <dsp:cNvSpPr/>
      </dsp:nvSpPr>
      <dsp:spPr>
        <a:xfrm>
          <a:off x="6269424" y="4080190"/>
          <a:ext cx="2584706" cy="1178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800" b="1" kern="1200" dirty="0" smtClean="0"/>
            <a:t>VIH sida, enfermedad cardiovascular y género </a:t>
          </a:r>
          <a:endParaRPr lang="es-ES" sz="1800" b="1" kern="1200" dirty="0"/>
        </a:p>
      </dsp:txBody>
      <dsp:txXfrm>
        <a:off x="6269424" y="4080190"/>
        <a:ext cx="2584706" cy="1178132"/>
      </dsp:txXfrm>
    </dsp:sp>
    <dsp:sp modelId="{891E2178-CF73-4E9E-AA4B-7128B13D8D86}">
      <dsp:nvSpPr>
        <dsp:cNvPr id="0" name=""/>
        <dsp:cNvSpPr/>
      </dsp:nvSpPr>
      <dsp:spPr>
        <a:xfrm rot="5400000">
          <a:off x="5394783" y="3314489"/>
          <a:ext cx="426113" cy="404422"/>
        </a:xfrm>
        <a:prstGeom prst="hexagon">
          <a:avLst>
            <a:gd name="adj" fmla="val 25000"/>
            <a:gd name="vf" fmla="val 115470"/>
          </a:avLst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-5400000">
        <a:off x="5471316" y="3372855"/>
        <a:ext cx="273046" cy="2876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76C55-9F27-4E0D-8E0D-B4C602D0ADE7}">
      <dsp:nvSpPr>
        <dsp:cNvPr id="0" name=""/>
        <dsp:cNvSpPr/>
      </dsp:nvSpPr>
      <dsp:spPr>
        <a:xfrm>
          <a:off x="3021778" y="1082615"/>
          <a:ext cx="2603621" cy="2483337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600" b="1" kern="1200" dirty="0" smtClean="0"/>
            <a:t>Diabetes: impacto creciente en la morbilidad y la mortalidad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600" b="1" kern="1200" dirty="0" smtClean="0"/>
            <a:t>(S. XXI)</a:t>
          </a:r>
          <a:endParaRPr lang="es-ES" sz="1600" b="1" kern="1200" dirty="0"/>
        </a:p>
      </dsp:txBody>
      <dsp:txXfrm>
        <a:off x="3403069" y="1446291"/>
        <a:ext cx="1841039" cy="1755985"/>
      </dsp:txXfrm>
    </dsp:sp>
    <dsp:sp modelId="{867CBFAA-43F6-44C6-BE98-EC2BF6EF7C38}">
      <dsp:nvSpPr>
        <dsp:cNvPr id="0" name=""/>
        <dsp:cNvSpPr/>
      </dsp:nvSpPr>
      <dsp:spPr>
        <a:xfrm>
          <a:off x="3821030" y="19857"/>
          <a:ext cx="445378" cy="44585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B078DE-23FA-48C7-A7A5-B695E31D041B}">
      <dsp:nvSpPr>
        <dsp:cNvPr id="0" name=""/>
        <dsp:cNvSpPr/>
      </dsp:nvSpPr>
      <dsp:spPr>
        <a:xfrm>
          <a:off x="3024336" y="3840508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565237-040C-4712-BEFE-8C60CC376143}">
      <dsp:nvSpPr>
        <dsp:cNvPr id="0" name=""/>
        <dsp:cNvSpPr/>
      </dsp:nvSpPr>
      <dsp:spPr>
        <a:xfrm>
          <a:off x="5661508" y="1977001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6F1F5D-6041-4822-8BC0-7D12B30EBC55}">
      <dsp:nvSpPr>
        <dsp:cNvPr id="0" name=""/>
        <dsp:cNvSpPr/>
      </dsp:nvSpPr>
      <dsp:spPr>
        <a:xfrm>
          <a:off x="3977970" y="4291610"/>
          <a:ext cx="445378" cy="44585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068D62C-5320-4A4A-AD7D-145497757D85}">
      <dsp:nvSpPr>
        <dsp:cNvPr id="0" name=""/>
        <dsp:cNvSpPr/>
      </dsp:nvSpPr>
      <dsp:spPr>
        <a:xfrm>
          <a:off x="2857139" y="652785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0CC700-C895-483F-985A-EBF8187A38AE}">
      <dsp:nvSpPr>
        <dsp:cNvPr id="0" name=""/>
        <dsp:cNvSpPr/>
      </dsp:nvSpPr>
      <dsp:spPr>
        <a:xfrm>
          <a:off x="2050281" y="2523768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1C237A-A0D7-430F-9996-AEDD10AAF7CA}">
      <dsp:nvSpPr>
        <dsp:cNvPr id="0" name=""/>
        <dsp:cNvSpPr/>
      </dsp:nvSpPr>
      <dsp:spPr>
        <a:xfrm>
          <a:off x="936110" y="696310"/>
          <a:ext cx="1645284" cy="1574846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800" kern="1200"/>
        </a:p>
      </dsp:txBody>
      <dsp:txXfrm>
        <a:off x="1177056" y="926941"/>
        <a:ext cx="1163392" cy="1113584"/>
      </dsp:txXfrm>
    </dsp:sp>
    <dsp:sp modelId="{7F71402E-C995-43FB-B93A-0C85B515B706}">
      <dsp:nvSpPr>
        <dsp:cNvPr id="0" name=""/>
        <dsp:cNvSpPr/>
      </dsp:nvSpPr>
      <dsp:spPr>
        <a:xfrm>
          <a:off x="3370721" y="667129"/>
          <a:ext cx="445378" cy="44585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F74D149-8F6A-4E14-BDA8-B6DF3F380520}">
      <dsp:nvSpPr>
        <dsp:cNvPr id="0" name=""/>
        <dsp:cNvSpPr/>
      </dsp:nvSpPr>
      <dsp:spPr>
        <a:xfrm>
          <a:off x="429578" y="2750734"/>
          <a:ext cx="805296" cy="805654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C666EF-8837-40C7-A625-BADB28C31702}">
      <dsp:nvSpPr>
        <dsp:cNvPr id="0" name=""/>
        <dsp:cNvSpPr/>
      </dsp:nvSpPr>
      <dsp:spPr>
        <a:xfrm>
          <a:off x="5976666" y="552299"/>
          <a:ext cx="2039797" cy="1871275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600" b="1" kern="1200" dirty="0" smtClean="0"/>
            <a:t>Estudios cuantitativos en USA</a:t>
          </a:r>
          <a:endParaRPr lang="es-ES" sz="1600" b="1" kern="1200" dirty="0"/>
        </a:p>
      </dsp:txBody>
      <dsp:txXfrm>
        <a:off x="6275387" y="826341"/>
        <a:ext cx="1442355" cy="1323191"/>
      </dsp:txXfrm>
    </dsp:sp>
    <dsp:sp modelId="{3EE5E0B3-0236-4120-B1C4-1DA22C0FA15C}">
      <dsp:nvSpPr>
        <dsp:cNvPr id="0" name=""/>
        <dsp:cNvSpPr/>
      </dsp:nvSpPr>
      <dsp:spPr>
        <a:xfrm>
          <a:off x="5225370" y="1283921"/>
          <a:ext cx="445378" cy="44585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BB5885-BDEE-4A10-889F-F7A59F50122E}">
      <dsp:nvSpPr>
        <dsp:cNvPr id="0" name=""/>
        <dsp:cNvSpPr/>
      </dsp:nvSpPr>
      <dsp:spPr>
        <a:xfrm>
          <a:off x="129812" y="3989557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E28625-F57E-4048-956A-6441298C35A0}">
      <dsp:nvSpPr>
        <dsp:cNvPr id="0" name=""/>
        <dsp:cNvSpPr/>
      </dsp:nvSpPr>
      <dsp:spPr>
        <a:xfrm>
          <a:off x="3228771" y="3129002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67C216-22F4-4C3E-82E6-094BC506CF2D}">
      <dsp:nvSpPr>
        <dsp:cNvPr id="0" name=""/>
        <dsp:cNvSpPr/>
      </dsp:nvSpPr>
      <dsp:spPr>
        <a:xfrm>
          <a:off x="5112569" y="3513161"/>
          <a:ext cx="2100726" cy="1822042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400" kern="1200"/>
        </a:p>
      </dsp:txBody>
      <dsp:txXfrm>
        <a:off x="5420213" y="3779993"/>
        <a:ext cx="1485438" cy="1288378"/>
      </dsp:txXfrm>
    </dsp:sp>
    <dsp:sp modelId="{D431F275-F198-408F-80F7-CB07946C44A7}">
      <dsp:nvSpPr>
        <dsp:cNvPr id="0" name=""/>
        <dsp:cNvSpPr/>
      </dsp:nvSpPr>
      <dsp:spPr>
        <a:xfrm>
          <a:off x="6259108" y="2917343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247EAE6-A24C-4866-844F-7BC9DF4CE30B}">
      <dsp:nvSpPr>
        <dsp:cNvPr id="0" name=""/>
        <dsp:cNvSpPr/>
      </dsp:nvSpPr>
      <dsp:spPr>
        <a:xfrm>
          <a:off x="1296146" y="3385085"/>
          <a:ext cx="1698411" cy="1549212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n-PY" sz="1600" b="1" kern="1200" dirty="0" smtClean="0"/>
            <a:t>Estudios en Argentina</a:t>
          </a:r>
          <a:endParaRPr lang="es-ES" sz="1600" b="1" kern="1200" dirty="0"/>
        </a:p>
      </dsp:txBody>
      <dsp:txXfrm>
        <a:off x="1544873" y="3611962"/>
        <a:ext cx="1200957" cy="1095458"/>
      </dsp:txXfrm>
    </dsp:sp>
    <dsp:sp modelId="{3594887C-8B9B-4082-A915-28BE48C5272A}">
      <dsp:nvSpPr>
        <dsp:cNvPr id="0" name=""/>
        <dsp:cNvSpPr/>
      </dsp:nvSpPr>
      <dsp:spPr>
        <a:xfrm>
          <a:off x="3882550" y="3724056"/>
          <a:ext cx="322940" cy="322739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1DC3653-0976-4861-98CF-5A024C65171D}" type="datetimeFigureOut">
              <a:rPr lang="es-ES" smtClean="0"/>
              <a:t>17/12/2021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0EC123E-3729-4A4E-AE5B-B2A6E3AFF0C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2780928"/>
            <a:ext cx="7488832" cy="1206624"/>
          </a:xfrm>
        </p:spPr>
        <p:txBody>
          <a:bodyPr>
            <a:noAutofit/>
          </a:bodyPr>
          <a:lstStyle/>
          <a:p>
            <a:r>
              <a:rPr lang="es-ES" sz="2400" b="1" dirty="0" smtClean="0">
                <a:solidFill>
                  <a:schemeClr val="accent5"/>
                </a:solidFill>
              </a:rPr>
              <a:t>Trayectorias subjetivas y complicaciones graves de la diabetes mellitus en pacientes varones y mujeres en rehabilitación </a:t>
            </a:r>
            <a:endParaRPr lang="es-ES" sz="2400" dirty="0">
              <a:solidFill>
                <a:schemeClr val="accent5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4365104"/>
            <a:ext cx="7344816" cy="2016224"/>
          </a:xfrm>
        </p:spPr>
        <p:txBody>
          <a:bodyPr>
            <a:noAutofit/>
          </a:bodyPr>
          <a:lstStyle/>
          <a:p>
            <a:r>
              <a:rPr lang="gn-PY" sz="1400" b="1" dirty="0" smtClean="0"/>
              <a:t>Mg. Valeria </a:t>
            </a:r>
            <a:r>
              <a:rPr lang="gn-PY" sz="1400" b="1" dirty="0" smtClean="0"/>
              <a:t>ML. Alonso</a:t>
            </a:r>
            <a:endParaRPr lang="gn-PY" sz="1400" b="1" dirty="0" smtClean="0"/>
          </a:p>
          <a:p>
            <a:r>
              <a:rPr lang="gn-PY" sz="1400" b="1" dirty="0" smtClean="0"/>
              <a:t>Dirección: Dra. Débora J. Tajer, Dra. Ana E. Ostrovsky</a:t>
            </a:r>
          </a:p>
          <a:p>
            <a:r>
              <a:rPr lang="gn-PY" sz="1400" b="1" dirty="0" smtClean="0"/>
              <a:t>J</a:t>
            </a:r>
            <a:r>
              <a:rPr lang="es-ES" sz="1400" b="1" dirty="0" err="1" smtClean="0"/>
              <a:t>urado</a:t>
            </a:r>
            <a:r>
              <a:rPr lang="gn-PY" sz="1400" b="1" dirty="0" smtClean="0"/>
              <a:t>: </a:t>
            </a:r>
            <a:r>
              <a:rPr lang="es-ES" sz="1400" b="1" dirty="0" smtClean="0"/>
              <a:t>Dra</a:t>
            </a:r>
            <a:r>
              <a:rPr lang="es-ES" sz="1400" b="1" dirty="0"/>
              <a:t>. Ana Beatriz Domínguez </a:t>
            </a:r>
            <a:r>
              <a:rPr lang="es-ES" sz="1400" b="1" dirty="0" err="1"/>
              <a:t>Mon</a:t>
            </a:r>
            <a:r>
              <a:rPr lang="es-ES" sz="1400" b="1" dirty="0"/>
              <a:t>, </a:t>
            </a:r>
            <a:r>
              <a:rPr lang="es-ES" sz="1400" b="1" dirty="0" smtClean="0"/>
              <a:t>Dra.</a:t>
            </a:r>
            <a:r>
              <a:rPr lang="gn-PY" sz="1400" b="1" dirty="0" smtClean="0"/>
              <a:t> </a:t>
            </a:r>
            <a:r>
              <a:rPr lang="es-ES" sz="1400" b="1" dirty="0" smtClean="0"/>
              <a:t>Susana </a:t>
            </a:r>
            <a:r>
              <a:rPr lang="es-ES" sz="1400" b="1" dirty="0"/>
              <a:t>Mabel </a:t>
            </a:r>
            <a:r>
              <a:rPr lang="es-ES" sz="1400" b="1" dirty="0" err="1"/>
              <a:t>Maldavsky</a:t>
            </a:r>
            <a:r>
              <a:rPr lang="es-ES" sz="1400" b="1" dirty="0"/>
              <a:t> </a:t>
            </a:r>
            <a:r>
              <a:rPr lang="es-ES" sz="1400" b="1" dirty="0" err="1" smtClean="0"/>
              <a:t>Burin</a:t>
            </a:r>
            <a:r>
              <a:rPr lang="gn-PY" sz="1400" b="1" dirty="0" smtClean="0"/>
              <a:t>, </a:t>
            </a:r>
            <a:r>
              <a:rPr lang="es-ES" sz="1400" b="1" dirty="0" smtClean="0"/>
              <a:t>Dra</a:t>
            </a:r>
            <a:r>
              <a:rPr lang="es-ES" sz="1400" b="1" dirty="0"/>
              <a:t>. Claudia Josefina Arias.</a:t>
            </a:r>
            <a:endParaRPr lang="gn-PY" sz="1400" b="1" dirty="0" smtClean="0"/>
          </a:p>
          <a:p>
            <a:r>
              <a:rPr lang="gn-PY" sz="1400" b="1" dirty="0" smtClean="0"/>
              <a:t>Tesis de Doctorado en Psicología</a:t>
            </a:r>
          </a:p>
          <a:p>
            <a:r>
              <a:rPr lang="gn-PY" sz="1400" b="1" dirty="0" smtClean="0"/>
              <a:t>Universidad Nacional de Mar del Plata</a:t>
            </a:r>
          </a:p>
          <a:p>
            <a:r>
              <a:rPr lang="gn-PY" sz="1400" b="1" dirty="0" smtClean="0"/>
              <a:t>Noviembre 2021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174126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20688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Análisis de datos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384376"/>
          </a:xfrm>
        </p:spPr>
        <p:txBody>
          <a:bodyPr>
            <a:noAutofit/>
          </a:bodyPr>
          <a:lstStyle/>
          <a:p>
            <a:pPr algn="just"/>
            <a:r>
              <a:rPr lang="gn-PY" sz="1800" b="1" dirty="0" smtClean="0"/>
              <a:t>M</a:t>
            </a:r>
            <a:r>
              <a:rPr lang="es-ES" sz="1800" b="1" dirty="0" err="1" smtClean="0"/>
              <a:t>odelo</a:t>
            </a:r>
            <a:r>
              <a:rPr lang="es-ES" sz="1800" b="1" dirty="0" smtClean="0"/>
              <a:t> </a:t>
            </a:r>
            <a:r>
              <a:rPr lang="es-ES" sz="1800" b="1" dirty="0"/>
              <a:t>interpretativo crítico</a:t>
            </a:r>
            <a:r>
              <a:rPr lang="es-ES" sz="1800" dirty="0"/>
              <a:t>, desde el enfoque de género </a:t>
            </a:r>
            <a:r>
              <a:rPr lang="gn-PY" sz="1800" dirty="0" smtClean="0"/>
              <a:t>en su intersección con la clase social </a:t>
            </a:r>
            <a:r>
              <a:rPr lang="es-ES" sz="1800" dirty="0" smtClean="0"/>
              <a:t>y </a:t>
            </a:r>
            <a:r>
              <a:rPr lang="es-ES" sz="1800" dirty="0"/>
              <a:t>la determinación social de la </a:t>
            </a:r>
            <a:r>
              <a:rPr lang="es-ES" sz="1800" dirty="0" smtClean="0"/>
              <a:t>salud</a:t>
            </a:r>
            <a:r>
              <a:rPr lang="gn-PY" sz="1800" dirty="0" smtClean="0"/>
              <a:t> en sus dimensiones general, particular y singular</a:t>
            </a:r>
            <a:r>
              <a:rPr lang="es-ES" sz="1800" dirty="0" smtClean="0"/>
              <a:t>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Subdimensiones: </a:t>
            </a:r>
            <a:r>
              <a:rPr lang="es-ES" sz="1800" dirty="0" smtClean="0"/>
              <a:t>circunstancias </a:t>
            </a:r>
            <a:r>
              <a:rPr lang="gn-PY" sz="1800" dirty="0" smtClean="0"/>
              <a:t>d</a:t>
            </a:r>
            <a:r>
              <a:rPr lang="es-ES" sz="1800" dirty="0" smtClean="0"/>
              <a:t>el </a:t>
            </a:r>
            <a:r>
              <a:rPr lang="es-ES" sz="1800" b="1" dirty="0"/>
              <a:t>diagnóstico de diabetes</a:t>
            </a:r>
            <a:r>
              <a:rPr lang="es-ES" sz="1800" dirty="0"/>
              <a:t>, las características </a:t>
            </a:r>
            <a:r>
              <a:rPr lang="gn-PY" sz="1800" dirty="0" smtClean="0"/>
              <a:t>d</a:t>
            </a:r>
            <a:r>
              <a:rPr lang="es-ES" sz="1800" dirty="0" smtClean="0"/>
              <a:t>el </a:t>
            </a:r>
            <a:r>
              <a:rPr lang="es-ES" sz="1800" b="1" dirty="0"/>
              <a:t>tratamiento</a:t>
            </a:r>
            <a:r>
              <a:rPr lang="es-ES" sz="1800" dirty="0"/>
              <a:t>, la explicación de la </a:t>
            </a:r>
            <a:r>
              <a:rPr lang="es-ES" sz="1800" b="1" dirty="0"/>
              <a:t>enfermedad</a:t>
            </a:r>
            <a:r>
              <a:rPr lang="es-ES" sz="1800" dirty="0"/>
              <a:t>, las trayectorias de las </a:t>
            </a:r>
            <a:r>
              <a:rPr lang="es-ES" sz="1800" b="1" dirty="0"/>
              <a:t>complicaciones</a:t>
            </a:r>
            <a:r>
              <a:rPr lang="es-ES" sz="1800" dirty="0"/>
              <a:t> y las </a:t>
            </a:r>
            <a:r>
              <a:rPr lang="es-ES" sz="1800" b="1" dirty="0"/>
              <a:t>expectativas </a:t>
            </a:r>
            <a:r>
              <a:rPr lang="es-ES" sz="1800" dirty="0"/>
              <a:t>subjetivas futuras.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Se incorporó el </a:t>
            </a:r>
            <a:r>
              <a:rPr lang="es-ES" sz="1800" dirty="0" smtClean="0"/>
              <a:t>redescubrimiento </a:t>
            </a:r>
            <a:r>
              <a:rPr lang="es-ES" sz="1800" dirty="0"/>
              <a:t>de la </a:t>
            </a:r>
            <a:r>
              <a:rPr lang="es-ES" sz="1800" b="1" dirty="0"/>
              <a:t>trama </a:t>
            </a:r>
            <a:r>
              <a:rPr lang="es-ES" sz="1800" b="1" dirty="0" smtClean="0"/>
              <a:t>subyacente</a:t>
            </a:r>
            <a:r>
              <a:rPr lang="gn-PY" sz="1800" b="1" dirty="0" smtClean="0"/>
              <a:t>: </a:t>
            </a:r>
            <a:r>
              <a:rPr lang="gn-PY" sz="1800" dirty="0" smtClean="0"/>
              <a:t>categoría emergente experiencias traumáticas en la infancia.</a:t>
            </a:r>
          </a:p>
          <a:p>
            <a:pPr algn="just"/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24704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7740" y="0"/>
            <a:ext cx="8556748" cy="1412776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gn-PY" sz="2400" b="1" dirty="0" smtClean="0">
                <a:solidFill>
                  <a:schemeClr val="accent5"/>
                </a:solidFill>
              </a:rPr>
              <a:t>Resultados: </a:t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T</a:t>
            </a:r>
            <a:r>
              <a:rPr lang="es-ES" sz="2400" b="1" dirty="0" err="1" smtClean="0">
                <a:solidFill>
                  <a:schemeClr val="accent5"/>
                </a:solidFill>
              </a:rPr>
              <a:t>rayectorias</a:t>
            </a:r>
            <a:r>
              <a:rPr lang="es-ES" sz="2400" b="1" dirty="0" smtClean="0">
                <a:solidFill>
                  <a:schemeClr val="accent5"/>
                </a:solidFill>
              </a:rPr>
              <a:t> </a:t>
            </a:r>
            <a:r>
              <a:rPr lang="es-ES" sz="2400" b="1" dirty="0">
                <a:solidFill>
                  <a:schemeClr val="accent5"/>
                </a:solidFill>
              </a:rPr>
              <a:t>subjetivas en la recurrencia de las complicaciones de la </a:t>
            </a:r>
            <a:r>
              <a:rPr lang="es-ES" sz="2400" b="1" dirty="0" smtClean="0">
                <a:solidFill>
                  <a:schemeClr val="accent5"/>
                </a:solidFill>
              </a:rPr>
              <a:t>diabetes.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9220" y="1556792"/>
            <a:ext cx="8677472" cy="4320480"/>
          </a:xfrm>
        </p:spPr>
        <p:txBody>
          <a:bodyPr>
            <a:noAutofit/>
          </a:bodyPr>
          <a:lstStyle/>
          <a:p>
            <a:pPr algn="just"/>
            <a:r>
              <a:rPr lang="gn-PY" sz="1800" dirty="0" smtClean="0"/>
              <a:t>F</a:t>
            </a:r>
            <a:r>
              <a:rPr lang="es-ES" sz="1800" dirty="0" err="1" smtClean="0"/>
              <a:t>uerte</a:t>
            </a:r>
            <a:r>
              <a:rPr lang="es-ES" sz="1800" dirty="0" smtClean="0"/>
              <a:t> </a:t>
            </a:r>
            <a:r>
              <a:rPr lang="es-ES" sz="1800" dirty="0"/>
              <a:t>vinculación entre </a:t>
            </a:r>
            <a:r>
              <a:rPr lang="es-ES" sz="1800" b="1" dirty="0"/>
              <a:t>la diabetes, la precariedad social y la amputación de la </a:t>
            </a:r>
            <a:r>
              <a:rPr lang="es-ES" sz="1800" b="1" dirty="0" smtClean="0"/>
              <a:t>extremidad. </a:t>
            </a:r>
            <a:endParaRPr lang="gn-PY" sz="1800" b="1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C</a:t>
            </a:r>
            <a:r>
              <a:rPr lang="es-ES" sz="1800" b="1" dirty="0" err="1" smtClean="0"/>
              <a:t>lase</a:t>
            </a:r>
            <a:r>
              <a:rPr lang="es-ES" sz="1800" b="1" dirty="0" smtClean="0"/>
              <a:t> </a:t>
            </a:r>
            <a:r>
              <a:rPr lang="es-ES" sz="1800" b="1" dirty="0"/>
              <a:t>social trabajadora</a:t>
            </a:r>
            <a:r>
              <a:rPr lang="es-ES" sz="1800" dirty="0"/>
              <a:t>, la mayoría migrante de otras provincias del </a:t>
            </a:r>
            <a:r>
              <a:rPr lang="es-ES" sz="1800" dirty="0" smtClean="0"/>
              <a:t>país. </a:t>
            </a:r>
            <a:r>
              <a:rPr lang="gn-PY" sz="1800" dirty="0" smtClean="0"/>
              <a:t>Trabajo en la infancia. Las mujeres trabajaron en el servicio doméstico y la industria del pescado. Los varones en el comercio, la plomería, la agricultura y el transporte.</a:t>
            </a:r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L</a:t>
            </a:r>
            <a:r>
              <a:rPr lang="es-ES" sz="1800" dirty="0" smtClean="0"/>
              <a:t>os </a:t>
            </a:r>
            <a:r>
              <a:rPr lang="es-ES" sz="1800" dirty="0"/>
              <a:t>varones </a:t>
            </a:r>
            <a:r>
              <a:rPr lang="es-ES" sz="1800" dirty="0" err="1" smtClean="0"/>
              <a:t>atravesa</a:t>
            </a:r>
            <a:r>
              <a:rPr lang="gn-PY" sz="1800" dirty="0" smtClean="0"/>
              <a:t>ron</a:t>
            </a:r>
            <a:r>
              <a:rPr lang="es-ES" sz="1800" dirty="0" smtClean="0"/>
              <a:t> </a:t>
            </a:r>
            <a:r>
              <a:rPr lang="es-ES" sz="1800" dirty="0"/>
              <a:t>una cantidad progresiva de operaciones, muchas veces en soledad. </a:t>
            </a:r>
            <a:r>
              <a:rPr lang="es-ES" sz="1800" b="1" dirty="0"/>
              <a:t>Las mujeres </a:t>
            </a:r>
            <a:r>
              <a:rPr lang="es-ES" sz="1800" b="1" dirty="0" smtClean="0"/>
              <a:t>accede</a:t>
            </a:r>
            <a:r>
              <a:rPr lang="gn-PY" sz="1800" b="1" dirty="0" smtClean="0"/>
              <a:t>n</a:t>
            </a:r>
            <a:r>
              <a:rPr lang="es-ES" sz="1800" b="1" dirty="0" smtClean="0"/>
              <a:t> </a:t>
            </a:r>
            <a:r>
              <a:rPr lang="es-ES" sz="1800" b="1" dirty="0"/>
              <a:t>a redes de solidaridad de </a:t>
            </a:r>
            <a:r>
              <a:rPr lang="es-ES" sz="1800" b="1" dirty="0" smtClean="0"/>
              <a:t>género.</a:t>
            </a:r>
            <a:endParaRPr lang="gn-PY" sz="1800" b="1" dirty="0" smtClean="0"/>
          </a:p>
          <a:p>
            <a:pPr algn="just"/>
            <a:endParaRPr lang="gn-PY" sz="1800" dirty="0"/>
          </a:p>
          <a:p>
            <a:pPr algn="just"/>
            <a:r>
              <a:rPr lang="gn-PY" sz="1800" dirty="0" smtClean="0"/>
              <a:t>P</a:t>
            </a:r>
            <a:r>
              <a:rPr lang="es-ES" sz="1800" dirty="0" err="1" smtClean="0"/>
              <a:t>roceso</a:t>
            </a:r>
            <a:r>
              <a:rPr lang="es-ES" sz="1800" dirty="0" smtClean="0"/>
              <a:t> </a:t>
            </a:r>
            <a:r>
              <a:rPr lang="es-ES" sz="1800" dirty="0"/>
              <a:t>de </a:t>
            </a:r>
            <a:r>
              <a:rPr lang="es-ES" sz="1800" b="1" dirty="0"/>
              <a:t>deterioro progresivo </a:t>
            </a:r>
            <a:r>
              <a:rPr lang="es-ES" sz="1800" dirty="0"/>
              <a:t>en varios/as </a:t>
            </a:r>
            <a:r>
              <a:rPr lang="es-ES" sz="1800" dirty="0" smtClean="0"/>
              <a:t>pacientes</a:t>
            </a:r>
            <a:r>
              <a:rPr lang="gn-PY" sz="1800" dirty="0" smtClean="0"/>
              <a:t> </a:t>
            </a:r>
            <a:r>
              <a:rPr lang="es-ES" sz="1800" dirty="0"/>
              <a:t>en </a:t>
            </a:r>
            <a:r>
              <a:rPr lang="gn-PY" sz="1800" dirty="0" smtClean="0"/>
              <a:t>el</a:t>
            </a:r>
            <a:r>
              <a:rPr lang="es-ES" sz="1800" dirty="0" smtClean="0"/>
              <a:t> </a:t>
            </a:r>
            <a:r>
              <a:rPr lang="es-ES" sz="1800" dirty="0"/>
              <a:t>contexto de </a:t>
            </a:r>
            <a:r>
              <a:rPr lang="es-ES" sz="1800" b="1" dirty="0"/>
              <a:t>políticas neoliberales</a:t>
            </a:r>
            <a:r>
              <a:rPr lang="gn-PY" sz="1800" dirty="0" smtClean="0"/>
              <a:t>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07740" y="6021288"/>
            <a:ext cx="8568952" cy="3693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gn-PY" b="1" cap="small" dirty="0" smtClean="0">
                <a:solidFill>
                  <a:schemeClr val="accent5"/>
                </a:solidFill>
              </a:rPr>
              <a:t>VULNERACIÓN DE DERECHOS DE LAS PERSONAS CON DISCAPACIDAD</a:t>
            </a:r>
            <a:endParaRPr lang="es-ES" b="1" cap="small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5679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gn-PY" sz="2400" b="1" dirty="0" smtClean="0">
                <a:solidFill>
                  <a:schemeClr val="accent5"/>
                </a:solidFill>
              </a:rPr>
              <a:t/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>
                <a:solidFill>
                  <a:schemeClr val="accent5"/>
                </a:solidFill>
              </a:rPr>
              <a:t/>
            </a:r>
            <a:br>
              <a:rPr lang="gn-PY" sz="2400" b="1" dirty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Resultados: </a:t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C</a:t>
            </a:r>
            <a:r>
              <a:rPr lang="es-ES" sz="2400" b="1" dirty="0" err="1" smtClean="0">
                <a:solidFill>
                  <a:schemeClr val="accent5"/>
                </a:solidFill>
              </a:rPr>
              <a:t>ondiciones</a:t>
            </a:r>
            <a:r>
              <a:rPr lang="es-ES" sz="2400" b="1" dirty="0" smtClean="0">
                <a:solidFill>
                  <a:schemeClr val="accent5"/>
                </a:solidFill>
              </a:rPr>
              <a:t> </a:t>
            </a:r>
            <a:r>
              <a:rPr lang="es-ES" sz="2400" b="1" dirty="0">
                <a:solidFill>
                  <a:schemeClr val="accent5"/>
                </a:solidFill>
              </a:rPr>
              <a:t>sociales y subjetivas en la tramitación del diagnóstico</a:t>
            </a:r>
            <a:r>
              <a:rPr lang="gn-PY" sz="2400" b="1" dirty="0" smtClean="0">
                <a:solidFill>
                  <a:schemeClr val="accent5"/>
                </a:solidFill>
              </a:rPr>
              <a:t>.</a:t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 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7564" y="1700808"/>
            <a:ext cx="8229600" cy="3240360"/>
          </a:xfrm>
        </p:spPr>
        <p:txBody>
          <a:bodyPr>
            <a:noAutofit/>
          </a:bodyPr>
          <a:lstStyle/>
          <a:p>
            <a:pPr algn="just"/>
            <a:r>
              <a:rPr lang="gn-PY" sz="1800" dirty="0" smtClean="0"/>
              <a:t>E</a:t>
            </a:r>
            <a:r>
              <a:rPr lang="es-ES" sz="1800" dirty="0" err="1" smtClean="0"/>
              <a:t>xistió</a:t>
            </a:r>
            <a:r>
              <a:rPr lang="es-ES" sz="1800" dirty="0" smtClean="0"/>
              <a:t> </a:t>
            </a:r>
            <a:r>
              <a:rPr lang="es-ES" sz="1800" dirty="0"/>
              <a:t>un diagnóstico que muchas veces </a:t>
            </a:r>
            <a:r>
              <a:rPr lang="es-ES" sz="1800" b="1" dirty="0"/>
              <a:t>no fue posible ser </a:t>
            </a:r>
            <a:r>
              <a:rPr lang="es-ES" sz="1800" b="1" dirty="0" smtClean="0"/>
              <a:t>escuchado.</a:t>
            </a:r>
            <a:r>
              <a:rPr lang="gn-PY" sz="1800" dirty="0" smtClean="0"/>
              <a:t> Transcurrieron muchos años entre el diagnóstico y la amputación.</a:t>
            </a:r>
            <a:r>
              <a:rPr lang="es-ES" sz="1800" dirty="0" smtClean="0"/>
              <a:t> </a:t>
            </a:r>
            <a:endParaRPr lang="es-ES" sz="1800" dirty="0"/>
          </a:p>
          <a:p>
            <a:pPr algn="just"/>
            <a:endParaRPr lang="gn-PY" sz="1800" dirty="0"/>
          </a:p>
          <a:p>
            <a:pPr algn="just"/>
            <a:r>
              <a:rPr lang="gn-PY" sz="1800" dirty="0" smtClean="0"/>
              <a:t>N</a:t>
            </a:r>
            <a:r>
              <a:rPr lang="es-ES" sz="1800" dirty="0" smtClean="0"/>
              <a:t>o </a:t>
            </a:r>
            <a:r>
              <a:rPr lang="gn-PY" sz="1800" dirty="0" smtClean="0"/>
              <a:t>se pudieron</a:t>
            </a:r>
            <a:r>
              <a:rPr lang="es-ES" sz="1800" dirty="0" smtClean="0"/>
              <a:t> </a:t>
            </a:r>
            <a:r>
              <a:rPr lang="es-ES" sz="1800" dirty="0"/>
              <a:t>sostener los </a:t>
            </a:r>
            <a:r>
              <a:rPr lang="es-ES" sz="1800" b="1" dirty="0"/>
              <a:t>tratamientos</a:t>
            </a:r>
            <a:r>
              <a:rPr lang="es-ES" sz="1800" dirty="0"/>
              <a:t> luego del diagnóstico de </a:t>
            </a:r>
            <a:r>
              <a:rPr lang="es-ES" sz="1800" dirty="0" smtClean="0"/>
              <a:t>diabetes.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es-ES" sz="1800" dirty="0" smtClean="0"/>
              <a:t>Esta </a:t>
            </a:r>
            <a:r>
              <a:rPr lang="es-ES" sz="1800" dirty="0"/>
              <a:t>dinámica </a:t>
            </a:r>
            <a:r>
              <a:rPr lang="gn-PY" sz="1800" dirty="0" smtClean="0"/>
              <a:t>siguió </a:t>
            </a:r>
            <a:r>
              <a:rPr lang="es-ES" sz="1800" dirty="0" smtClean="0"/>
              <a:t>las </a:t>
            </a:r>
            <a:r>
              <a:rPr lang="es-ES" sz="1800" b="1" dirty="0"/>
              <a:t>posiciones estereotipadas de género </a:t>
            </a:r>
            <a:r>
              <a:rPr lang="es-ES" sz="1800" dirty="0"/>
              <a:t>que vinculan a las mujeres con los cuidados familiares y a los varones con las funciones proveedoras de sustento. </a:t>
            </a:r>
            <a:endParaRPr lang="gn-PY" sz="18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5229200"/>
            <a:ext cx="8208912" cy="92333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cap="small" dirty="0" smtClean="0">
                <a:solidFill>
                  <a:schemeClr val="accent5"/>
                </a:solidFill>
              </a:rPr>
              <a:t>LA AMPUTACIÓN DE LA EXTREMIDAD AMENAZÓ LA CONTINUIDAD DE </a:t>
            </a:r>
            <a:r>
              <a:rPr lang="gn-PY" b="1" cap="small" dirty="0" smtClean="0">
                <a:solidFill>
                  <a:schemeClr val="accent5"/>
                </a:solidFill>
              </a:rPr>
              <a:t>L</a:t>
            </a:r>
            <a:r>
              <a:rPr lang="es-ES" b="1" cap="small" dirty="0" smtClean="0">
                <a:solidFill>
                  <a:schemeClr val="accent5"/>
                </a:solidFill>
              </a:rPr>
              <a:t>AS POSICIONES</a:t>
            </a:r>
            <a:r>
              <a:rPr lang="gn-PY" b="1" cap="small" dirty="0" smtClean="0">
                <a:solidFill>
                  <a:schemeClr val="accent5"/>
                </a:solidFill>
              </a:rPr>
              <a:t> DE GÉNERO</a:t>
            </a:r>
            <a:r>
              <a:rPr lang="es-ES" b="1" cap="small" dirty="0" smtClean="0">
                <a:solidFill>
                  <a:schemeClr val="accent5"/>
                </a:solidFill>
              </a:rPr>
              <a:t>, ESPECIALMENTE LA DE LOS VARONES. </a:t>
            </a:r>
            <a:endParaRPr lang="gn-PY" b="1" cap="small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9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dirty="0" smtClean="0"/>
              <a:t>“</a:t>
            </a:r>
            <a:r>
              <a:rPr lang="gn-PY" b="1" dirty="0" smtClean="0"/>
              <a:t>Y</a:t>
            </a:r>
            <a:r>
              <a:rPr lang="es-ES" b="1" dirty="0" smtClean="0"/>
              <a:t>o </a:t>
            </a:r>
            <a:r>
              <a:rPr lang="es-ES" b="1" dirty="0"/>
              <a:t>no le di ni p... </a:t>
            </a:r>
            <a:r>
              <a:rPr lang="es-ES" dirty="0"/>
              <a:t>Fui al médico y me dice te voy a hacer unos estudios para saber qué </a:t>
            </a:r>
            <a:r>
              <a:rPr lang="es-ES" dirty="0" err="1"/>
              <a:t>tenés</a:t>
            </a:r>
            <a:r>
              <a:rPr lang="es-ES" dirty="0"/>
              <a:t> y bueno me saltó que tenía diabetes, </a:t>
            </a:r>
            <a:r>
              <a:rPr lang="es-ES" b="1" dirty="0"/>
              <a:t>claro yo no le di p… ni </a:t>
            </a:r>
            <a:r>
              <a:rPr lang="es-ES" b="1" dirty="0" smtClean="0"/>
              <a:t>nada</a:t>
            </a:r>
            <a:r>
              <a:rPr lang="gn-PY" b="1" dirty="0" smtClean="0"/>
              <a:t> </a:t>
            </a:r>
            <a:r>
              <a:rPr lang="gn-PY" dirty="0" smtClean="0"/>
              <a:t>(</a:t>
            </a:r>
            <a:r>
              <a:rPr lang="es-ES" dirty="0" smtClean="0"/>
              <a:t>…</a:t>
            </a:r>
            <a:r>
              <a:rPr lang="gn-PY" dirty="0" smtClean="0"/>
              <a:t>)</a:t>
            </a:r>
            <a:r>
              <a:rPr lang="es-ES" dirty="0" smtClean="0"/>
              <a:t> </a:t>
            </a:r>
            <a:r>
              <a:rPr lang="es-ES" b="1" dirty="0" smtClean="0"/>
              <a:t>Nunca</a:t>
            </a:r>
            <a:r>
              <a:rPr lang="es-ES" b="1" dirty="0"/>
              <a:t>, abandoné. </a:t>
            </a:r>
            <a:r>
              <a:rPr lang="es-ES" dirty="0"/>
              <a:t>Qué se yo, yo me veía bien. Estaba limpiando atrás y me rompió un plato mi </a:t>
            </a:r>
            <a:r>
              <a:rPr lang="es-ES" dirty="0" smtClean="0"/>
              <a:t>nieto</a:t>
            </a:r>
            <a:r>
              <a:rPr lang="gn-PY" dirty="0" smtClean="0"/>
              <a:t>. </a:t>
            </a:r>
            <a:r>
              <a:rPr lang="gn-PY" b="1" dirty="0" smtClean="0"/>
              <a:t>A</a:t>
            </a:r>
            <a:r>
              <a:rPr lang="es-ES" b="1" dirty="0" smtClean="0"/>
              <a:t> </a:t>
            </a:r>
            <a:r>
              <a:rPr lang="es-ES" b="1" dirty="0"/>
              <a:t>mí me gustaba tirar balde</a:t>
            </a:r>
            <a:r>
              <a:rPr lang="es-ES" dirty="0"/>
              <a:t>, </a:t>
            </a:r>
            <a:r>
              <a:rPr lang="es-ES" dirty="0" smtClean="0"/>
              <a:t>baldeando </a:t>
            </a:r>
            <a:r>
              <a:rPr lang="es-ES" dirty="0"/>
              <a:t>tiré las ojotas y me quedé descalza, empecé a sacar agua y me pinché con un pedacito del vidrio del plato, </a:t>
            </a:r>
            <a:r>
              <a:rPr lang="es-ES" b="1" dirty="0"/>
              <a:t>yo sentí que me pinché y bueno no le hice </a:t>
            </a:r>
            <a:r>
              <a:rPr lang="es-ES" b="1" dirty="0" smtClean="0"/>
              <a:t>caso</a:t>
            </a:r>
            <a:r>
              <a:rPr lang="gn-PY" b="1" dirty="0" smtClean="0"/>
              <a:t>.</a:t>
            </a:r>
            <a:r>
              <a:rPr lang="gn-PY" dirty="0" smtClean="0"/>
              <a:t>”</a:t>
            </a:r>
            <a:r>
              <a:rPr lang="es-ES" dirty="0" smtClean="0"/>
              <a:t> </a:t>
            </a:r>
            <a:r>
              <a:rPr lang="gn-PY" b="1" dirty="0"/>
              <a:t>(</a:t>
            </a:r>
            <a:r>
              <a:rPr lang="es-ES" b="1" dirty="0" smtClean="0"/>
              <a:t>La </a:t>
            </a:r>
            <a:r>
              <a:rPr lang="es-ES" b="1" dirty="0"/>
              <a:t>Negra, 73 </a:t>
            </a:r>
            <a:r>
              <a:rPr lang="es-ES" b="1" dirty="0" smtClean="0"/>
              <a:t>años</a:t>
            </a:r>
            <a:r>
              <a:rPr lang="gn-PY" b="1" dirty="0" smtClean="0"/>
              <a:t>)</a:t>
            </a:r>
            <a:r>
              <a:rPr lang="es-ES" b="1" dirty="0" smtClean="0"/>
              <a:t> </a:t>
            </a:r>
            <a:endParaRPr lang="gn-PY" b="1" dirty="0" smtClean="0"/>
          </a:p>
          <a:p>
            <a:pPr algn="just"/>
            <a:endParaRPr lang="gn-PY" dirty="0" smtClean="0"/>
          </a:p>
          <a:p>
            <a:pPr algn="just"/>
            <a:r>
              <a:rPr lang="gn-PY" dirty="0" smtClean="0"/>
              <a:t>“</a:t>
            </a:r>
            <a:r>
              <a:rPr lang="es-ES" b="1" dirty="0" smtClean="0"/>
              <a:t>Dejé </a:t>
            </a:r>
            <a:r>
              <a:rPr lang="es-ES" b="1" dirty="0"/>
              <a:t>de trabajar ya cuando me cortaron la pierna</a:t>
            </a:r>
            <a:r>
              <a:rPr lang="es-ES" dirty="0"/>
              <a:t>, ahí se me terminó todo. Ahí cambió mi vida, la pierna, </a:t>
            </a:r>
            <a:r>
              <a:rPr lang="es-ES" b="1" dirty="0"/>
              <a:t>le dije a mi hermana no se si no me voy a matar.</a:t>
            </a:r>
            <a:r>
              <a:rPr lang="es-ES" dirty="0"/>
              <a:t> Así que me mandaron al psicólogo. Fui, después los otros estaban haciendo </a:t>
            </a:r>
            <a:r>
              <a:rPr lang="es-ES" dirty="0" err="1"/>
              <a:t>kinesio</a:t>
            </a:r>
            <a:r>
              <a:rPr lang="es-ES" dirty="0"/>
              <a:t> y me dijeron que no me haga mala sangre, que ellos caminaban, que había que poner voluntad y hacerle caso a la doctora y así iba a caminar y ahí vi que había algo. Yo andaba en una silla de ruedas </a:t>
            </a:r>
            <a:r>
              <a:rPr lang="es-ES" dirty="0" smtClean="0"/>
              <a:t>prestada</a:t>
            </a:r>
            <a:r>
              <a:rPr lang="gn-PY" dirty="0" smtClean="0"/>
              <a:t>.”</a:t>
            </a:r>
            <a:r>
              <a:rPr lang="es-ES" dirty="0" smtClean="0"/>
              <a:t> </a:t>
            </a:r>
            <a:r>
              <a:rPr lang="gn-PY" b="1" dirty="0"/>
              <a:t>(</a:t>
            </a:r>
            <a:r>
              <a:rPr lang="es-ES" b="1" dirty="0" smtClean="0"/>
              <a:t>Roberto</a:t>
            </a:r>
            <a:r>
              <a:rPr lang="es-ES" b="1" dirty="0"/>
              <a:t>, 57 </a:t>
            </a:r>
            <a:r>
              <a:rPr lang="es-ES" b="1" dirty="0" smtClean="0"/>
              <a:t>años</a:t>
            </a:r>
            <a:r>
              <a:rPr lang="gn-PY" b="1" dirty="0" smtClean="0"/>
              <a:t>)</a:t>
            </a:r>
            <a:r>
              <a:rPr lang="es-ES" b="1" dirty="0" smtClean="0"/>
              <a:t> </a:t>
            </a:r>
            <a:endParaRPr lang="es-ES" b="1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2696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Testimonios </a:t>
            </a:r>
            <a:endParaRPr lang="es-ES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8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gn-PY" sz="2400" b="1" dirty="0" smtClean="0">
                <a:solidFill>
                  <a:schemeClr val="accent5"/>
                </a:solidFill>
              </a:rPr>
              <a:t/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/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Resultados: </a:t>
            </a:r>
            <a:br>
              <a:rPr lang="gn-PY" sz="2400" b="1" dirty="0" smtClean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C</a:t>
            </a:r>
            <a:r>
              <a:rPr lang="es-ES" sz="2400" b="1" dirty="0" err="1" smtClean="0">
                <a:solidFill>
                  <a:schemeClr val="accent5"/>
                </a:solidFill>
              </a:rPr>
              <a:t>ondiciones</a:t>
            </a:r>
            <a:r>
              <a:rPr lang="es-ES" sz="2400" b="1" dirty="0" smtClean="0">
                <a:solidFill>
                  <a:schemeClr val="accent5"/>
                </a:solidFill>
              </a:rPr>
              <a:t> </a:t>
            </a:r>
            <a:r>
              <a:rPr lang="es-ES" sz="2400" b="1" dirty="0">
                <a:solidFill>
                  <a:schemeClr val="accent5"/>
                </a:solidFill>
              </a:rPr>
              <a:t>imaginarias y simbólicas en la gestión de la cronicidad de la diabetes. </a:t>
            </a:r>
            <a:br>
              <a:rPr lang="es-ES" sz="2400" b="1" dirty="0">
                <a:solidFill>
                  <a:schemeClr val="accent5"/>
                </a:solidFill>
              </a:rPr>
            </a:br>
            <a:r>
              <a:rPr lang="gn-PY" sz="2400" b="1" dirty="0" smtClean="0">
                <a:solidFill>
                  <a:schemeClr val="accent5"/>
                </a:solidFill>
              </a:rPr>
              <a:t> 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2448272"/>
          </a:xfrm>
        </p:spPr>
        <p:txBody>
          <a:bodyPr>
            <a:normAutofit/>
          </a:bodyPr>
          <a:lstStyle/>
          <a:p>
            <a:pPr algn="just"/>
            <a:r>
              <a:rPr lang="gn-PY" sz="1800" dirty="0" smtClean="0"/>
              <a:t>Luego de la amputación, </a:t>
            </a:r>
            <a:r>
              <a:rPr lang="gn-PY" sz="1800" b="1" dirty="0" smtClean="0"/>
              <a:t>l</a:t>
            </a:r>
            <a:r>
              <a:rPr lang="es-ES" sz="1800" b="1" dirty="0" smtClean="0"/>
              <a:t>as </a:t>
            </a:r>
            <a:r>
              <a:rPr lang="es-ES" sz="1800" b="1" dirty="0"/>
              <a:t>mujeres </a:t>
            </a:r>
            <a:r>
              <a:rPr lang="es-ES" sz="1800" b="1" dirty="0" smtClean="0"/>
              <a:t>mantuvieron </a:t>
            </a:r>
            <a:r>
              <a:rPr lang="es-ES" sz="1800" b="1" dirty="0"/>
              <a:t>sus lugares femeninos </a:t>
            </a:r>
            <a:r>
              <a:rPr lang="es-ES" sz="1800" dirty="0"/>
              <a:t>especialmente en los ámbitos domésticos, pero también laborales y comunitarios.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es-ES" sz="1800" b="1" dirty="0" smtClean="0"/>
              <a:t>Los varones</a:t>
            </a:r>
            <a:r>
              <a:rPr lang="gn-PY" sz="1800" b="1" dirty="0" smtClean="0"/>
              <a:t> </a:t>
            </a:r>
            <a:r>
              <a:rPr lang="es-ES" sz="1800" dirty="0" smtClean="0"/>
              <a:t>al perder </a:t>
            </a:r>
            <a:r>
              <a:rPr lang="es-ES" sz="1800" dirty="0"/>
              <a:t>sus trabajos, </a:t>
            </a:r>
            <a:r>
              <a:rPr lang="gn-PY" sz="1800" dirty="0" smtClean="0"/>
              <a:t>sus parejas, </a:t>
            </a:r>
            <a:r>
              <a:rPr lang="es-ES" sz="1800" dirty="0" smtClean="0"/>
              <a:t>con </a:t>
            </a:r>
            <a:r>
              <a:rPr lang="es-ES" sz="1800" dirty="0"/>
              <a:t>la llegada de la discapacidad se deprimieron, </a:t>
            </a:r>
            <a:r>
              <a:rPr lang="gn-PY" sz="1800" b="1" dirty="0" smtClean="0"/>
              <a:t>sintieron</a:t>
            </a:r>
            <a:r>
              <a:rPr lang="es-ES" sz="1800" b="1" dirty="0" smtClean="0"/>
              <a:t> </a:t>
            </a:r>
            <a:r>
              <a:rPr lang="es-ES" sz="1800" b="1" dirty="0"/>
              <a:t>mermar </a:t>
            </a:r>
            <a:r>
              <a:rPr lang="es-ES" sz="1800" b="1" dirty="0" smtClean="0"/>
              <a:t>su </a:t>
            </a:r>
            <a:r>
              <a:rPr lang="es-ES" sz="1800" b="1" dirty="0"/>
              <a:t>masculinidad </a:t>
            </a:r>
            <a:r>
              <a:rPr lang="es-ES" sz="1800" dirty="0"/>
              <a:t>y este escenario fue para muchos insoportable.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95536" y="5301208"/>
            <a:ext cx="8352928" cy="64633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gn-PY" b="1" cap="small" dirty="0" smtClean="0">
                <a:solidFill>
                  <a:schemeClr val="accent5"/>
                </a:solidFill>
              </a:rPr>
              <a:t>CÓMO SE SOSTIENE </a:t>
            </a:r>
            <a:r>
              <a:rPr lang="es-ES" b="1" cap="small" dirty="0" smtClean="0">
                <a:solidFill>
                  <a:schemeClr val="accent5"/>
                </a:solidFill>
              </a:rPr>
              <a:t>LA SUBJETIVIDAD</a:t>
            </a:r>
            <a:r>
              <a:rPr lang="gn-PY" b="1" cap="small" dirty="0" smtClean="0">
                <a:solidFill>
                  <a:schemeClr val="accent5"/>
                </a:solidFill>
              </a:rPr>
              <a:t> </a:t>
            </a:r>
            <a:r>
              <a:rPr lang="es-ES" b="1" cap="small" dirty="0" smtClean="0">
                <a:solidFill>
                  <a:schemeClr val="accent5"/>
                </a:solidFill>
              </a:rPr>
              <a:t>EN EL IMAGINARIO</a:t>
            </a:r>
            <a:r>
              <a:rPr lang="gn-PY" b="1" cap="small" dirty="0" smtClean="0">
                <a:solidFill>
                  <a:schemeClr val="accent5"/>
                </a:solidFill>
              </a:rPr>
              <a:t>, CON </a:t>
            </a:r>
            <a:r>
              <a:rPr lang="es-ES" b="1" cap="small" dirty="0" smtClean="0">
                <a:solidFill>
                  <a:schemeClr val="accent5"/>
                </a:solidFill>
              </a:rPr>
              <a:t>UN NARCISISMO TAN GOLPEADO EN LO REA</a:t>
            </a:r>
            <a:r>
              <a:rPr lang="gn-PY" b="1" cap="small" dirty="0" smtClean="0">
                <a:solidFill>
                  <a:schemeClr val="accent5"/>
                </a:solidFill>
              </a:rPr>
              <a:t>L.</a:t>
            </a:r>
            <a:endParaRPr lang="es-ES" b="1" cap="small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5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92696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Testimonios 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gn-PY" b="1" dirty="0" smtClean="0"/>
              <a:t>“</a:t>
            </a:r>
            <a:r>
              <a:rPr lang="es-ES" b="1" dirty="0" smtClean="0"/>
              <a:t>Poder </a:t>
            </a:r>
            <a:r>
              <a:rPr lang="es-ES" b="1" dirty="0"/>
              <a:t>tener la prótesis, porque soy una mujer muy </a:t>
            </a:r>
            <a:r>
              <a:rPr lang="es-ES" b="1" dirty="0" err="1" smtClean="0"/>
              <a:t>independi</a:t>
            </a:r>
            <a:r>
              <a:rPr lang="gn-PY" b="1" dirty="0" smtClean="0"/>
              <a:t>en</a:t>
            </a:r>
            <a:r>
              <a:rPr lang="es-ES" b="1" dirty="0" smtClean="0"/>
              <a:t>te</a:t>
            </a:r>
            <a:r>
              <a:rPr lang="es-ES" b="1" dirty="0"/>
              <a:t>,</a:t>
            </a:r>
            <a:r>
              <a:rPr lang="es-ES" dirty="0"/>
              <a:t> a mí lo que me pasó con esto es que </a:t>
            </a:r>
            <a:r>
              <a:rPr lang="es-ES" b="1" dirty="0"/>
              <a:t>perdí libertad</a:t>
            </a:r>
            <a:r>
              <a:rPr lang="es-ES" dirty="0"/>
              <a:t>; de tener a mamá en mi casa, lavándome los platos, o de querer salir a algún lado y llamar a alguien a ver si me podían llevar. Eso fue lo que más me golpeó de perder la pierna. </a:t>
            </a:r>
            <a:r>
              <a:rPr lang="es-ES" b="1" dirty="0"/>
              <a:t>Siempre fui de manejarme yo </a:t>
            </a:r>
            <a:r>
              <a:rPr lang="es-ES" b="1" dirty="0" smtClean="0"/>
              <a:t>sola</a:t>
            </a:r>
            <a:r>
              <a:rPr lang="gn-PY" b="1" dirty="0" smtClean="0"/>
              <a:t>. </a:t>
            </a:r>
            <a:r>
              <a:rPr lang="es-ES" b="1" dirty="0"/>
              <a:t>Si, ahora lavo la ropa. </a:t>
            </a:r>
            <a:r>
              <a:rPr lang="es-ES" dirty="0"/>
              <a:t>Mucho no puedo hacer porque los tiempos no son los mismos de antes y más que </a:t>
            </a:r>
            <a:r>
              <a:rPr lang="es-ES" b="1" dirty="0"/>
              <a:t>sigo trabajando y tengo mucho trabajo, hago casi todos los días tortas y esas </a:t>
            </a:r>
            <a:r>
              <a:rPr lang="es-ES" b="1" dirty="0" smtClean="0"/>
              <a:t>cosas</a:t>
            </a:r>
            <a:r>
              <a:rPr lang="gn-PY" b="1" dirty="0" smtClean="0"/>
              <a:t>.</a:t>
            </a:r>
            <a:r>
              <a:rPr lang="gn-PY" dirty="0" smtClean="0"/>
              <a:t>”</a:t>
            </a:r>
            <a:r>
              <a:rPr lang="es-ES" dirty="0" smtClean="0"/>
              <a:t> </a:t>
            </a:r>
            <a:r>
              <a:rPr lang="es-ES" b="1" dirty="0"/>
              <a:t>(La Mina, 39 años</a:t>
            </a:r>
            <a:r>
              <a:rPr lang="es-ES" b="1" dirty="0" smtClean="0"/>
              <a:t>)</a:t>
            </a:r>
            <a:endParaRPr lang="gn-PY" b="1" dirty="0" smtClean="0"/>
          </a:p>
          <a:p>
            <a:pPr algn="just"/>
            <a:endParaRPr lang="gn-PY" dirty="0" smtClean="0"/>
          </a:p>
          <a:p>
            <a:pPr algn="just"/>
            <a:r>
              <a:rPr lang="es-ES" b="1" dirty="0"/>
              <a:t>“No quiero seguir viviendo así, de hecho anoche pensé en </a:t>
            </a:r>
            <a:r>
              <a:rPr lang="es-ES" b="1" dirty="0" smtClean="0"/>
              <a:t>matarme </a:t>
            </a:r>
            <a:r>
              <a:rPr lang="gn-PY" dirty="0" smtClean="0"/>
              <a:t>(...).</a:t>
            </a:r>
            <a:r>
              <a:rPr lang="es-ES" dirty="0" smtClean="0"/>
              <a:t> </a:t>
            </a:r>
            <a:r>
              <a:rPr lang="gn-PY" dirty="0" smtClean="0"/>
              <a:t>A</a:t>
            </a:r>
            <a:r>
              <a:rPr lang="es-ES" dirty="0" smtClean="0"/>
              <a:t> </a:t>
            </a:r>
            <a:r>
              <a:rPr lang="es-ES" dirty="0"/>
              <a:t>los diez días que estaba en mi casa de vuelta de haber estado internado, </a:t>
            </a:r>
            <a:r>
              <a:rPr lang="es-ES" b="1" dirty="0"/>
              <a:t>me dijo que no me quería más</a:t>
            </a:r>
            <a:r>
              <a:rPr lang="es-ES" dirty="0"/>
              <a:t>. O sea es obvio que era por eso. Yo sentí desilusión. Yo esperaba apoyo, igual no dejó de apoyarme. Pero lo que yo le reprochaba era el </a:t>
            </a:r>
            <a:r>
              <a:rPr lang="es-ES" dirty="0" smtClean="0"/>
              <a:t>momento</a:t>
            </a:r>
            <a:r>
              <a:rPr lang="gn-PY" dirty="0" smtClean="0"/>
              <a:t>.” </a:t>
            </a:r>
            <a:r>
              <a:rPr lang="es-ES" b="1" dirty="0"/>
              <a:t>(El Chacho, 49 años</a:t>
            </a:r>
            <a:r>
              <a:rPr lang="es-ES" b="1" dirty="0" smtClean="0"/>
              <a:t>) 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3351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5639289" cy="4230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286811" y="53390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 smtClean="0">
                <a:solidFill>
                  <a:schemeClr val="accent5"/>
                </a:solidFill>
              </a:rPr>
              <a:t>Sally (</a:t>
            </a:r>
            <a:r>
              <a:rPr lang="gn-PY" b="1" dirty="0" smtClean="0">
                <a:solidFill>
                  <a:schemeClr val="accent5"/>
                </a:solidFill>
              </a:rPr>
              <a:t>Burton </a:t>
            </a:r>
            <a:r>
              <a:rPr lang="gn-PY" b="1" i="1" dirty="0" smtClean="0">
                <a:solidFill>
                  <a:schemeClr val="accent5"/>
                </a:solidFill>
              </a:rPr>
              <a:t>et al.</a:t>
            </a:r>
            <a:r>
              <a:rPr lang="es-ES" b="1" dirty="0" smtClean="0">
                <a:solidFill>
                  <a:schemeClr val="accent5"/>
                </a:solidFill>
              </a:rPr>
              <a:t>, </a:t>
            </a:r>
            <a:r>
              <a:rPr lang="es-ES" b="1" dirty="0">
                <a:solidFill>
                  <a:schemeClr val="accent5"/>
                </a:solidFill>
              </a:rPr>
              <a:t>1993) </a:t>
            </a:r>
          </a:p>
        </p:txBody>
      </p:sp>
    </p:spTree>
    <p:extLst>
      <p:ext uri="{BB962C8B-B14F-4D97-AF65-F5344CB8AC3E}">
        <p14:creationId xmlns:p14="http://schemas.microsoft.com/office/powerpoint/2010/main" val="10824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464496"/>
          </a:xfrm>
        </p:spPr>
        <p:txBody>
          <a:bodyPr>
            <a:normAutofit/>
          </a:bodyPr>
          <a:lstStyle/>
          <a:p>
            <a:pPr algn="just"/>
            <a:r>
              <a:rPr lang="gn-PY" sz="1800" b="1" dirty="0" smtClean="0"/>
              <a:t>L</a:t>
            </a:r>
            <a:r>
              <a:rPr lang="es-ES" sz="1800" b="1" dirty="0" smtClean="0"/>
              <a:t>os </a:t>
            </a:r>
            <a:r>
              <a:rPr lang="es-ES" sz="1800" b="1" dirty="0"/>
              <a:t>modos tempranos de subjetivación de</a:t>
            </a:r>
            <a:r>
              <a:rPr lang="gn-PY" sz="1800" b="1" dirty="0"/>
              <a:t> </a:t>
            </a:r>
            <a:r>
              <a:rPr lang="es-ES" sz="1800" b="1" dirty="0"/>
              <a:t>género </a:t>
            </a:r>
            <a:r>
              <a:rPr lang="es-ES" sz="1800" dirty="0"/>
              <a:t>en la sociedad </a:t>
            </a:r>
            <a:r>
              <a:rPr lang="es-ES" sz="1800" dirty="0" smtClean="0"/>
              <a:t>patriarcal</a:t>
            </a:r>
            <a:r>
              <a:rPr lang="gn-PY" sz="1800" dirty="0" smtClean="0"/>
              <a:t> vinculados con </a:t>
            </a:r>
            <a:r>
              <a:rPr lang="es-ES" sz="1800" dirty="0" smtClean="0"/>
              <a:t>las </a:t>
            </a:r>
            <a:r>
              <a:rPr lang="gn-PY" sz="1800" dirty="0" smtClean="0"/>
              <a:t>relaciones </a:t>
            </a:r>
            <a:r>
              <a:rPr lang="es-ES" sz="1800" dirty="0"/>
              <a:t>de dominación y </a:t>
            </a:r>
            <a:r>
              <a:rPr lang="es-ES" sz="1800" dirty="0" err="1"/>
              <a:t>subalternación</a:t>
            </a:r>
            <a:r>
              <a:rPr lang="es-ES" sz="1800" dirty="0"/>
              <a:t> </a:t>
            </a:r>
            <a:r>
              <a:rPr lang="gn-PY" sz="1800" dirty="0" smtClean="0"/>
              <a:t>explican la relegación del cuidado de la salud </a:t>
            </a:r>
            <a:r>
              <a:rPr lang="es-ES" sz="1800" dirty="0" smtClean="0"/>
              <a:t>en </a:t>
            </a:r>
            <a:r>
              <a:rPr lang="es-ES" sz="1800" dirty="0"/>
              <a:t>contextos sociales e históricos</a:t>
            </a:r>
            <a:r>
              <a:rPr lang="gn-PY" sz="1800" dirty="0"/>
              <a:t> </a:t>
            </a:r>
            <a:r>
              <a:rPr lang="es-ES" sz="1800" dirty="0" smtClean="0"/>
              <a:t>desfavorables.</a:t>
            </a:r>
            <a:endParaRPr lang="es-ES" sz="1800" dirty="0"/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Los varones mantienen </a:t>
            </a:r>
            <a:r>
              <a:rPr lang="gn-PY" sz="1800" dirty="0"/>
              <a:t>m</a:t>
            </a:r>
            <a:r>
              <a:rPr lang="es-ES" sz="1800" dirty="0" err="1"/>
              <a:t>ejores</a:t>
            </a:r>
            <a:r>
              <a:rPr lang="gn-PY" sz="1800" dirty="0"/>
              <a:t> </a:t>
            </a:r>
            <a:r>
              <a:rPr lang="es-ES" sz="1800" dirty="0" err="1" smtClean="0"/>
              <a:t>posicion</a:t>
            </a:r>
            <a:r>
              <a:rPr lang="gn-PY" sz="1800" dirty="0" smtClean="0"/>
              <a:t>es</a:t>
            </a:r>
            <a:r>
              <a:rPr lang="es-ES" sz="1800" dirty="0" smtClean="0"/>
              <a:t> </a:t>
            </a:r>
            <a:r>
              <a:rPr lang="es-ES" sz="1800" dirty="0"/>
              <a:t>vinculares en los ámbitos </a:t>
            </a:r>
            <a:r>
              <a:rPr lang="es-ES" sz="1800" dirty="0" smtClean="0"/>
              <a:t>públicos</a:t>
            </a:r>
            <a:r>
              <a:rPr lang="gn-PY" sz="1800" dirty="0" smtClean="0"/>
              <a:t>, pero sienten pérdida de la omnipotencia de u</a:t>
            </a:r>
            <a:r>
              <a:rPr lang="es-ES" sz="1800" dirty="0" err="1" smtClean="0"/>
              <a:t>na</a:t>
            </a:r>
            <a:r>
              <a:rPr lang="gn-PY" sz="1800" b="1" dirty="0" smtClean="0"/>
              <a:t> </a:t>
            </a:r>
            <a:r>
              <a:rPr lang="es-ES" sz="1800" b="1" dirty="0"/>
              <a:t>masculinidad</a:t>
            </a:r>
            <a:r>
              <a:rPr lang="es-ES" sz="1800" dirty="0"/>
              <a:t> amenazada por la desintegración </a:t>
            </a:r>
            <a:r>
              <a:rPr lang="es-ES" sz="1800" dirty="0" smtClean="0"/>
              <a:t>corporal</a:t>
            </a:r>
            <a:r>
              <a:rPr lang="gn-PY" sz="1800" dirty="0" smtClean="0"/>
              <a:t>. </a:t>
            </a:r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L</a:t>
            </a:r>
            <a:r>
              <a:rPr lang="es-ES" sz="1800" dirty="0" smtClean="0"/>
              <a:t>as mujeres</a:t>
            </a:r>
            <a:r>
              <a:rPr lang="gn-PY" sz="1800" dirty="0" smtClean="0"/>
              <a:t> lo</a:t>
            </a:r>
            <a:r>
              <a:rPr lang="es-ES" sz="1800" dirty="0" smtClean="0"/>
              <a:t>gran mantener </a:t>
            </a:r>
            <a:r>
              <a:rPr lang="es-ES" sz="1800" dirty="0"/>
              <a:t>sus </a:t>
            </a:r>
            <a:r>
              <a:rPr lang="es-ES" sz="1800" b="1" dirty="0"/>
              <a:t>posiciones femeninas </a:t>
            </a:r>
            <a:r>
              <a:rPr lang="es-ES" sz="1800" dirty="0"/>
              <a:t>de cuidado y reproducción </a:t>
            </a:r>
            <a:r>
              <a:rPr lang="es-ES" sz="1800" dirty="0" smtClean="0"/>
              <a:t>doméstica</a:t>
            </a:r>
            <a:r>
              <a:rPr lang="gn-PY" sz="1800" dirty="0"/>
              <a:t> </a:t>
            </a:r>
            <a:r>
              <a:rPr lang="gn-PY" sz="1800" dirty="0" smtClean="0"/>
              <a:t>luego de la amputación y son sostenidas por redes de solidaridad de género.</a:t>
            </a:r>
          </a:p>
          <a:p>
            <a:pPr algn="just"/>
            <a:endParaRPr lang="gn-PY" sz="1800" dirty="0" smtClean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92696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Conclusión </a:t>
            </a:r>
            <a:endParaRPr lang="es-ES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7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Discusión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gn-PY" sz="1800" b="1" dirty="0"/>
              <a:t>D</a:t>
            </a:r>
            <a:r>
              <a:rPr lang="es-ES" sz="1800" b="1" dirty="0" err="1" smtClean="0"/>
              <a:t>imensión</a:t>
            </a:r>
            <a:r>
              <a:rPr lang="es-ES" sz="1800" b="1" dirty="0" smtClean="0"/>
              <a:t> general</a:t>
            </a:r>
            <a:r>
              <a:rPr lang="gn-PY" sz="1800" dirty="0" smtClean="0"/>
              <a:t>:</a:t>
            </a:r>
            <a:r>
              <a:rPr lang="es-ES" sz="1800" dirty="0" smtClean="0"/>
              <a:t> </a:t>
            </a:r>
            <a:endParaRPr lang="gn-PY" sz="1800" dirty="0" smtClean="0"/>
          </a:p>
          <a:p>
            <a:pPr algn="just"/>
            <a:endParaRPr lang="gn-PY" sz="1800" dirty="0"/>
          </a:p>
          <a:p>
            <a:pPr algn="just"/>
            <a:r>
              <a:rPr lang="gn-PY" sz="1800" b="1" dirty="0" smtClean="0"/>
              <a:t>T</a:t>
            </a:r>
            <a:r>
              <a:rPr lang="es-ES" sz="1800" b="1" dirty="0" err="1" smtClean="0"/>
              <a:t>rayectorias</a:t>
            </a:r>
            <a:r>
              <a:rPr lang="es-ES" sz="1800" b="1" dirty="0" smtClean="0"/>
              <a:t> </a:t>
            </a:r>
            <a:r>
              <a:rPr lang="es-ES" sz="1800" b="1" dirty="0"/>
              <a:t>de salud </a:t>
            </a:r>
            <a:r>
              <a:rPr lang="es-ES" sz="1800" b="1" dirty="0" err="1" smtClean="0"/>
              <a:t>deteriorantes</a:t>
            </a:r>
            <a:r>
              <a:rPr lang="gn-PY" sz="1800" b="1" dirty="0"/>
              <a:t> </a:t>
            </a:r>
            <a:r>
              <a:rPr lang="gn-PY" sz="1800" dirty="0"/>
              <a:t>(</a:t>
            </a:r>
            <a:r>
              <a:rPr lang="es-ES" sz="1800" dirty="0"/>
              <a:t>Mercado Martínez y Díaz Medina</a:t>
            </a:r>
            <a:r>
              <a:rPr lang="gn-PY" sz="1800" dirty="0"/>
              <a:t>, </a:t>
            </a:r>
            <a:r>
              <a:rPr lang="es-ES" sz="1800" dirty="0" smtClean="0"/>
              <a:t>2010</a:t>
            </a:r>
            <a:r>
              <a:rPr lang="gn-PY" sz="1800" dirty="0" smtClean="0"/>
              <a:t>)</a:t>
            </a:r>
            <a:r>
              <a:rPr lang="gn-PY" sz="1800" b="1" dirty="0" smtClean="0"/>
              <a:t> </a:t>
            </a:r>
            <a:r>
              <a:rPr lang="gn-PY" sz="1800" dirty="0" smtClean="0"/>
              <a:t>en </a:t>
            </a:r>
            <a:r>
              <a:rPr lang="es-ES" sz="1800" dirty="0" smtClean="0"/>
              <a:t>la </a:t>
            </a:r>
            <a:r>
              <a:rPr lang="es-ES" sz="1800" dirty="0"/>
              <a:t>comprometida situación social y económica de las mujeres y los varones </a:t>
            </a:r>
            <a:r>
              <a:rPr lang="es-ES" sz="1800" dirty="0" smtClean="0"/>
              <a:t>entrevistados</a:t>
            </a:r>
            <a:r>
              <a:rPr lang="gn-PY" sz="1800" dirty="0" smtClean="0"/>
              <a:t> entre 2018 y 2019 en Mar del Plata.</a:t>
            </a:r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N</a:t>
            </a:r>
            <a:r>
              <a:rPr lang="es-ES" sz="1800" dirty="0" err="1" smtClean="0"/>
              <a:t>arrativas</a:t>
            </a:r>
            <a:r>
              <a:rPr lang="es-ES" sz="1800" dirty="0" smtClean="0"/>
              <a:t> </a:t>
            </a:r>
            <a:r>
              <a:rPr lang="es-ES" sz="1800" dirty="0"/>
              <a:t>de </a:t>
            </a:r>
            <a:r>
              <a:rPr lang="es-ES" sz="1800" b="1" dirty="0"/>
              <a:t>experiencias traumáticas en la </a:t>
            </a:r>
            <a:r>
              <a:rPr lang="es-ES" sz="1800" b="1" dirty="0" smtClean="0"/>
              <a:t>infancia</a:t>
            </a:r>
            <a:r>
              <a:rPr lang="gn-PY" sz="1800" b="1" dirty="0" smtClean="0"/>
              <a:t>: </a:t>
            </a:r>
            <a:r>
              <a:rPr lang="gn-PY" sz="1800" dirty="0" smtClean="0"/>
              <a:t>abandono y muerte; naturalización del trabajo a edades tempranas.</a:t>
            </a:r>
          </a:p>
          <a:p>
            <a:pPr algn="just"/>
            <a:endParaRPr lang="gn-PY" sz="1800" b="1" dirty="0"/>
          </a:p>
          <a:p>
            <a:pPr algn="just"/>
            <a:r>
              <a:rPr lang="es-ES" sz="1800" dirty="0" smtClean="0"/>
              <a:t>Las mujeres</a:t>
            </a:r>
            <a:r>
              <a:rPr lang="gn-PY" sz="1800" dirty="0" smtClean="0"/>
              <a:t> </a:t>
            </a:r>
            <a:r>
              <a:rPr lang="es-ES" sz="1800" dirty="0" smtClean="0"/>
              <a:t>se constituye</a:t>
            </a:r>
            <a:r>
              <a:rPr lang="gn-PY" sz="1800" dirty="0" smtClean="0"/>
              <a:t>ron</a:t>
            </a:r>
            <a:r>
              <a:rPr lang="es-ES" sz="1800" dirty="0" smtClean="0"/>
              <a:t> </a:t>
            </a:r>
            <a:r>
              <a:rPr lang="es-ES" sz="1800" dirty="0"/>
              <a:t>en la </a:t>
            </a:r>
            <a:r>
              <a:rPr lang="es-ES" sz="1800" b="1" dirty="0"/>
              <a:t>reproducción de unas relaciones de </a:t>
            </a:r>
            <a:r>
              <a:rPr lang="es-ES" sz="1800" b="1" dirty="0" err="1"/>
              <a:t>subalternidad</a:t>
            </a:r>
            <a:r>
              <a:rPr lang="es-ES" sz="1800" b="1" dirty="0"/>
              <a:t> desde edades </a:t>
            </a:r>
            <a:r>
              <a:rPr lang="es-ES" sz="1800" b="1" dirty="0" smtClean="0"/>
              <a:t>muy tempranas</a:t>
            </a:r>
            <a:r>
              <a:rPr lang="gn-PY" sz="1800" dirty="0" smtClean="0"/>
              <a:t>, que </a:t>
            </a:r>
            <a:r>
              <a:rPr lang="es-ES" sz="1800" dirty="0" smtClean="0"/>
              <a:t>abren preguntas relativas </a:t>
            </a:r>
            <a:r>
              <a:rPr lang="es-ES" sz="1800" dirty="0"/>
              <a:t>a la </a:t>
            </a:r>
            <a:r>
              <a:rPr lang="es-ES" sz="1800" dirty="0" smtClean="0"/>
              <a:t>continuidad </a:t>
            </a:r>
            <a:r>
              <a:rPr lang="es-ES" sz="1800" dirty="0"/>
              <a:t>entre las deficiencias en el cuidado de la infancia y los modos de cuidado de </a:t>
            </a:r>
            <a:r>
              <a:rPr lang="es-ES" sz="1800" dirty="0" smtClean="0"/>
              <a:t>la salud </a:t>
            </a:r>
            <a:r>
              <a:rPr lang="es-ES" sz="1800" dirty="0"/>
              <a:t>en la vida adulta. </a:t>
            </a:r>
            <a:endParaRPr lang="gn-PY" sz="1800" dirty="0" smtClean="0"/>
          </a:p>
          <a:p>
            <a:pPr algn="just"/>
            <a:endParaRPr lang="gn-PY" sz="1800" dirty="0"/>
          </a:p>
          <a:p>
            <a:pPr algn="just"/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16761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Discusión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3816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gn-PY" sz="1800" b="1" dirty="0" smtClean="0"/>
              <a:t>D</a:t>
            </a:r>
            <a:r>
              <a:rPr lang="es-ES" sz="1800" b="1" dirty="0" err="1" smtClean="0"/>
              <a:t>imensión</a:t>
            </a:r>
            <a:r>
              <a:rPr lang="es-ES" sz="1800" b="1" dirty="0" smtClean="0"/>
              <a:t> particular</a:t>
            </a:r>
            <a:r>
              <a:rPr lang="gn-PY" sz="1800" b="1" dirty="0" smtClean="0"/>
              <a:t>:</a:t>
            </a:r>
          </a:p>
          <a:p>
            <a:pPr algn="just"/>
            <a:endParaRPr lang="gn-PY" sz="1800" b="1" dirty="0" smtClean="0"/>
          </a:p>
          <a:p>
            <a:pPr algn="just"/>
            <a:r>
              <a:rPr lang="gn-PY" sz="1800" b="1" dirty="0" smtClean="0"/>
              <a:t>D</a:t>
            </a:r>
            <a:r>
              <a:rPr lang="es-ES" sz="1800" b="1" dirty="0" err="1" smtClean="0"/>
              <a:t>oble</a:t>
            </a:r>
            <a:r>
              <a:rPr lang="es-ES" sz="1800" b="1" dirty="0" smtClean="0"/>
              <a:t> exigencia </a:t>
            </a:r>
            <a:r>
              <a:rPr lang="es-ES" sz="1800" b="1" dirty="0"/>
              <a:t>doméstica y asalariada, en la postergación de </a:t>
            </a:r>
            <a:r>
              <a:rPr lang="gn-PY" sz="1800" b="1" dirty="0" smtClean="0"/>
              <a:t>la</a:t>
            </a:r>
            <a:r>
              <a:rPr lang="es-ES" sz="1800" b="1" dirty="0" smtClean="0"/>
              <a:t> </a:t>
            </a:r>
            <a:r>
              <a:rPr lang="es-ES" sz="1800" b="1" dirty="0"/>
              <a:t>condición de </a:t>
            </a:r>
            <a:r>
              <a:rPr lang="es-ES" sz="1800" b="1" dirty="0" smtClean="0"/>
              <a:t>salud</a:t>
            </a:r>
            <a:r>
              <a:rPr lang="gn-PY" sz="1800" b="1" dirty="0" smtClean="0"/>
              <a:t> de las mujeres: </a:t>
            </a:r>
            <a:r>
              <a:rPr lang="es-ES" sz="1800" dirty="0" smtClean="0"/>
              <a:t>incremento </a:t>
            </a:r>
            <a:r>
              <a:rPr lang="es-ES" sz="1800" dirty="0"/>
              <a:t>del </a:t>
            </a:r>
            <a:r>
              <a:rPr lang="es-ES" sz="1800" b="1" dirty="0"/>
              <a:t>malestar </a:t>
            </a:r>
            <a:r>
              <a:rPr lang="es-ES" sz="1800" b="1" dirty="0" smtClean="0"/>
              <a:t>sobrante</a:t>
            </a:r>
            <a:r>
              <a:rPr lang="gn-PY" sz="1800" b="1" dirty="0" smtClean="0"/>
              <a:t> </a:t>
            </a:r>
            <a:r>
              <a:rPr lang="es-ES" sz="1800" dirty="0"/>
              <a:t>(</a:t>
            </a:r>
            <a:r>
              <a:rPr lang="es-ES" sz="1800" dirty="0" err="1"/>
              <a:t>Bleichmar</a:t>
            </a:r>
            <a:r>
              <a:rPr lang="es-ES" sz="1800" dirty="0"/>
              <a:t>, 2009), </a:t>
            </a:r>
            <a:r>
              <a:rPr lang="es-ES" sz="1800" dirty="0" smtClean="0"/>
              <a:t>vinculado con </a:t>
            </a:r>
            <a:r>
              <a:rPr lang="es-ES" sz="1800" dirty="0"/>
              <a:t>la intersección en la </a:t>
            </a:r>
            <a:r>
              <a:rPr lang="es-ES" sz="1800" dirty="0" err="1"/>
              <a:t>subalternidad</a:t>
            </a:r>
            <a:r>
              <a:rPr lang="es-ES" sz="1800" dirty="0"/>
              <a:t> de género y </a:t>
            </a:r>
            <a:r>
              <a:rPr lang="es-ES" sz="1800" dirty="0" smtClean="0"/>
              <a:t>clase </a:t>
            </a:r>
            <a:r>
              <a:rPr lang="es-ES" sz="1800" dirty="0"/>
              <a:t>social.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C</a:t>
            </a:r>
            <a:r>
              <a:rPr lang="es-ES" sz="1800" b="1" dirty="0" err="1" smtClean="0"/>
              <a:t>oncepto</a:t>
            </a:r>
            <a:r>
              <a:rPr lang="es-ES" sz="1800" b="1" dirty="0" smtClean="0"/>
              <a:t> </a:t>
            </a:r>
            <a:r>
              <a:rPr lang="gn-PY" sz="1800" b="1" dirty="0" smtClean="0"/>
              <a:t>feminista </a:t>
            </a:r>
            <a:r>
              <a:rPr lang="es-ES" sz="1800" b="1" dirty="0" smtClean="0"/>
              <a:t>de </a:t>
            </a:r>
            <a:r>
              <a:rPr lang="es-ES" sz="1800" b="1" dirty="0" err="1"/>
              <a:t>interseccionalidad</a:t>
            </a:r>
            <a:r>
              <a:rPr lang="es-ES" sz="1800" dirty="0"/>
              <a:t> (</a:t>
            </a:r>
            <a:r>
              <a:rPr lang="es-ES" sz="1800" dirty="0" err="1" smtClean="0"/>
              <a:t>Couto</a:t>
            </a:r>
            <a:r>
              <a:rPr lang="gn-PY" sz="1800" dirty="0"/>
              <a:t> </a:t>
            </a:r>
            <a:r>
              <a:rPr lang="gn-PY" sz="1800" dirty="0" smtClean="0"/>
              <a:t>et al.</a:t>
            </a:r>
            <a:r>
              <a:rPr lang="es-ES" sz="1800" dirty="0" smtClean="0"/>
              <a:t> </a:t>
            </a:r>
            <a:r>
              <a:rPr lang="es-ES" sz="1800" dirty="0"/>
              <a:t>2019), </a:t>
            </a:r>
            <a:r>
              <a:rPr lang="es-ES" sz="1800" dirty="0" smtClean="0"/>
              <a:t>la </a:t>
            </a:r>
            <a:r>
              <a:rPr lang="es-ES" sz="1800" dirty="0"/>
              <a:t>generación de un lugar social atravesado por relaciones de poder sobrepuestas que </a:t>
            </a:r>
            <a:r>
              <a:rPr lang="es-ES" sz="1800" dirty="0" smtClean="0"/>
              <a:t>caracteriza</a:t>
            </a:r>
            <a:r>
              <a:rPr lang="gn-PY" sz="1800" dirty="0" smtClean="0"/>
              <a:t>n</a:t>
            </a:r>
            <a:r>
              <a:rPr lang="es-ES" sz="1800" dirty="0" smtClean="0"/>
              <a:t> </a:t>
            </a:r>
            <a:r>
              <a:rPr lang="es-ES" sz="1800" dirty="0"/>
              <a:t>las posiciones de subordinación en las que las mujeres vivencian sus experiencias de salud. </a:t>
            </a:r>
            <a:endParaRPr lang="gn-PY" sz="1800" dirty="0" smtClean="0"/>
          </a:p>
          <a:p>
            <a:pPr algn="just"/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35655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pPr algn="l"/>
            <a:r>
              <a:rPr lang="gn-PY" sz="2400" b="1" dirty="0" smtClean="0">
                <a:solidFill>
                  <a:schemeClr val="accent5"/>
                </a:solidFill>
              </a:rPr>
              <a:t>Formulación del problema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785626"/>
              </p:ext>
            </p:extLst>
          </p:nvPr>
        </p:nvGraphicFramePr>
        <p:xfrm>
          <a:off x="107504" y="692696"/>
          <a:ext cx="892899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Hexágono"/>
          <p:cNvSpPr/>
          <p:nvPr/>
        </p:nvSpPr>
        <p:spPr>
          <a:xfrm>
            <a:off x="3203848" y="2276872"/>
            <a:ext cx="2664296" cy="237626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599892" y="2587841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n-PY" dirty="0" smtClean="0"/>
              <a:t>Comprender las determinaciones de las complicaciones graves de la diabetes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61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Discusión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gn-PY" sz="1800" b="1" dirty="0" smtClean="0"/>
              <a:t>D</a:t>
            </a:r>
            <a:r>
              <a:rPr lang="es-ES" sz="1800" b="1" dirty="0" err="1" smtClean="0"/>
              <a:t>imensión</a:t>
            </a:r>
            <a:r>
              <a:rPr lang="es-ES" sz="1800" b="1" dirty="0" smtClean="0"/>
              <a:t> singular</a:t>
            </a:r>
            <a:r>
              <a:rPr lang="gn-PY" sz="1800" b="1" dirty="0" smtClean="0"/>
              <a:t>:</a:t>
            </a:r>
          </a:p>
          <a:p>
            <a:endParaRPr lang="gn-PY" sz="1800" b="1" dirty="0"/>
          </a:p>
          <a:p>
            <a:r>
              <a:rPr lang="gn-PY" sz="1800" b="1" dirty="0" smtClean="0"/>
              <a:t>E</a:t>
            </a:r>
            <a:r>
              <a:rPr lang="es-ES" sz="1800" b="1" dirty="0" smtClean="0"/>
              <a:t>l </a:t>
            </a:r>
            <a:r>
              <a:rPr lang="es-ES" sz="1800" b="1" dirty="0"/>
              <a:t>diagnóstico de diabetes </a:t>
            </a:r>
            <a:r>
              <a:rPr lang="es-ES" sz="1800" dirty="0"/>
              <a:t>no operó como una ruptura </a:t>
            </a:r>
            <a:r>
              <a:rPr lang="es-ES" sz="1800" dirty="0" smtClean="0"/>
              <a:t>biográfica </a:t>
            </a:r>
            <a:r>
              <a:rPr lang="gn-PY" sz="1800" dirty="0" smtClean="0"/>
              <a:t>(</a:t>
            </a:r>
            <a:r>
              <a:rPr lang="es-ES" sz="1800" dirty="0" smtClean="0"/>
              <a:t>H</a:t>
            </a:r>
            <a:r>
              <a:rPr lang="gn-PY" sz="1800" dirty="0" smtClean="0"/>
              <a:t>yden, 1997</a:t>
            </a:r>
            <a:r>
              <a:rPr lang="es-ES" sz="1800" dirty="0" smtClean="0"/>
              <a:t>)</a:t>
            </a:r>
            <a:r>
              <a:rPr lang="gn-PY" sz="1800" dirty="0" smtClean="0"/>
              <a:t>, sino como </a:t>
            </a:r>
            <a:r>
              <a:rPr lang="gn-PY" sz="1800" b="1" dirty="0" smtClean="0"/>
              <a:t>n</a:t>
            </a:r>
            <a:r>
              <a:rPr lang="es-ES" sz="1800" b="1" dirty="0" err="1" smtClean="0"/>
              <a:t>egación</a:t>
            </a:r>
            <a:r>
              <a:rPr lang="es-ES" sz="1800" b="1" dirty="0" smtClean="0"/>
              <a:t> </a:t>
            </a:r>
            <a:r>
              <a:rPr lang="gn-PY" sz="1800" dirty="0" smtClean="0"/>
              <a:t>debida a </a:t>
            </a:r>
            <a:r>
              <a:rPr lang="es-ES" sz="1800" dirty="0" smtClean="0"/>
              <a:t>procesos </a:t>
            </a:r>
            <a:r>
              <a:rPr lang="es-ES" sz="1800" dirty="0"/>
              <a:t>de defensa </a:t>
            </a:r>
            <a:r>
              <a:rPr lang="es-ES" sz="1800" dirty="0" smtClean="0"/>
              <a:t>(Freud</a:t>
            </a:r>
            <a:r>
              <a:rPr lang="es-ES" sz="1800" dirty="0"/>
              <a:t>, 1992b</a:t>
            </a:r>
            <a:r>
              <a:rPr lang="es-ES" sz="1800" dirty="0" smtClean="0"/>
              <a:t>) </a:t>
            </a:r>
            <a:r>
              <a:rPr lang="gn-PY" sz="1800" dirty="0" smtClean="0"/>
              <a:t>de </a:t>
            </a:r>
            <a:r>
              <a:rPr lang="es-ES" sz="1800" dirty="0" smtClean="0"/>
              <a:t>la situación </a:t>
            </a:r>
            <a:r>
              <a:rPr lang="es-ES" sz="1800" dirty="0"/>
              <a:t>de </a:t>
            </a:r>
            <a:r>
              <a:rPr lang="es-ES" sz="1800" dirty="0" smtClean="0"/>
              <a:t>angustia</a:t>
            </a:r>
            <a:r>
              <a:rPr lang="gn-PY" sz="1800" dirty="0" smtClean="0"/>
              <a:t>. (A. Freud, 1965)</a:t>
            </a:r>
          </a:p>
          <a:p>
            <a:endParaRPr lang="gn-PY" sz="1800" dirty="0"/>
          </a:p>
          <a:p>
            <a:r>
              <a:rPr lang="gn-PY" sz="1800" b="1" dirty="0" smtClean="0"/>
              <a:t>Formas adicionales </a:t>
            </a:r>
            <a:r>
              <a:rPr lang="es-ES" sz="1800" b="1" dirty="0" smtClean="0"/>
              <a:t>de </a:t>
            </a:r>
            <a:r>
              <a:rPr lang="es-ES" sz="1800" b="1" dirty="0"/>
              <a:t>resistencia </a:t>
            </a:r>
            <a:r>
              <a:rPr lang="gn-PY" sz="1800" dirty="0" smtClean="0"/>
              <a:t>(Fernández, 2008) </a:t>
            </a:r>
            <a:r>
              <a:rPr lang="es-ES" sz="1800" dirty="0" smtClean="0"/>
              <a:t>pueden dar </a:t>
            </a:r>
            <a:r>
              <a:rPr lang="es-ES" sz="1800" dirty="0"/>
              <a:t>cuenta de los diferenciales de género en los modos de tramitar el diagnóstico de diabetes. </a:t>
            </a:r>
            <a:r>
              <a:rPr lang="gn-PY" sz="1800" dirty="0" smtClean="0"/>
              <a:t>L</a:t>
            </a:r>
            <a:r>
              <a:rPr lang="es-ES" sz="1800" dirty="0" err="1" smtClean="0"/>
              <a:t>ínea</a:t>
            </a:r>
            <a:r>
              <a:rPr lang="es-ES" sz="1800" dirty="0" smtClean="0"/>
              <a:t> </a:t>
            </a:r>
            <a:r>
              <a:rPr lang="es-ES" sz="1800" dirty="0"/>
              <a:t>posible de </a:t>
            </a:r>
            <a:r>
              <a:rPr lang="es-ES" sz="1800" dirty="0" smtClean="0"/>
              <a:t>investigación</a:t>
            </a:r>
            <a:r>
              <a:rPr lang="gn-PY" sz="1800" dirty="0" smtClean="0"/>
              <a:t> </a:t>
            </a:r>
            <a:r>
              <a:rPr lang="es-ES" sz="1800" dirty="0" smtClean="0"/>
              <a:t>e</a:t>
            </a:r>
            <a:r>
              <a:rPr lang="gn-PY" sz="1800" dirty="0" smtClean="0"/>
              <a:t>n el actual contexto de pandemia.</a:t>
            </a:r>
          </a:p>
          <a:p>
            <a:endParaRPr lang="gn-PY" sz="1800" dirty="0" smtClean="0"/>
          </a:p>
          <a:p>
            <a:r>
              <a:rPr lang="gn-PY" sz="1800" dirty="0" smtClean="0"/>
              <a:t>Revisar </a:t>
            </a:r>
            <a:r>
              <a:rPr lang="es-ES" sz="1800" dirty="0" smtClean="0"/>
              <a:t>la </a:t>
            </a:r>
            <a:r>
              <a:rPr lang="es-ES" sz="1800" dirty="0"/>
              <a:t>negación del diagnóstico de diabetes como una falla en el autocuidado, una explicación propia de la </a:t>
            </a:r>
            <a:r>
              <a:rPr lang="es-ES" sz="1800" b="1" dirty="0" smtClean="0"/>
              <a:t>biomedicina</a:t>
            </a:r>
            <a:r>
              <a:rPr lang="gn-PY" sz="1800" b="1" dirty="0" smtClean="0"/>
              <a:t>. </a:t>
            </a:r>
          </a:p>
          <a:p>
            <a:endParaRPr lang="gn-PY" sz="1800" dirty="0" smtClean="0"/>
          </a:p>
          <a:p>
            <a:r>
              <a:rPr lang="es-ES" sz="1800" b="1" dirty="0"/>
              <a:t>La amputación constituye el acontecimiento </a:t>
            </a:r>
            <a:r>
              <a:rPr lang="es-ES" sz="1800" dirty="0" smtClean="0"/>
              <a:t>que </a:t>
            </a:r>
            <a:r>
              <a:rPr lang="es-ES" sz="1800" dirty="0"/>
              <a:t>va a irrumpir drásticamente en la vida de los/as </a:t>
            </a:r>
            <a:r>
              <a:rPr lang="es-ES" sz="1800" dirty="0" smtClean="0"/>
              <a:t>sujetas</a:t>
            </a:r>
            <a:r>
              <a:rPr lang="gn-PY" sz="1800" dirty="0" smtClean="0"/>
              <a:t>: cambio radical</a:t>
            </a:r>
            <a:r>
              <a:rPr lang="es-ES" sz="1800" dirty="0" smtClean="0"/>
              <a:t>. </a:t>
            </a:r>
            <a:endParaRPr lang="gn-PY" sz="1800" dirty="0" smtClean="0"/>
          </a:p>
          <a:p>
            <a:endParaRPr lang="gn-PY" sz="1800" dirty="0"/>
          </a:p>
          <a:p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04894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Discusión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36504"/>
          </a:xfrm>
        </p:spPr>
        <p:txBody>
          <a:bodyPr>
            <a:noAutofit/>
          </a:bodyPr>
          <a:lstStyle/>
          <a:p>
            <a:r>
              <a:rPr lang="es-ES" sz="1800" dirty="0"/>
              <a:t>La </a:t>
            </a:r>
            <a:r>
              <a:rPr lang="es-ES" sz="1800" dirty="0" smtClean="0"/>
              <a:t>amputación </a:t>
            </a:r>
            <a:r>
              <a:rPr lang="gn-PY" sz="1800" dirty="0" smtClean="0"/>
              <a:t>es</a:t>
            </a:r>
            <a:r>
              <a:rPr lang="es-ES" sz="1800" dirty="0" smtClean="0"/>
              <a:t> </a:t>
            </a:r>
            <a:r>
              <a:rPr lang="gn-PY" sz="1800" dirty="0" smtClean="0"/>
              <a:t>la </a:t>
            </a:r>
            <a:r>
              <a:rPr lang="es-ES" sz="1800" b="1" dirty="0" smtClean="0"/>
              <a:t>ruptura </a:t>
            </a:r>
            <a:r>
              <a:rPr lang="es-ES" sz="1800" b="1" dirty="0"/>
              <a:t>biográfica </a:t>
            </a:r>
            <a:r>
              <a:rPr lang="gn-PY" sz="1800" dirty="0" smtClean="0"/>
              <a:t>que da nacimiento a </a:t>
            </a:r>
            <a:r>
              <a:rPr lang="es-ES" sz="1800" dirty="0" smtClean="0"/>
              <a:t>un </a:t>
            </a:r>
            <a:r>
              <a:rPr lang="es-ES" sz="1800" dirty="0"/>
              <a:t>nuevo sujeto acreedor de </a:t>
            </a:r>
            <a:r>
              <a:rPr lang="gn-PY" sz="1800" dirty="0" smtClean="0"/>
              <a:t>los</a:t>
            </a:r>
            <a:r>
              <a:rPr lang="es-ES" sz="1800" dirty="0" smtClean="0"/>
              <a:t> derechos</a:t>
            </a:r>
            <a:r>
              <a:rPr lang="gn-PY" sz="1800" dirty="0" smtClean="0"/>
              <a:t> </a:t>
            </a:r>
            <a:r>
              <a:rPr lang="es-ES" sz="1800" dirty="0" smtClean="0"/>
              <a:t>de </a:t>
            </a:r>
            <a:r>
              <a:rPr lang="es-ES" sz="1800" dirty="0"/>
              <a:t>la </a:t>
            </a:r>
            <a:r>
              <a:rPr lang="es-ES" sz="1800" b="1" dirty="0" smtClean="0"/>
              <a:t>discapacidad</a:t>
            </a:r>
            <a:r>
              <a:rPr lang="gn-PY" sz="1800" b="1" dirty="0" smtClean="0"/>
              <a:t>.</a:t>
            </a:r>
          </a:p>
          <a:p>
            <a:endParaRPr lang="gn-PY" sz="1800" b="1" dirty="0"/>
          </a:p>
          <a:p>
            <a:r>
              <a:rPr lang="es-ES" sz="1800" dirty="0"/>
              <a:t>La pérdida de un miembro puede originar una </a:t>
            </a:r>
            <a:r>
              <a:rPr lang="es-ES" sz="1800" b="1" dirty="0"/>
              <a:t>sensación </a:t>
            </a:r>
            <a:r>
              <a:rPr lang="es-ES" sz="1800" b="1" dirty="0" smtClean="0"/>
              <a:t>fantasma</a:t>
            </a:r>
            <a:r>
              <a:rPr lang="gn-PY" sz="1800" dirty="0" smtClean="0"/>
              <a:t>. I</a:t>
            </a:r>
            <a:r>
              <a:rPr lang="es-ES" sz="1800" dirty="0" err="1" smtClean="0"/>
              <a:t>naugura</a:t>
            </a:r>
            <a:r>
              <a:rPr lang="es-ES" sz="1800" dirty="0" smtClean="0"/>
              <a:t> </a:t>
            </a:r>
            <a:r>
              <a:rPr lang="es-ES" sz="1800" dirty="0"/>
              <a:t>un proceso de </a:t>
            </a:r>
            <a:r>
              <a:rPr lang="es-ES" sz="1800" b="1" dirty="0" smtClean="0"/>
              <a:t>duelo</a:t>
            </a:r>
            <a:r>
              <a:rPr lang="gn-PY" sz="1800" b="1" dirty="0" smtClean="0"/>
              <a:t>. </a:t>
            </a:r>
            <a:r>
              <a:rPr lang="es-ES" sz="1800" dirty="0" smtClean="0"/>
              <a:t>(Freud</a:t>
            </a:r>
            <a:r>
              <a:rPr lang="es-ES" sz="1800" dirty="0"/>
              <a:t>, </a:t>
            </a:r>
            <a:r>
              <a:rPr lang="es-ES" sz="1800" dirty="0" smtClean="0"/>
              <a:t>1993ª</a:t>
            </a:r>
            <a:r>
              <a:rPr lang="gn-PY" sz="1800" dirty="0" smtClean="0"/>
              <a:t>)</a:t>
            </a:r>
          </a:p>
          <a:p>
            <a:endParaRPr lang="gn-PY" sz="1800" dirty="0" smtClean="0"/>
          </a:p>
          <a:p>
            <a:r>
              <a:rPr lang="gn-PY" sz="1800" dirty="0"/>
              <a:t>L</a:t>
            </a:r>
            <a:r>
              <a:rPr lang="es-ES" sz="1800" dirty="0" smtClean="0"/>
              <a:t>a </a:t>
            </a:r>
            <a:r>
              <a:rPr lang="es-ES" sz="1800" dirty="0" err="1"/>
              <a:t>complejización</a:t>
            </a:r>
            <a:r>
              <a:rPr lang="es-ES" sz="1800" dirty="0"/>
              <a:t> del duelo en </a:t>
            </a:r>
            <a:r>
              <a:rPr lang="es-ES" sz="1800" b="1" dirty="0" smtClean="0"/>
              <a:t>melancolía</a:t>
            </a:r>
            <a:r>
              <a:rPr lang="gn-PY" sz="1800" dirty="0" smtClean="0"/>
              <a:t> (Freud,</a:t>
            </a:r>
            <a:r>
              <a:rPr lang="es-ES" sz="1800" dirty="0"/>
              <a:t> </a:t>
            </a:r>
            <a:r>
              <a:rPr lang="es-ES" sz="1800" dirty="0" smtClean="0"/>
              <a:t>1993ª</a:t>
            </a:r>
            <a:r>
              <a:rPr lang="gn-PY" sz="1800" dirty="0" smtClean="0"/>
              <a:t>) e</a:t>
            </a:r>
            <a:r>
              <a:rPr lang="es-ES" sz="1800" dirty="0" smtClean="0"/>
              <a:t>n los </a:t>
            </a:r>
            <a:r>
              <a:rPr lang="es-ES" sz="1800" b="1" dirty="0" smtClean="0"/>
              <a:t>varones</a:t>
            </a:r>
            <a:r>
              <a:rPr lang="gn-PY" sz="1800" b="1" dirty="0" smtClean="0"/>
              <a:t>, </a:t>
            </a:r>
            <a:r>
              <a:rPr lang="gn-PY" sz="1800" dirty="0" smtClean="0"/>
              <a:t>algunos con ideación suicida</a:t>
            </a:r>
            <a:r>
              <a:rPr lang="es-ES" sz="1800" dirty="0" smtClean="0"/>
              <a:t>. </a:t>
            </a:r>
            <a:r>
              <a:rPr lang="gn-PY" sz="1800" dirty="0" smtClean="0"/>
              <a:t>L</a:t>
            </a:r>
            <a:r>
              <a:rPr lang="es-ES" sz="1800" dirty="0" smtClean="0"/>
              <a:t>as </a:t>
            </a:r>
            <a:r>
              <a:rPr lang="es-ES" sz="1800" b="1" dirty="0" smtClean="0"/>
              <a:t>mujeres</a:t>
            </a:r>
            <a:r>
              <a:rPr lang="gn-PY" sz="1800" b="1" dirty="0" smtClean="0"/>
              <a:t> </a:t>
            </a:r>
            <a:r>
              <a:rPr lang="es-ES" sz="1800" dirty="0" smtClean="0"/>
              <a:t>gracias a sus </a:t>
            </a:r>
            <a:r>
              <a:rPr lang="es-ES" sz="1800" b="1" dirty="0" smtClean="0"/>
              <a:t>redes de solidaridad de género </a:t>
            </a:r>
            <a:r>
              <a:rPr lang="gn-PY" sz="1800" dirty="0" smtClean="0"/>
              <a:t>s</a:t>
            </a:r>
            <a:r>
              <a:rPr lang="es-ES" sz="1800" dirty="0" err="1" smtClean="0"/>
              <a:t>on</a:t>
            </a:r>
            <a:r>
              <a:rPr lang="es-ES" sz="1800" dirty="0" smtClean="0"/>
              <a:t> capaces de sobrellevar el duelo por la pérdida del miembro sin caer en estados melancólicos.</a:t>
            </a:r>
            <a:endParaRPr lang="gn-PY" sz="1800" dirty="0" smtClean="0"/>
          </a:p>
          <a:p>
            <a:endParaRPr lang="gn-PY" sz="1800" dirty="0" smtClean="0"/>
          </a:p>
          <a:p>
            <a:r>
              <a:rPr lang="es-ES" sz="1800" dirty="0"/>
              <a:t>La amputación irrumpe como un </a:t>
            </a:r>
            <a:r>
              <a:rPr lang="es-ES" sz="1800" b="1" dirty="0"/>
              <a:t>real inaceptable</a:t>
            </a:r>
            <a:r>
              <a:rPr lang="es-ES" sz="1800" dirty="0"/>
              <a:t>, que se tramita según las </a:t>
            </a:r>
            <a:r>
              <a:rPr lang="es-ES" sz="1800" dirty="0" smtClean="0"/>
              <a:t>posiciones</a:t>
            </a:r>
            <a:r>
              <a:rPr lang="gn-PY" sz="1800" dirty="0" smtClean="0"/>
              <a:t> </a:t>
            </a:r>
            <a:r>
              <a:rPr lang="es-ES" sz="1800" dirty="0" smtClean="0"/>
              <a:t>genéricas </a:t>
            </a:r>
            <a:r>
              <a:rPr lang="es-ES" sz="1800" dirty="0"/>
              <a:t>del sujeto y hace estallar de un golpe el imaginario narcisista de </a:t>
            </a:r>
            <a:r>
              <a:rPr lang="es-ES" sz="1800" dirty="0" smtClean="0"/>
              <a:t>la</a:t>
            </a:r>
            <a:r>
              <a:rPr lang="gn-PY" sz="1800" dirty="0" smtClean="0"/>
              <a:t> </a:t>
            </a:r>
            <a:r>
              <a:rPr lang="es-ES" sz="1800" dirty="0" err="1" smtClean="0"/>
              <a:t>completud</a:t>
            </a:r>
            <a:r>
              <a:rPr lang="gn-PY" sz="1800" dirty="0" smtClean="0"/>
              <a:t>: </a:t>
            </a:r>
            <a:r>
              <a:rPr lang="gn-PY" sz="1800" b="1" dirty="0" smtClean="0"/>
              <a:t>catástrofe de-subjetivante.</a:t>
            </a:r>
          </a:p>
        </p:txBody>
      </p:sp>
    </p:spTree>
    <p:extLst>
      <p:ext uri="{BB962C8B-B14F-4D97-AF65-F5344CB8AC3E}">
        <p14:creationId xmlns:p14="http://schemas.microsoft.com/office/powerpoint/2010/main" val="68491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20688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Aportes para la prevención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472608"/>
          </a:xfrm>
        </p:spPr>
        <p:txBody>
          <a:bodyPr>
            <a:noAutofit/>
          </a:bodyPr>
          <a:lstStyle/>
          <a:p>
            <a:r>
              <a:rPr lang="es-ES" sz="1800" dirty="0" smtClean="0"/>
              <a:t>¿Cuáles son las posibilidades de </a:t>
            </a:r>
            <a:r>
              <a:rPr lang="es-ES" sz="1800" b="1" dirty="0" smtClean="0"/>
              <a:t>recomposición subjetiva </a:t>
            </a:r>
            <a:r>
              <a:rPr lang="es-ES" sz="1800" dirty="0" smtClean="0"/>
              <a:t>de las mujeres y los varones</a:t>
            </a:r>
            <a:r>
              <a:rPr lang="gn-PY" sz="1800" dirty="0" smtClean="0"/>
              <a:t> en situación de</a:t>
            </a:r>
            <a:r>
              <a:rPr lang="gn-PY" sz="1800" b="1" dirty="0" smtClean="0"/>
              <a:t> </a:t>
            </a:r>
            <a:r>
              <a:rPr lang="es-ES" sz="1800" b="1" dirty="0" smtClean="0"/>
              <a:t>catástrofe </a:t>
            </a:r>
            <a:r>
              <a:rPr lang="es-ES" sz="1800" b="1" dirty="0"/>
              <a:t>de-</a:t>
            </a:r>
            <a:r>
              <a:rPr lang="es-ES" sz="1800" b="1" dirty="0" err="1"/>
              <a:t>subjetivante</a:t>
            </a:r>
            <a:r>
              <a:rPr lang="es-ES" sz="1800" dirty="0" smtClean="0"/>
              <a:t>? </a:t>
            </a:r>
            <a:r>
              <a:rPr lang="gn-PY" sz="1800" dirty="0" smtClean="0"/>
              <a:t>¿C</a:t>
            </a:r>
            <a:r>
              <a:rPr lang="es-ES" sz="1800" dirty="0" err="1" smtClean="0"/>
              <a:t>ómo</a:t>
            </a:r>
            <a:r>
              <a:rPr lang="es-ES" sz="1800" dirty="0" smtClean="0"/>
              <a:t> </a:t>
            </a:r>
            <a:r>
              <a:rPr lang="es-ES" sz="1800" dirty="0"/>
              <a:t>se reorganiza la </a:t>
            </a:r>
            <a:r>
              <a:rPr lang="es-ES" sz="1800" b="1" dirty="0"/>
              <a:t>investidura libidinal </a:t>
            </a:r>
            <a:r>
              <a:rPr lang="es-ES" sz="1800" dirty="0"/>
              <a:t>del yo para la continuidad de la vida luego del </a:t>
            </a:r>
            <a:r>
              <a:rPr lang="es-ES" sz="1800" b="1" dirty="0"/>
              <a:t>estrago</a:t>
            </a:r>
            <a:r>
              <a:rPr lang="es-ES" sz="1800" dirty="0"/>
              <a:t> generado por la </a:t>
            </a:r>
            <a:r>
              <a:rPr lang="es-ES" sz="1800" dirty="0" smtClean="0"/>
              <a:t>amputación</a:t>
            </a:r>
            <a:r>
              <a:rPr lang="gn-PY" sz="1800" dirty="0" smtClean="0"/>
              <a:t>?</a:t>
            </a:r>
            <a:r>
              <a:rPr lang="es-ES" sz="1800" dirty="0" smtClean="0"/>
              <a:t> </a:t>
            </a:r>
            <a:endParaRPr lang="gn-PY" sz="1800" dirty="0" smtClean="0"/>
          </a:p>
          <a:p>
            <a:endParaRPr lang="gn-PY" sz="1800" dirty="0" smtClean="0"/>
          </a:p>
          <a:p>
            <a:r>
              <a:rPr lang="gn-PY" sz="1800" dirty="0" smtClean="0"/>
              <a:t>R</a:t>
            </a:r>
            <a:r>
              <a:rPr lang="es-ES" sz="1800" dirty="0" err="1" smtClean="0"/>
              <a:t>ecupera</a:t>
            </a:r>
            <a:r>
              <a:rPr lang="gn-PY" sz="1800" dirty="0" smtClean="0"/>
              <a:t>r </a:t>
            </a:r>
            <a:r>
              <a:rPr lang="gn-PY" sz="1800" b="1" dirty="0" smtClean="0"/>
              <a:t>el </a:t>
            </a:r>
            <a:r>
              <a:rPr lang="es-ES" sz="1800" b="1" dirty="0"/>
              <a:t>lugar </a:t>
            </a:r>
            <a:r>
              <a:rPr lang="es-ES" sz="1800" b="1" dirty="0" err="1"/>
              <a:t>deseante</a:t>
            </a:r>
            <a:r>
              <a:rPr lang="es-ES" sz="1800" b="1" dirty="0"/>
              <a:t> </a:t>
            </a:r>
            <a:r>
              <a:rPr lang="gn-PY" sz="1800" dirty="0" smtClean="0"/>
              <a:t>(Fernández, 2008) </a:t>
            </a:r>
            <a:r>
              <a:rPr lang="es-ES" sz="1800" dirty="0" smtClean="0"/>
              <a:t>donde </a:t>
            </a:r>
            <a:r>
              <a:rPr lang="es-ES" sz="1800" dirty="0"/>
              <a:t>pueden operarse </a:t>
            </a:r>
            <a:r>
              <a:rPr lang="es-ES" sz="1800" b="1" dirty="0"/>
              <a:t>procesos de re-subjetivación </a:t>
            </a:r>
            <a:r>
              <a:rPr lang="es-ES" sz="1800" dirty="0"/>
              <a:t>que devuelvan al/a sujeta la voluntad de vivir y amar</a:t>
            </a:r>
            <a:r>
              <a:rPr lang="es-ES" sz="1800" dirty="0" smtClean="0"/>
              <a:t>.</a:t>
            </a:r>
            <a:r>
              <a:rPr lang="gn-PY" sz="1800" dirty="0" smtClean="0"/>
              <a:t> Atender la </a:t>
            </a:r>
            <a:r>
              <a:rPr lang="gn-PY" sz="1800" b="1" dirty="0" smtClean="0"/>
              <a:t>trama subyacente </a:t>
            </a:r>
            <a:r>
              <a:rPr lang="gn-PY" sz="1800" dirty="0" smtClean="0"/>
              <a:t>(Good, 2003), los </a:t>
            </a:r>
            <a:r>
              <a:rPr lang="gn-PY" sz="1800" b="1" smtClean="0"/>
              <a:t>elementos imaginarios, subjuntivizantes</a:t>
            </a:r>
            <a:r>
              <a:rPr lang="gn-PY" sz="1800" smtClean="0"/>
              <a:t>.</a:t>
            </a:r>
            <a:endParaRPr lang="gn-PY" sz="1800" dirty="0" smtClean="0"/>
          </a:p>
          <a:p>
            <a:endParaRPr lang="gn-PY" sz="1800" dirty="0" smtClean="0"/>
          </a:p>
          <a:p>
            <a:r>
              <a:rPr lang="gn-PY" sz="1800" dirty="0" smtClean="0"/>
              <a:t>Instituir </a:t>
            </a:r>
            <a:r>
              <a:rPr lang="es-ES" sz="1800" b="1" dirty="0" smtClean="0"/>
              <a:t>dispositivos </a:t>
            </a:r>
            <a:r>
              <a:rPr lang="es-ES" sz="1800" b="1" dirty="0"/>
              <a:t>grupales </a:t>
            </a:r>
            <a:r>
              <a:rPr lang="es-ES" sz="1800" b="1" dirty="0" smtClean="0"/>
              <a:t>en salud</a:t>
            </a:r>
            <a:r>
              <a:rPr lang="gn-PY" sz="1800" b="1" dirty="0" smtClean="0"/>
              <a:t> </a:t>
            </a:r>
            <a:r>
              <a:rPr lang="gn-PY" sz="1800" dirty="0" smtClean="0"/>
              <a:t>que recuperen el sostén de los </a:t>
            </a:r>
            <a:r>
              <a:rPr lang="gn-PY" sz="1800" b="1" dirty="0" smtClean="0"/>
              <a:t>vínculos transferenciales múltiples</a:t>
            </a:r>
            <a:r>
              <a:rPr lang="gn-PY" sz="1800" dirty="0" smtClean="0"/>
              <a:t> incorporando la ampliación de </a:t>
            </a:r>
            <a:r>
              <a:rPr lang="es-ES" sz="1800" b="1" dirty="0" smtClean="0"/>
              <a:t>lazos </a:t>
            </a:r>
            <a:r>
              <a:rPr lang="es-ES" sz="1800" b="1" dirty="0"/>
              <a:t>de </a:t>
            </a:r>
            <a:r>
              <a:rPr lang="es-ES" sz="1800" b="1" dirty="0" smtClean="0"/>
              <a:t>sororidad</a:t>
            </a:r>
            <a:r>
              <a:rPr lang="es-ES" sz="1800" dirty="0" smtClean="0"/>
              <a:t>.</a:t>
            </a:r>
            <a:r>
              <a:rPr lang="gn-PY" sz="1800" dirty="0" smtClean="0"/>
              <a:t> </a:t>
            </a:r>
          </a:p>
          <a:p>
            <a:endParaRPr lang="gn-PY" sz="1800" b="1" dirty="0"/>
          </a:p>
          <a:p>
            <a:r>
              <a:rPr lang="gn-PY" sz="1800" dirty="0" smtClean="0"/>
              <a:t>Incorporar la </a:t>
            </a:r>
            <a:r>
              <a:rPr lang="gn-PY" sz="1800" b="1" dirty="0" smtClean="0"/>
              <a:t>transversalización de género </a:t>
            </a:r>
            <a:r>
              <a:rPr lang="gn-PY" sz="1800" dirty="0" smtClean="0"/>
              <a:t>y la deconstrucción del patriarcado en salud mental (Tajer, 2013b), </a:t>
            </a:r>
            <a:r>
              <a:rPr lang="es-ES" sz="1800" dirty="0"/>
              <a:t>para la actualización de </a:t>
            </a:r>
            <a:r>
              <a:rPr lang="es-ES" sz="1800" b="1" dirty="0"/>
              <a:t>modos de vivir, de enfermar y de morir menos sufrientes y más satisfactorios para las mujeres, los varones y otros géneros. </a:t>
            </a:r>
            <a:endParaRPr lang="gn-PY" sz="1800" b="1" dirty="0" smtClean="0"/>
          </a:p>
          <a:p>
            <a:endParaRPr lang="gn-PY" sz="1800" dirty="0"/>
          </a:p>
        </p:txBody>
      </p:sp>
    </p:spTree>
    <p:extLst>
      <p:ext uri="{BB962C8B-B14F-4D97-AF65-F5344CB8AC3E}">
        <p14:creationId xmlns:p14="http://schemas.microsoft.com/office/powerpoint/2010/main" val="31554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968" y="2996952"/>
            <a:ext cx="24167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49799"/>
            <a:ext cx="3035300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Mar del Plata, Argentina. Año 2018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12" y="3717032"/>
            <a:ext cx="4632860" cy="260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4492555" cy="252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9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Encuadre epistemológico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455449"/>
              </p:ext>
            </p:extLst>
          </p:nvPr>
        </p:nvGraphicFramePr>
        <p:xfrm>
          <a:off x="251520" y="620688"/>
          <a:ext cx="849694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203848" y="5445224"/>
            <a:ext cx="4752528" cy="107721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gn-PY" sz="1600" dirty="0" smtClean="0"/>
              <a:t>Contextualización social e histórica de los problemas de salud en su complejidad, entre los modos de reproducción social y de producción de subjetividad.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9309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Objetivos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gn-PY" sz="1800" b="1" dirty="0" smtClean="0"/>
              <a:t>G</a:t>
            </a:r>
            <a:r>
              <a:rPr lang="es-ES" sz="1800" b="1" dirty="0" err="1" smtClean="0"/>
              <a:t>eneral</a:t>
            </a:r>
            <a:r>
              <a:rPr lang="gn-PY" sz="1800" b="1" dirty="0" smtClean="0"/>
              <a:t>: </a:t>
            </a:r>
            <a:r>
              <a:rPr lang="es-ES" sz="1800" dirty="0" smtClean="0"/>
              <a:t>analizar </a:t>
            </a:r>
            <a:r>
              <a:rPr lang="es-ES" sz="1800" dirty="0"/>
              <a:t>las determinaciones sociales y subjetivas de las complicaciones graves por diabetes mellitus en pacientes varones y mujeres en rehabilitación.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E</a:t>
            </a:r>
            <a:r>
              <a:rPr lang="es-ES" sz="1800" b="1" dirty="0" err="1" smtClean="0"/>
              <a:t>specíficos</a:t>
            </a:r>
            <a:r>
              <a:rPr lang="gn-PY" sz="1800" b="1" dirty="0" smtClean="0"/>
              <a:t>:</a:t>
            </a:r>
          </a:p>
          <a:p>
            <a:pPr lvl="1" algn="just"/>
            <a:r>
              <a:rPr lang="gn-PY" sz="1800" dirty="0" smtClean="0"/>
              <a:t>D</a:t>
            </a:r>
            <a:r>
              <a:rPr lang="es-ES" sz="1800" dirty="0" err="1" smtClean="0"/>
              <a:t>escrib</a:t>
            </a:r>
            <a:r>
              <a:rPr lang="gn-PY" sz="1800" dirty="0" smtClean="0"/>
              <a:t>ir</a:t>
            </a:r>
            <a:r>
              <a:rPr lang="es-ES" sz="1800" dirty="0" smtClean="0"/>
              <a:t> </a:t>
            </a:r>
            <a:r>
              <a:rPr lang="es-ES" sz="1800" dirty="0"/>
              <a:t>las trayectorias subjetivas en la recurrencia de las complicaciones de la </a:t>
            </a:r>
            <a:r>
              <a:rPr lang="es-ES" sz="1800" dirty="0" smtClean="0"/>
              <a:t>diabetes</a:t>
            </a:r>
            <a:r>
              <a:rPr lang="gn-PY" sz="1800" dirty="0" smtClean="0"/>
              <a:t>.</a:t>
            </a:r>
          </a:p>
          <a:p>
            <a:pPr lvl="1" algn="just"/>
            <a:endParaRPr lang="gn-PY" sz="1800" dirty="0" smtClean="0"/>
          </a:p>
          <a:p>
            <a:pPr lvl="1" algn="just"/>
            <a:r>
              <a:rPr lang="gn-PY" sz="1800" dirty="0" smtClean="0"/>
              <a:t>I</a:t>
            </a:r>
            <a:r>
              <a:rPr lang="es-ES" sz="1800" dirty="0" err="1" smtClean="0"/>
              <a:t>dentifica</a:t>
            </a:r>
            <a:r>
              <a:rPr lang="gn-PY" sz="1800" dirty="0" smtClean="0"/>
              <a:t>r</a:t>
            </a:r>
            <a:r>
              <a:rPr lang="es-ES" sz="1800" dirty="0" smtClean="0"/>
              <a:t> </a:t>
            </a:r>
            <a:r>
              <a:rPr lang="es-ES" sz="1800" dirty="0"/>
              <a:t>las condiciones sociales y subjetivas en la tramitación del </a:t>
            </a:r>
            <a:r>
              <a:rPr lang="es-ES" sz="1800" dirty="0" smtClean="0"/>
              <a:t>diagnóstico</a:t>
            </a:r>
            <a:r>
              <a:rPr lang="gn-PY" sz="1800" dirty="0" smtClean="0"/>
              <a:t>.</a:t>
            </a:r>
          </a:p>
          <a:p>
            <a:pPr lvl="1" algn="just"/>
            <a:endParaRPr lang="gn-PY" sz="1800" dirty="0" smtClean="0"/>
          </a:p>
          <a:p>
            <a:pPr lvl="1" algn="just"/>
            <a:r>
              <a:rPr lang="gn-PY" sz="1800" dirty="0" smtClean="0"/>
              <a:t>I</a:t>
            </a:r>
            <a:r>
              <a:rPr lang="es-ES" sz="1800" dirty="0" err="1" smtClean="0"/>
              <a:t>nterpreta</a:t>
            </a:r>
            <a:r>
              <a:rPr lang="gn-PY" sz="1800" dirty="0" smtClean="0"/>
              <a:t>r</a:t>
            </a:r>
            <a:r>
              <a:rPr lang="es-ES" sz="1800" dirty="0" smtClean="0"/>
              <a:t> </a:t>
            </a:r>
            <a:r>
              <a:rPr lang="es-ES" sz="1800" dirty="0"/>
              <a:t>las condiciones imaginarias y simbólicas en la gestión de la cronicidad de la diabetes. </a:t>
            </a:r>
          </a:p>
        </p:txBody>
      </p:sp>
    </p:spTree>
    <p:extLst>
      <p:ext uri="{BB962C8B-B14F-4D97-AF65-F5344CB8AC3E}">
        <p14:creationId xmlns:p14="http://schemas.microsoft.com/office/powerpoint/2010/main" val="132783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Perspectivas en el estudio de las enfermedades crónicas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219644"/>
              </p:ext>
            </p:extLst>
          </p:nvPr>
        </p:nvGraphicFramePr>
        <p:xfrm>
          <a:off x="107504" y="1124744"/>
          <a:ext cx="892899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166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Antecedentes en diabetes y género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227140"/>
              </p:ext>
            </p:extLst>
          </p:nvPr>
        </p:nvGraphicFramePr>
        <p:xfrm>
          <a:off x="179512" y="692696"/>
          <a:ext cx="871296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115616" y="1700808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n-PY" sz="1600" b="1" dirty="0" smtClean="0"/>
              <a:t>Estudios cualitativos en México</a:t>
            </a:r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292080" y="4646333"/>
            <a:ext cx="2126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n-PY" sz="1600" b="1" dirty="0" smtClean="0"/>
              <a:t>Estudios en amputaciones por la diabetes</a:t>
            </a:r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38137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92696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Hipótesis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692896"/>
          </a:xfrm>
        </p:spPr>
        <p:txBody>
          <a:bodyPr>
            <a:normAutofit/>
          </a:bodyPr>
          <a:lstStyle/>
          <a:p>
            <a:pPr algn="just"/>
            <a:r>
              <a:rPr lang="gn-PY" sz="1800" dirty="0" smtClean="0"/>
              <a:t>E</a:t>
            </a:r>
            <a:r>
              <a:rPr lang="es-ES" sz="1800" dirty="0" err="1" smtClean="0"/>
              <a:t>ncontrar</a:t>
            </a:r>
            <a:r>
              <a:rPr lang="gn-PY" sz="1800" dirty="0" smtClean="0"/>
              <a:t> </a:t>
            </a:r>
            <a:r>
              <a:rPr lang="es-ES" sz="1800" b="1" dirty="0" smtClean="0"/>
              <a:t>mayores </a:t>
            </a:r>
            <a:r>
              <a:rPr lang="es-ES" sz="1800" b="1" dirty="0"/>
              <a:t>argumentos de postergación o de minimización de la enfermedad en </a:t>
            </a:r>
            <a:r>
              <a:rPr lang="es-ES" sz="1800" b="1" dirty="0" smtClean="0"/>
              <a:t>los</a:t>
            </a:r>
            <a:r>
              <a:rPr lang="gn-PY" sz="1800" b="1" dirty="0" smtClean="0"/>
              <a:t> </a:t>
            </a:r>
            <a:r>
              <a:rPr lang="es-ES" sz="1800" b="1" dirty="0" smtClean="0"/>
              <a:t>relatos </a:t>
            </a:r>
            <a:r>
              <a:rPr lang="es-ES" sz="1800" b="1" dirty="0"/>
              <a:t>de las mujeres</a:t>
            </a:r>
            <a:r>
              <a:rPr lang="es-ES" sz="1800" dirty="0"/>
              <a:t>, debido a la relegación en el cuidado de su salud por el </a:t>
            </a:r>
            <a:r>
              <a:rPr lang="es-ES" sz="1800" dirty="0" smtClean="0"/>
              <a:t>cuidado</a:t>
            </a:r>
            <a:r>
              <a:rPr lang="gn-PY" sz="1800" dirty="0" smtClean="0"/>
              <a:t> </a:t>
            </a:r>
            <a:r>
              <a:rPr lang="es-ES" sz="1800" dirty="0" smtClean="0"/>
              <a:t>de </a:t>
            </a:r>
            <a:r>
              <a:rPr lang="es-ES" sz="1800" dirty="0"/>
              <a:t>otros/as en la estructura doméstica. </a:t>
            </a:r>
            <a:endParaRPr lang="gn-PY" sz="1800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E</a:t>
            </a:r>
            <a:r>
              <a:rPr lang="es-ES" sz="1800" b="1" dirty="0" smtClean="0"/>
              <a:t>n </a:t>
            </a:r>
            <a:r>
              <a:rPr lang="es-ES" sz="1800" b="1" dirty="0"/>
              <a:t>los relatos de los </a:t>
            </a:r>
            <a:r>
              <a:rPr lang="es-ES" sz="1800" b="1" dirty="0" smtClean="0"/>
              <a:t>varones</a:t>
            </a:r>
            <a:r>
              <a:rPr lang="gn-PY" sz="1800" b="1" dirty="0" smtClean="0"/>
              <a:t>, </a:t>
            </a:r>
            <a:r>
              <a:rPr lang="es-ES" sz="1800" b="1" dirty="0" smtClean="0"/>
              <a:t>mayores </a:t>
            </a:r>
            <a:r>
              <a:rPr lang="es-ES" sz="1800" b="1" dirty="0"/>
              <a:t>rasgos de omnipotencia </a:t>
            </a:r>
            <a:r>
              <a:rPr lang="es-ES" sz="1800" dirty="0"/>
              <a:t>para explicar el </a:t>
            </a:r>
            <a:r>
              <a:rPr lang="es-ES" sz="1800" dirty="0" smtClean="0"/>
              <a:t>diagnóstico</a:t>
            </a:r>
            <a:r>
              <a:rPr lang="gn-PY" sz="1800" dirty="0" smtClean="0"/>
              <a:t> </a:t>
            </a:r>
            <a:r>
              <a:rPr lang="es-ES" sz="1800" dirty="0" smtClean="0"/>
              <a:t>tardío </a:t>
            </a:r>
            <a:r>
              <a:rPr lang="es-ES" sz="1800" dirty="0"/>
              <a:t>y los déficits en la gestión de la enfermedad. </a:t>
            </a:r>
            <a:endParaRPr lang="gn-PY" sz="1800" dirty="0" smtClean="0"/>
          </a:p>
        </p:txBody>
      </p:sp>
    </p:spTree>
    <p:extLst>
      <p:ext uri="{BB962C8B-B14F-4D97-AF65-F5344CB8AC3E}">
        <p14:creationId xmlns:p14="http://schemas.microsoft.com/office/powerpoint/2010/main" val="26341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gn-PY" sz="2400" b="1" dirty="0" smtClean="0">
                <a:solidFill>
                  <a:schemeClr val="accent5"/>
                </a:solidFill>
              </a:rPr>
              <a:t>Metodología</a:t>
            </a:r>
            <a:endParaRPr lang="es-ES" sz="2400" b="1" dirty="0">
              <a:solidFill>
                <a:schemeClr val="accent5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08720"/>
            <a:ext cx="8363272" cy="5616624"/>
          </a:xfrm>
        </p:spPr>
        <p:txBody>
          <a:bodyPr>
            <a:normAutofit/>
          </a:bodyPr>
          <a:lstStyle/>
          <a:p>
            <a:pPr algn="just"/>
            <a:r>
              <a:rPr lang="gn-PY" sz="1800" b="1" dirty="0" smtClean="0"/>
              <a:t>Estudio </a:t>
            </a:r>
            <a:r>
              <a:rPr lang="es-ES" sz="1800" b="1" dirty="0" smtClean="0"/>
              <a:t>cualitativo</a:t>
            </a:r>
            <a:r>
              <a:rPr lang="es-ES" sz="1800" dirty="0" smtClean="0"/>
              <a:t> </a:t>
            </a:r>
            <a:r>
              <a:rPr lang="es-ES" sz="1800" b="1" dirty="0"/>
              <a:t>de enfoque </a:t>
            </a:r>
            <a:r>
              <a:rPr lang="es-ES" sz="1800" b="1" dirty="0" smtClean="0"/>
              <a:t>etnográfico</a:t>
            </a:r>
            <a:endParaRPr lang="gn-PY" sz="1800" b="1" dirty="0" smtClean="0"/>
          </a:p>
          <a:p>
            <a:pPr algn="just"/>
            <a:endParaRPr lang="gn-PY" sz="1800" dirty="0" smtClean="0"/>
          </a:p>
          <a:p>
            <a:pPr algn="just"/>
            <a:r>
              <a:rPr lang="gn-PY" sz="1800" dirty="0" smtClean="0"/>
              <a:t>Técnicas de indagación:</a:t>
            </a:r>
          </a:p>
          <a:p>
            <a:pPr lvl="1" algn="just"/>
            <a:r>
              <a:rPr lang="gn-PY" sz="1800" b="1" dirty="0"/>
              <a:t>E</a:t>
            </a:r>
            <a:r>
              <a:rPr lang="es-ES" sz="1800" b="1" dirty="0" err="1" smtClean="0"/>
              <a:t>ntrevistas</a:t>
            </a:r>
            <a:r>
              <a:rPr lang="es-ES" sz="1800" b="1" dirty="0" smtClean="0"/>
              <a:t> en</a:t>
            </a:r>
            <a:r>
              <a:rPr lang="gn-PY" sz="1800" b="1" dirty="0" smtClean="0"/>
              <a:t> </a:t>
            </a:r>
            <a:r>
              <a:rPr lang="es-ES" sz="1800" b="1" dirty="0" smtClean="0"/>
              <a:t>profundidad</a:t>
            </a:r>
            <a:r>
              <a:rPr lang="gn-PY" sz="1800" dirty="0" smtClean="0"/>
              <a:t>.</a:t>
            </a:r>
          </a:p>
          <a:p>
            <a:pPr lvl="1" algn="just"/>
            <a:r>
              <a:rPr lang="gn-PY" sz="1800" b="1" dirty="0" smtClean="0"/>
              <a:t>O</a:t>
            </a:r>
            <a:r>
              <a:rPr lang="es-ES" sz="1800" b="1" dirty="0" err="1" smtClean="0"/>
              <a:t>bservación</a:t>
            </a:r>
            <a:r>
              <a:rPr lang="gn-PY" sz="1800" b="1" dirty="0" smtClean="0"/>
              <a:t> </a:t>
            </a:r>
            <a:r>
              <a:rPr lang="es-ES" sz="1800" b="1" dirty="0" smtClean="0"/>
              <a:t>participante</a:t>
            </a:r>
            <a:r>
              <a:rPr lang="gn-PY" sz="1800" dirty="0" smtClean="0"/>
              <a:t>.</a:t>
            </a:r>
          </a:p>
          <a:p>
            <a:pPr lvl="1" algn="just"/>
            <a:r>
              <a:rPr lang="gn-PY" sz="1800" b="1" dirty="0" smtClean="0"/>
              <a:t>R</a:t>
            </a:r>
            <a:r>
              <a:rPr lang="es-ES" sz="1800" b="1" dirty="0" err="1" smtClean="0"/>
              <a:t>evisión</a:t>
            </a:r>
            <a:r>
              <a:rPr lang="es-ES" sz="1800" b="1" dirty="0" smtClean="0"/>
              <a:t> </a:t>
            </a:r>
            <a:r>
              <a:rPr lang="es-ES" sz="1800" b="1" dirty="0"/>
              <a:t>de </a:t>
            </a:r>
            <a:r>
              <a:rPr lang="es-ES" sz="1800" b="1" dirty="0" smtClean="0"/>
              <a:t>historias clínicas</a:t>
            </a:r>
            <a:r>
              <a:rPr lang="gn-PY" sz="1800" dirty="0" smtClean="0"/>
              <a:t>.</a:t>
            </a:r>
          </a:p>
          <a:p>
            <a:pPr lvl="1" algn="just"/>
            <a:endParaRPr lang="gn-PY" sz="1800" dirty="0" smtClean="0"/>
          </a:p>
          <a:p>
            <a:pPr algn="just"/>
            <a:r>
              <a:rPr lang="gn-PY" sz="1800" dirty="0" smtClean="0"/>
              <a:t>Trabajo de campo: </a:t>
            </a:r>
            <a:r>
              <a:rPr lang="es-ES" sz="1800" b="1" dirty="0" smtClean="0"/>
              <a:t>años </a:t>
            </a:r>
            <a:r>
              <a:rPr lang="es-ES" sz="1800" b="1" dirty="0"/>
              <a:t>2018 y 2019 </a:t>
            </a:r>
            <a:r>
              <a:rPr lang="es-ES" sz="1800" dirty="0"/>
              <a:t>en </a:t>
            </a:r>
            <a:r>
              <a:rPr lang="gn-PY" sz="1800" dirty="0" smtClean="0"/>
              <a:t>un instituto nacional de rehabilitación psicofísica en </a:t>
            </a:r>
            <a:r>
              <a:rPr lang="es-ES" sz="1800" b="1" dirty="0" smtClean="0"/>
              <a:t>Mar</a:t>
            </a:r>
            <a:r>
              <a:rPr lang="gn-PY" sz="1800" b="1" dirty="0" smtClean="0"/>
              <a:t> </a:t>
            </a:r>
            <a:r>
              <a:rPr lang="es-ES" sz="1800" b="1" dirty="0" smtClean="0"/>
              <a:t>del </a:t>
            </a:r>
            <a:r>
              <a:rPr lang="es-ES" sz="1800" b="1" dirty="0"/>
              <a:t>Plata</a:t>
            </a:r>
            <a:r>
              <a:rPr lang="es-ES" sz="1800" b="1" dirty="0" smtClean="0"/>
              <a:t>.</a:t>
            </a:r>
            <a:endParaRPr lang="gn-PY" sz="1800" b="1" dirty="0" smtClean="0"/>
          </a:p>
          <a:p>
            <a:pPr algn="just"/>
            <a:endParaRPr lang="gn-PY" sz="1800" b="1" dirty="0" smtClean="0"/>
          </a:p>
          <a:p>
            <a:pPr algn="just"/>
            <a:r>
              <a:rPr lang="gn-PY" sz="1800" dirty="0" smtClean="0"/>
              <a:t>Población: </a:t>
            </a:r>
            <a:r>
              <a:rPr lang="es-ES" sz="1800" b="1" dirty="0" smtClean="0"/>
              <a:t>varones </a:t>
            </a:r>
            <a:r>
              <a:rPr lang="es-ES" sz="1800" b="1" dirty="0"/>
              <a:t>y mujeres</a:t>
            </a:r>
            <a:r>
              <a:rPr lang="gn-PY" sz="1800" b="1" dirty="0"/>
              <a:t> c</a:t>
            </a:r>
            <a:r>
              <a:rPr lang="es-ES" sz="1800" b="1" dirty="0" err="1"/>
              <a:t>on</a:t>
            </a:r>
            <a:r>
              <a:rPr lang="gn-PY" sz="1800" b="1" dirty="0"/>
              <a:t> </a:t>
            </a:r>
            <a:r>
              <a:rPr lang="es-ES" sz="1800" b="1" dirty="0"/>
              <a:t>amputaciones derivadas de </a:t>
            </a:r>
            <a:r>
              <a:rPr lang="es-ES" sz="1800" b="1" dirty="0" smtClean="0"/>
              <a:t>complicaciones</a:t>
            </a:r>
            <a:r>
              <a:rPr lang="gn-PY" sz="1800" b="1" dirty="0" smtClean="0"/>
              <a:t> </a:t>
            </a:r>
            <a:r>
              <a:rPr lang="es-ES" sz="1800" b="1" dirty="0" smtClean="0"/>
              <a:t>de </a:t>
            </a:r>
            <a:r>
              <a:rPr lang="es-ES" sz="1800" b="1" dirty="0"/>
              <a:t>la diabetes</a:t>
            </a:r>
            <a:r>
              <a:rPr lang="gn-PY" sz="1800" b="1" dirty="0" smtClean="0"/>
              <a:t>. </a:t>
            </a:r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Muestra intencional</a:t>
            </a:r>
            <a:r>
              <a:rPr lang="gn-PY" sz="1800" dirty="0" smtClean="0"/>
              <a:t>.</a:t>
            </a:r>
          </a:p>
          <a:p>
            <a:pPr algn="just"/>
            <a:endParaRPr lang="gn-PY" sz="1800" dirty="0" smtClean="0"/>
          </a:p>
          <a:p>
            <a:pPr algn="just"/>
            <a:r>
              <a:rPr lang="gn-PY" sz="1800" b="1" dirty="0" smtClean="0"/>
              <a:t>Aspectos éticos: </a:t>
            </a:r>
            <a:r>
              <a:rPr lang="gn-PY" sz="1800" dirty="0" smtClean="0"/>
              <a:t>aprobación CIREMI INAREPS. 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397546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20688"/>
          </a:xfrm>
        </p:spPr>
        <p:txBody>
          <a:bodyPr/>
          <a:lstStyle/>
          <a:p>
            <a:r>
              <a:rPr lang="gn-PY" sz="2400" b="1" dirty="0">
                <a:solidFill>
                  <a:srgbClr val="63891F"/>
                </a:solidFill>
              </a:rPr>
              <a:t>Conformación de la muestra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rmAutofit/>
          </a:bodyPr>
          <a:lstStyle/>
          <a:p>
            <a:pPr algn="just"/>
            <a:r>
              <a:rPr lang="gn-PY" sz="1800" dirty="0" smtClean="0"/>
              <a:t>Género: </a:t>
            </a:r>
            <a:r>
              <a:rPr lang="gn-PY" sz="1800" b="1" dirty="0" smtClean="0"/>
              <a:t>7 mujeres y 7 varones.</a:t>
            </a:r>
          </a:p>
          <a:p>
            <a:pPr algn="just"/>
            <a:r>
              <a:rPr lang="gn-PY" sz="1800" b="1" dirty="0" smtClean="0"/>
              <a:t>Edad: </a:t>
            </a:r>
            <a:r>
              <a:rPr lang="gn-PY" sz="1800" dirty="0" smtClean="0"/>
              <a:t>mujeres de 39 a </a:t>
            </a:r>
            <a:r>
              <a:rPr lang="es-ES" sz="1800" dirty="0" smtClean="0"/>
              <a:t>84 años</a:t>
            </a:r>
            <a:r>
              <a:rPr lang="gn-PY" sz="1800" dirty="0" smtClean="0"/>
              <a:t>; varones de </a:t>
            </a:r>
            <a:r>
              <a:rPr lang="es-ES" sz="1800" dirty="0" smtClean="0"/>
              <a:t>44 </a:t>
            </a:r>
            <a:r>
              <a:rPr lang="gn-PY" sz="1800" dirty="0" smtClean="0"/>
              <a:t>a</a:t>
            </a:r>
            <a:r>
              <a:rPr lang="es-ES" sz="1800" dirty="0" smtClean="0"/>
              <a:t> </a:t>
            </a:r>
            <a:r>
              <a:rPr lang="es-ES" sz="1800" dirty="0"/>
              <a:t>69 </a:t>
            </a:r>
            <a:r>
              <a:rPr lang="es-ES" sz="1800" dirty="0" smtClean="0"/>
              <a:t>años</a:t>
            </a:r>
            <a:r>
              <a:rPr lang="gn-PY" sz="1800" dirty="0" smtClean="0"/>
              <a:t>.</a:t>
            </a:r>
          </a:p>
          <a:p>
            <a:pPr algn="just"/>
            <a:r>
              <a:rPr lang="gn-PY" sz="1800" dirty="0" smtClean="0"/>
              <a:t>Adscripción étnica: dos varones comprenden </a:t>
            </a:r>
            <a:r>
              <a:rPr lang="gn-PY" sz="1800" b="1" dirty="0" smtClean="0"/>
              <a:t>quichua </a:t>
            </a:r>
            <a:r>
              <a:rPr lang="gn-PY" sz="1800" dirty="0" smtClean="0"/>
              <a:t>y una mujer </a:t>
            </a:r>
            <a:r>
              <a:rPr lang="gn-PY" sz="1800" b="1" dirty="0" smtClean="0"/>
              <a:t>guarani</a:t>
            </a:r>
            <a:r>
              <a:rPr lang="gn-PY" sz="1800" dirty="0" smtClean="0"/>
              <a:t>, </a:t>
            </a:r>
            <a:r>
              <a:rPr lang="gn-PY" sz="1800" b="1" dirty="0" smtClean="0"/>
              <a:t>sin reconocimiento étnico.</a:t>
            </a:r>
          </a:p>
          <a:p>
            <a:pPr algn="just"/>
            <a:r>
              <a:rPr lang="gn-PY" sz="1800" dirty="0" smtClean="0"/>
              <a:t>Lugar de nacimiento: </a:t>
            </a:r>
            <a:r>
              <a:rPr lang="es-ES" sz="1800" dirty="0" smtClean="0"/>
              <a:t> </a:t>
            </a:r>
            <a:r>
              <a:rPr lang="gn-PY" sz="1800" dirty="0" smtClean="0"/>
              <a:t>la mayoría </a:t>
            </a:r>
            <a:r>
              <a:rPr lang="gn-PY" sz="1800" b="1" dirty="0" smtClean="0"/>
              <a:t>migrante</a:t>
            </a:r>
            <a:r>
              <a:rPr lang="gn-PY" sz="1800" dirty="0" smtClean="0"/>
              <a:t> de otras provincias, una mujer y tres varones en Mar del Plata.</a:t>
            </a:r>
          </a:p>
          <a:p>
            <a:pPr algn="just"/>
            <a:r>
              <a:rPr lang="gn-PY" sz="1800" dirty="0" smtClean="0"/>
              <a:t>Lugar de residencia: </a:t>
            </a:r>
            <a:r>
              <a:rPr lang="gn-PY" sz="1800" b="1" dirty="0" smtClean="0"/>
              <a:t>barrios periféricos </a:t>
            </a:r>
            <a:r>
              <a:rPr lang="gn-PY" sz="1800" dirty="0" smtClean="0"/>
              <a:t>de Mar del Plata y otras localidades de la costa. </a:t>
            </a:r>
          </a:p>
          <a:p>
            <a:pPr algn="just"/>
            <a:r>
              <a:rPr lang="gn-PY" sz="1800" b="1" dirty="0" smtClean="0"/>
              <a:t>Situación familiar</a:t>
            </a:r>
            <a:r>
              <a:rPr lang="gn-PY" sz="1800" dirty="0" smtClean="0"/>
              <a:t>: mujeres casadas o separadas en convivencia familiar; varones separados o solteros viviendo solos, dos de ellos con familia.</a:t>
            </a:r>
          </a:p>
          <a:p>
            <a:pPr algn="just"/>
            <a:r>
              <a:rPr lang="gn-PY" sz="1800" dirty="0" smtClean="0"/>
              <a:t>Situación previsional: </a:t>
            </a:r>
            <a:r>
              <a:rPr lang="gn-PY" sz="1800" b="1" dirty="0" smtClean="0"/>
              <a:t>mujeres jubiladas; varones con pensiones no contributivas.</a:t>
            </a:r>
          </a:p>
          <a:p>
            <a:pPr algn="just"/>
            <a:r>
              <a:rPr lang="gn-PY" sz="1800" b="1" dirty="0" smtClean="0"/>
              <a:t>Diagnóstico: </a:t>
            </a:r>
            <a:r>
              <a:rPr lang="gn-PY" sz="1800" dirty="0" smtClean="0"/>
              <a:t>DBTII, una mujer DBTI, una gestacional, sin especificar.</a:t>
            </a:r>
          </a:p>
          <a:p>
            <a:pPr algn="just"/>
            <a:r>
              <a:rPr lang="gn-PY" sz="1800" b="1" dirty="0" smtClean="0"/>
              <a:t>Amputación: </a:t>
            </a:r>
            <a:r>
              <a:rPr lang="gn-PY" sz="1800" dirty="0" smtClean="0"/>
              <a:t>17 años entre el diagnóstico y la amputación de las mujeres; 8 años para los varones.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24886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1877</TotalTime>
  <Words>2138</Words>
  <Application>Microsoft Office PowerPoint</Application>
  <PresentationFormat>Presentación en pantalla (4:3)</PresentationFormat>
  <Paragraphs>157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Ejecutivo</vt:lpstr>
      <vt:lpstr>Trayectorias subjetivas y complicaciones graves de la diabetes mellitus en pacientes varones y mujeres en rehabilitación </vt:lpstr>
      <vt:lpstr>Formulación del problema</vt:lpstr>
      <vt:lpstr>Encuadre epistemológico</vt:lpstr>
      <vt:lpstr>Objetivos</vt:lpstr>
      <vt:lpstr>Perspectivas en el estudio de las enfermedades crónicas</vt:lpstr>
      <vt:lpstr>Antecedentes en diabetes y género</vt:lpstr>
      <vt:lpstr>Hipótesis</vt:lpstr>
      <vt:lpstr>Metodología</vt:lpstr>
      <vt:lpstr>Conformación de la muestra</vt:lpstr>
      <vt:lpstr>Análisis de datos</vt:lpstr>
      <vt:lpstr>Resultados:  Trayectorias subjetivas en la recurrencia de las complicaciones de la diabetes.</vt:lpstr>
      <vt:lpstr>  Resultados:  Condiciones sociales y subjetivas en la tramitación del diagnóstico.  </vt:lpstr>
      <vt:lpstr>Testimonios </vt:lpstr>
      <vt:lpstr>  Resultados:  Condiciones imaginarias y simbólicas en la gestión de la cronicidad de la diabetes.   </vt:lpstr>
      <vt:lpstr>Testimonios </vt:lpstr>
      <vt:lpstr>Presentación de PowerPoint</vt:lpstr>
      <vt:lpstr>Conclusión </vt:lpstr>
      <vt:lpstr>Discusión</vt:lpstr>
      <vt:lpstr>Discusión</vt:lpstr>
      <vt:lpstr>Discusión</vt:lpstr>
      <vt:lpstr>Discusión</vt:lpstr>
      <vt:lpstr>Aportes para la prevención</vt:lpstr>
      <vt:lpstr>Mar del Plata, Argentina. Año 2018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Trayectorias subjetivas y complicaciones graves de la diabetes mellitus en pacientes varones y mujeres en rehabilitación</dc:title>
  <dc:creator>Valeria</dc:creator>
  <cp:lastModifiedBy>Valeria</cp:lastModifiedBy>
  <cp:revision>234</cp:revision>
  <dcterms:created xsi:type="dcterms:W3CDTF">2021-10-23T19:19:11Z</dcterms:created>
  <dcterms:modified xsi:type="dcterms:W3CDTF">2021-12-17T12:53:16Z</dcterms:modified>
</cp:coreProperties>
</file>